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4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30" r:id="rId3"/>
  </p:sldMasterIdLst>
  <p:notesMasterIdLst>
    <p:notesMasterId r:id="rId105"/>
  </p:notesMasterIdLst>
  <p:sldIdLst>
    <p:sldId id="256" r:id="rId4"/>
    <p:sldId id="294" r:id="rId5"/>
    <p:sldId id="296" r:id="rId6"/>
    <p:sldId id="374" r:id="rId7"/>
    <p:sldId id="423" r:id="rId8"/>
    <p:sldId id="265" r:id="rId9"/>
    <p:sldId id="375" r:id="rId10"/>
    <p:sldId id="299" r:id="rId11"/>
    <p:sldId id="263" r:id="rId12"/>
    <p:sldId id="264" r:id="rId13"/>
    <p:sldId id="259" r:id="rId14"/>
    <p:sldId id="260" r:id="rId15"/>
    <p:sldId id="433" r:id="rId16"/>
    <p:sldId id="424" r:id="rId17"/>
    <p:sldId id="425" r:id="rId18"/>
    <p:sldId id="426" r:id="rId19"/>
    <p:sldId id="427" r:id="rId20"/>
    <p:sldId id="358" r:id="rId21"/>
    <p:sldId id="330" r:id="rId22"/>
    <p:sldId id="351" r:id="rId23"/>
    <p:sldId id="352" r:id="rId24"/>
    <p:sldId id="434" r:id="rId25"/>
    <p:sldId id="435" r:id="rId26"/>
    <p:sldId id="436" r:id="rId27"/>
    <p:sldId id="437" r:id="rId28"/>
    <p:sldId id="438" r:id="rId29"/>
    <p:sldId id="298" r:id="rId30"/>
    <p:sldId id="300" r:id="rId31"/>
    <p:sldId id="302" r:id="rId32"/>
    <p:sldId id="416" r:id="rId33"/>
    <p:sldId id="303" r:id="rId34"/>
    <p:sldId id="304" r:id="rId35"/>
    <p:sldId id="305" r:id="rId36"/>
    <p:sldId id="306" r:id="rId37"/>
    <p:sldId id="307" r:id="rId38"/>
    <p:sldId id="310" r:id="rId39"/>
    <p:sldId id="312" r:id="rId40"/>
    <p:sldId id="313" r:id="rId41"/>
    <p:sldId id="329" r:id="rId42"/>
    <p:sldId id="328" r:id="rId43"/>
    <p:sldId id="331" r:id="rId44"/>
    <p:sldId id="336" r:id="rId45"/>
    <p:sldId id="334" r:id="rId46"/>
    <p:sldId id="335" r:id="rId47"/>
    <p:sldId id="337" r:id="rId48"/>
    <p:sldId id="332" r:id="rId49"/>
    <p:sldId id="338" r:id="rId50"/>
    <p:sldId id="339" r:id="rId51"/>
    <p:sldId id="340" r:id="rId52"/>
    <p:sldId id="275" r:id="rId53"/>
    <p:sldId id="341" r:id="rId54"/>
    <p:sldId id="276" r:id="rId55"/>
    <p:sldId id="342" r:id="rId56"/>
    <p:sldId id="277" r:id="rId57"/>
    <p:sldId id="343" r:id="rId58"/>
    <p:sldId id="280" r:id="rId59"/>
    <p:sldId id="281" r:id="rId60"/>
    <p:sldId id="349" r:id="rId61"/>
    <p:sldId id="430" r:id="rId62"/>
    <p:sldId id="431" r:id="rId63"/>
    <p:sldId id="439" r:id="rId64"/>
    <p:sldId id="350" r:id="rId65"/>
    <p:sldId id="429" r:id="rId66"/>
    <p:sldId id="314" r:id="rId67"/>
    <p:sldId id="323" r:id="rId68"/>
    <p:sldId id="315" r:id="rId69"/>
    <p:sldId id="316" r:id="rId70"/>
    <p:sldId id="318" r:id="rId71"/>
    <p:sldId id="319" r:id="rId72"/>
    <p:sldId id="320" r:id="rId73"/>
    <p:sldId id="347" r:id="rId74"/>
    <p:sldId id="404" r:id="rId75"/>
    <p:sldId id="440" r:id="rId76"/>
    <p:sldId id="398" r:id="rId77"/>
    <p:sldId id="394" r:id="rId78"/>
    <p:sldId id="391" r:id="rId79"/>
    <p:sldId id="389" r:id="rId80"/>
    <p:sldId id="392" r:id="rId81"/>
    <p:sldId id="396" r:id="rId82"/>
    <p:sldId id="383" r:id="rId83"/>
    <p:sldId id="399" r:id="rId84"/>
    <p:sldId id="400" r:id="rId85"/>
    <p:sldId id="401" r:id="rId86"/>
    <p:sldId id="267" r:id="rId87"/>
    <p:sldId id="268" r:id="rId88"/>
    <p:sldId id="441" r:id="rId89"/>
    <p:sldId id="397" r:id="rId90"/>
    <p:sldId id="442" r:id="rId91"/>
    <p:sldId id="443" r:id="rId92"/>
    <p:sldId id="432" r:id="rId93"/>
    <p:sldId id="444" r:id="rId94"/>
    <p:sldId id="446" r:id="rId95"/>
    <p:sldId id="452" r:id="rId96"/>
    <p:sldId id="447" r:id="rId97"/>
    <p:sldId id="449" r:id="rId98"/>
    <p:sldId id="450" r:id="rId99"/>
    <p:sldId id="453" r:id="rId100"/>
    <p:sldId id="451" r:id="rId101"/>
    <p:sldId id="454" r:id="rId102"/>
    <p:sldId id="455" r:id="rId103"/>
    <p:sldId id="456" r:id="rId10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8A2E4-5581-47AE-9EEC-EB92FBE17D46}" v="549" dt="2020-02-20T17:32:10.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79533" autoAdjust="0"/>
  </p:normalViewPr>
  <p:slideViewPr>
    <p:cSldViewPr snapToGrid="0">
      <p:cViewPr>
        <p:scale>
          <a:sx n="50" d="100"/>
          <a:sy n="50" d="100"/>
        </p:scale>
        <p:origin x="145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viewProps" Target="view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O LEMERLE" userId="1d35640955128cc2" providerId="LiveId" clId="{99C9A823-7D74-49EC-A49A-E894E6FAE7D5}"/>
    <pc:docChg chg="undo custSel addSld delSld modSld sldOrd">
      <pc:chgData name="BRUNO LEMERLE" userId="1d35640955128cc2" providerId="LiveId" clId="{99C9A823-7D74-49EC-A49A-E894E6FAE7D5}" dt="2020-02-19T15:14:40.815" v="3807" actId="1036"/>
      <pc:docMkLst>
        <pc:docMk/>
      </pc:docMkLst>
      <pc:sldChg chg="modSp">
        <pc:chgData name="BRUNO LEMERLE" userId="1d35640955128cc2" providerId="LiveId" clId="{99C9A823-7D74-49EC-A49A-E894E6FAE7D5}" dt="2020-02-19T09:16:58.086" v="14" actId="20577"/>
        <pc:sldMkLst>
          <pc:docMk/>
          <pc:sldMk cId="2224899863" sldId="256"/>
        </pc:sldMkLst>
        <pc:spChg chg="mod">
          <ac:chgData name="BRUNO LEMERLE" userId="1d35640955128cc2" providerId="LiveId" clId="{99C9A823-7D74-49EC-A49A-E894E6FAE7D5}" dt="2020-02-19T09:16:58.086" v="14" actId="20577"/>
          <ac:spMkLst>
            <pc:docMk/>
            <pc:sldMk cId="2224899863" sldId="256"/>
            <ac:spMk id="3" creationId="{00000000-0000-0000-0000-000000000000}"/>
          </ac:spMkLst>
        </pc:spChg>
      </pc:sldChg>
      <pc:sldChg chg="modSp modAnim">
        <pc:chgData name="BRUNO LEMERLE" userId="1d35640955128cc2" providerId="LiveId" clId="{99C9A823-7D74-49EC-A49A-E894E6FAE7D5}" dt="2020-02-19T15:10:47.750" v="3779" actId="6549"/>
        <pc:sldMkLst>
          <pc:docMk/>
          <pc:sldMk cId="1774108931" sldId="262"/>
        </pc:sldMkLst>
        <pc:spChg chg="mod">
          <ac:chgData name="BRUNO LEMERLE" userId="1d35640955128cc2" providerId="LiveId" clId="{99C9A823-7D74-49EC-A49A-E894E6FAE7D5}" dt="2020-02-19T15:10:47.750" v="3779" actId="6549"/>
          <ac:spMkLst>
            <pc:docMk/>
            <pc:sldMk cId="1774108931" sldId="262"/>
            <ac:spMk id="3" creationId="{00000000-0000-0000-0000-000000000000}"/>
          </ac:spMkLst>
        </pc:spChg>
      </pc:sldChg>
      <pc:sldChg chg="del">
        <pc:chgData name="BRUNO LEMERLE" userId="1d35640955128cc2" providerId="LiveId" clId="{99C9A823-7D74-49EC-A49A-E894E6FAE7D5}" dt="2020-02-19T10:20:03.193" v="1398" actId="2696"/>
        <pc:sldMkLst>
          <pc:docMk/>
          <pc:sldMk cId="2790331451" sldId="266"/>
        </pc:sldMkLst>
      </pc:sldChg>
      <pc:sldChg chg="modSp">
        <pc:chgData name="BRUNO LEMERLE" userId="1d35640955128cc2" providerId="LiveId" clId="{99C9A823-7D74-49EC-A49A-E894E6FAE7D5}" dt="2020-02-19T10:29:31.969" v="1444" actId="20577"/>
        <pc:sldMkLst>
          <pc:docMk/>
          <pc:sldMk cId="3051343518" sldId="271"/>
        </pc:sldMkLst>
        <pc:spChg chg="mod">
          <ac:chgData name="BRUNO LEMERLE" userId="1d35640955128cc2" providerId="LiveId" clId="{99C9A823-7D74-49EC-A49A-E894E6FAE7D5}" dt="2020-02-19T10:29:31.969" v="1444" actId="20577"/>
          <ac:spMkLst>
            <pc:docMk/>
            <pc:sldMk cId="3051343518" sldId="271"/>
            <ac:spMk id="3" creationId="{00000000-0000-0000-0000-000000000000}"/>
          </ac:spMkLst>
        </pc:spChg>
      </pc:sldChg>
      <pc:sldChg chg="modSp">
        <pc:chgData name="BRUNO LEMERLE" userId="1d35640955128cc2" providerId="LiveId" clId="{99C9A823-7D74-49EC-A49A-E894E6FAE7D5}" dt="2020-02-19T11:07:18.676" v="2016" actId="20577"/>
        <pc:sldMkLst>
          <pc:docMk/>
          <pc:sldMk cId="2865196864" sldId="280"/>
        </pc:sldMkLst>
        <pc:spChg chg="mod">
          <ac:chgData name="BRUNO LEMERLE" userId="1d35640955128cc2" providerId="LiveId" clId="{99C9A823-7D74-49EC-A49A-E894E6FAE7D5}" dt="2020-02-19T11:07:18.676" v="2016" actId="20577"/>
          <ac:spMkLst>
            <pc:docMk/>
            <pc:sldMk cId="2865196864" sldId="280"/>
            <ac:spMk id="3" creationId="{00000000-0000-0000-0000-000000000000}"/>
          </ac:spMkLst>
        </pc:spChg>
      </pc:sldChg>
      <pc:sldChg chg="del">
        <pc:chgData name="BRUNO LEMERLE" userId="1d35640955128cc2" providerId="LiveId" clId="{99C9A823-7D74-49EC-A49A-E894E6FAE7D5}" dt="2020-02-19T10:37:44.336" v="1575" actId="2696"/>
        <pc:sldMkLst>
          <pc:docMk/>
          <pc:sldMk cId="1277365534" sldId="283"/>
        </pc:sldMkLst>
      </pc:sldChg>
      <pc:sldChg chg="del">
        <pc:chgData name="BRUNO LEMERLE" userId="1d35640955128cc2" providerId="LiveId" clId="{99C9A823-7D74-49EC-A49A-E894E6FAE7D5}" dt="2020-02-19T10:37:49.535" v="1576" actId="2696"/>
        <pc:sldMkLst>
          <pc:docMk/>
          <pc:sldMk cId="720223224" sldId="284"/>
        </pc:sldMkLst>
      </pc:sldChg>
      <pc:sldChg chg="del">
        <pc:chgData name="BRUNO LEMERLE" userId="1d35640955128cc2" providerId="LiveId" clId="{99C9A823-7D74-49EC-A49A-E894E6FAE7D5}" dt="2020-02-19T10:37:55.094" v="1577" actId="2696"/>
        <pc:sldMkLst>
          <pc:docMk/>
          <pc:sldMk cId="692895388" sldId="285"/>
        </pc:sldMkLst>
      </pc:sldChg>
      <pc:sldChg chg="del">
        <pc:chgData name="BRUNO LEMERLE" userId="1d35640955128cc2" providerId="LiveId" clId="{99C9A823-7D74-49EC-A49A-E894E6FAE7D5}" dt="2020-02-19T10:38:01.085" v="1578" actId="2696"/>
        <pc:sldMkLst>
          <pc:docMk/>
          <pc:sldMk cId="3588875706" sldId="286"/>
        </pc:sldMkLst>
      </pc:sldChg>
      <pc:sldChg chg="del">
        <pc:chgData name="BRUNO LEMERLE" userId="1d35640955128cc2" providerId="LiveId" clId="{99C9A823-7D74-49EC-A49A-E894E6FAE7D5}" dt="2020-02-19T10:37:31.591" v="1574" actId="2696"/>
        <pc:sldMkLst>
          <pc:docMk/>
          <pc:sldMk cId="3756905914" sldId="287"/>
        </pc:sldMkLst>
      </pc:sldChg>
      <pc:sldChg chg="del">
        <pc:chgData name="BRUNO LEMERLE" userId="1d35640955128cc2" providerId="LiveId" clId="{99C9A823-7D74-49EC-A49A-E894E6FAE7D5}" dt="2020-02-19T10:38:05.699" v="1579" actId="2696"/>
        <pc:sldMkLst>
          <pc:docMk/>
          <pc:sldMk cId="533154104" sldId="288"/>
        </pc:sldMkLst>
      </pc:sldChg>
      <pc:sldChg chg="del">
        <pc:chgData name="BRUNO LEMERLE" userId="1d35640955128cc2" providerId="LiveId" clId="{99C9A823-7D74-49EC-A49A-E894E6FAE7D5}" dt="2020-02-19T10:38:12.148" v="1580" actId="2696"/>
        <pc:sldMkLst>
          <pc:docMk/>
          <pc:sldMk cId="1411232609" sldId="289"/>
        </pc:sldMkLst>
      </pc:sldChg>
      <pc:sldChg chg="del">
        <pc:chgData name="BRUNO LEMERLE" userId="1d35640955128cc2" providerId="LiveId" clId="{99C9A823-7D74-49EC-A49A-E894E6FAE7D5}" dt="2020-02-19T10:38:16.773" v="1581" actId="2696"/>
        <pc:sldMkLst>
          <pc:docMk/>
          <pc:sldMk cId="1535942463" sldId="290"/>
        </pc:sldMkLst>
      </pc:sldChg>
      <pc:sldChg chg="del">
        <pc:chgData name="BRUNO LEMERLE" userId="1d35640955128cc2" providerId="LiveId" clId="{99C9A823-7D74-49EC-A49A-E894E6FAE7D5}" dt="2020-02-19T10:38:24.817" v="1582" actId="2696"/>
        <pc:sldMkLst>
          <pc:docMk/>
          <pc:sldMk cId="2118366798" sldId="291"/>
        </pc:sldMkLst>
      </pc:sldChg>
      <pc:sldChg chg="del">
        <pc:chgData name="BRUNO LEMERLE" userId="1d35640955128cc2" providerId="LiveId" clId="{99C9A823-7D74-49EC-A49A-E894E6FAE7D5}" dt="2020-02-19T10:38:28.573" v="1583" actId="2696"/>
        <pc:sldMkLst>
          <pc:docMk/>
          <pc:sldMk cId="1886994321" sldId="292"/>
        </pc:sldMkLst>
      </pc:sldChg>
      <pc:sldChg chg="modSp">
        <pc:chgData name="BRUNO LEMERLE" userId="1d35640955128cc2" providerId="LiveId" clId="{99C9A823-7D74-49EC-A49A-E894E6FAE7D5}" dt="2020-02-19T10:47:11.898" v="1816" actId="948"/>
        <pc:sldMkLst>
          <pc:docMk/>
          <pc:sldMk cId="74405232" sldId="294"/>
        </pc:sldMkLst>
        <pc:spChg chg="mod">
          <ac:chgData name="BRUNO LEMERLE" userId="1d35640955128cc2" providerId="LiveId" clId="{99C9A823-7D74-49EC-A49A-E894E6FAE7D5}" dt="2020-02-19T10:46:00.770" v="1695" actId="20577"/>
          <ac:spMkLst>
            <pc:docMk/>
            <pc:sldMk cId="74405232" sldId="294"/>
            <ac:spMk id="112643" creationId="{00000000-0000-0000-0000-000000000000}"/>
          </ac:spMkLst>
        </pc:spChg>
        <pc:spChg chg="mod">
          <ac:chgData name="BRUNO LEMERLE" userId="1d35640955128cc2" providerId="LiveId" clId="{99C9A823-7D74-49EC-A49A-E894E6FAE7D5}" dt="2020-02-19T10:47:11.898" v="1816" actId="948"/>
          <ac:spMkLst>
            <pc:docMk/>
            <pc:sldMk cId="74405232" sldId="294"/>
            <ac:spMk id="112644" creationId="{00000000-0000-0000-0000-000000000000}"/>
          </ac:spMkLst>
        </pc:spChg>
      </pc:sldChg>
      <pc:sldChg chg="modSp">
        <pc:chgData name="BRUNO LEMERLE" userId="1d35640955128cc2" providerId="LiveId" clId="{99C9A823-7D74-49EC-A49A-E894E6FAE7D5}" dt="2020-02-19T09:18:44.115" v="202" actId="20577"/>
        <pc:sldMkLst>
          <pc:docMk/>
          <pc:sldMk cId="1521078547" sldId="296"/>
        </pc:sldMkLst>
        <pc:spChg chg="mod">
          <ac:chgData name="BRUNO LEMERLE" userId="1d35640955128cc2" providerId="LiveId" clId="{99C9A823-7D74-49EC-A49A-E894E6FAE7D5}" dt="2020-02-19T09:18:44.115" v="202" actId="20577"/>
          <ac:spMkLst>
            <pc:docMk/>
            <pc:sldMk cId="1521078547" sldId="296"/>
            <ac:spMk id="8" creationId="{00000000-0000-0000-0000-000000000000}"/>
          </ac:spMkLst>
        </pc:spChg>
      </pc:sldChg>
      <pc:sldChg chg="modSp">
        <pc:chgData name="BRUNO LEMERLE" userId="1d35640955128cc2" providerId="LiveId" clId="{99C9A823-7D74-49EC-A49A-E894E6FAE7D5}" dt="2020-02-19T10:55:38.321" v="1943" actId="20577"/>
        <pc:sldMkLst>
          <pc:docMk/>
          <pc:sldMk cId="3012432747" sldId="298"/>
        </pc:sldMkLst>
        <pc:spChg chg="mod">
          <ac:chgData name="BRUNO LEMERLE" userId="1d35640955128cc2" providerId="LiveId" clId="{99C9A823-7D74-49EC-A49A-E894E6FAE7D5}" dt="2020-02-19T10:55:38.321" v="1943" actId="20577"/>
          <ac:spMkLst>
            <pc:docMk/>
            <pc:sldMk cId="3012432747" sldId="298"/>
            <ac:spMk id="11" creationId="{00000000-0000-0000-0000-000000000000}"/>
          </ac:spMkLst>
        </pc:spChg>
      </pc:sldChg>
      <pc:sldChg chg="modSp modAnim">
        <pc:chgData name="BRUNO LEMERLE" userId="1d35640955128cc2" providerId="LiveId" clId="{99C9A823-7D74-49EC-A49A-E894E6FAE7D5}" dt="2020-02-19T09:55:16.352" v="909" actId="20577"/>
        <pc:sldMkLst>
          <pc:docMk/>
          <pc:sldMk cId="1059589711" sldId="306"/>
        </pc:sldMkLst>
        <pc:spChg chg="mod">
          <ac:chgData name="BRUNO LEMERLE" userId="1d35640955128cc2" providerId="LiveId" clId="{99C9A823-7D74-49EC-A49A-E894E6FAE7D5}" dt="2020-02-19T09:55:16.352" v="909" actId="20577"/>
          <ac:spMkLst>
            <pc:docMk/>
            <pc:sldMk cId="1059589711" sldId="306"/>
            <ac:spMk id="5" creationId="{00000000-0000-0000-0000-000000000000}"/>
          </ac:spMkLst>
        </pc:spChg>
      </pc:sldChg>
      <pc:sldChg chg="addSp delSp modSp">
        <pc:chgData name="BRUNO LEMERLE" userId="1d35640955128cc2" providerId="LiveId" clId="{99C9A823-7D74-49EC-A49A-E894E6FAE7D5}" dt="2020-02-19T10:28:48.417" v="1441" actId="20577"/>
        <pc:sldMkLst>
          <pc:docMk/>
          <pc:sldMk cId="1841205742" sldId="308"/>
        </pc:sldMkLst>
        <pc:spChg chg="add mod">
          <ac:chgData name="BRUNO LEMERLE" userId="1d35640955128cc2" providerId="LiveId" clId="{99C9A823-7D74-49EC-A49A-E894E6FAE7D5}" dt="2020-02-19T10:07:26.695" v="1163" actId="1035"/>
          <ac:spMkLst>
            <pc:docMk/>
            <pc:sldMk cId="1841205742" sldId="308"/>
            <ac:spMk id="2" creationId="{A42093DE-ECE3-4962-9BC3-4A3ABF786516}"/>
          </ac:spMkLst>
        </pc:spChg>
        <pc:spChg chg="mod">
          <ac:chgData name="BRUNO LEMERLE" userId="1d35640955128cc2" providerId="LiveId" clId="{99C9A823-7D74-49EC-A49A-E894E6FAE7D5}" dt="2020-02-19T10:06:29.714" v="1098" actId="20577"/>
          <ac:spMkLst>
            <pc:docMk/>
            <pc:sldMk cId="1841205742" sldId="308"/>
            <ac:spMk id="4" creationId="{00000000-0000-0000-0000-000000000000}"/>
          </ac:spMkLst>
        </pc:spChg>
        <pc:spChg chg="mod">
          <ac:chgData name="BRUNO LEMERLE" userId="1d35640955128cc2" providerId="LiveId" clId="{99C9A823-7D74-49EC-A49A-E894E6FAE7D5}" dt="2020-02-19T10:28:48.417" v="1441" actId="20577"/>
          <ac:spMkLst>
            <pc:docMk/>
            <pc:sldMk cId="1841205742" sldId="308"/>
            <ac:spMk id="5" creationId="{00000000-0000-0000-0000-000000000000}"/>
          </ac:spMkLst>
        </pc:spChg>
        <pc:spChg chg="add mod">
          <ac:chgData name="BRUNO LEMERLE" userId="1d35640955128cc2" providerId="LiveId" clId="{99C9A823-7D74-49EC-A49A-E894E6FAE7D5}" dt="2020-02-19T10:07:04.215" v="1131" actId="1035"/>
          <ac:spMkLst>
            <pc:docMk/>
            <pc:sldMk cId="1841205742" sldId="308"/>
            <ac:spMk id="9" creationId="{2351FD9D-DDAC-4EED-96D5-FEAEF6DB3752}"/>
          </ac:spMkLst>
        </pc:spChg>
        <pc:cxnChg chg="add del mod">
          <ac:chgData name="BRUNO LEMERLE" userId="1d35640955128cc2" providerId="LiveId" clId="{99C9A823-7D74-49EC-A49A-E894E6FAE7D5}" dt="2020-02-19T10:04:52.915" v="1024" actId="478"/>
          <ac:cxnSpMkLst>
            <pc:docMk/>
            <pc:sldMk cId="1841205742" sldId="308"/>
            <ac:cxnSpMk id="7" creationId="{875E353A-F4C6-45E9-9E37-A51C67197E1B}"/>
          </ac:cxnSpMkLst>
        </pc:cxnChg>
      </pc:sldChg>
      <pc:sldChg chg="del">
        <pc:chgData name="BRUNO LEMERLE" userId="1d35640955128cc2" providerId="LiveId" clId="{99C9A823-7D74-49EC-A49A-E894E6FAE7D5}" dt="2020-02-19T09:55:09.285" v="908" actId="2696"/>
        <pc:sldMkLst>
          <pc:docMk/>
          <pc:sldMk cId="376670828" sldId="309"/>
        </pc:sldMkLst>
      </pc:sldChg>
      <pc:sldChg chg="ord">
        <pc:chgData name="BRUNO LEMERLE" userId="1d35640955128cc2" providerId="LiveId" clId="{99C9A823-7D74-49EC-A49A-E894E6FAE7D5}" dt="2020-02-19T10:27:31.508" v="1420"/>
        <pc:sldMkLst>
          <pc:docMk/>
          <pc:sldMk cId="3505776234" sldId="310"/>
        </pc:sldMkLst>
      </pc:sldChg>
      <pc:sldChg chg="modSp">
        <pc:chgData name="BRUNO LEMERLE" userId="1d35640955128cc2" providerId="LiveId" clId="{99C9A823-7D74-49EC-A49A-E894E6FAE7D5}" dt="2020-02-19T10:30:32.620" v="1504" actId="20577"/>
        <pc:sldMkLst>
          <pc:docMk/>
          <pc:sldMk cId="719900974" sldId="311"/>
        </pc:sldMkLst>
        <pc:spChg chg="mod">
          <ac:chgData name="BRUNO LEMERLE" userId="1d35640955128cc2" providerId="LiveId" clId="{99C9A823-7D74-49EC-A49A-E894E6FAE7D5}" dt="2020-02-19T10:08:37.821" v="1169" actId="20577"/>
          <ac:spMkLst>
            <pc:docMk/>
            <pc:sldMk cId="719900974" sldId="311"/>
            <ac:spMk id="2" creationId="{00000000-0000-0000-0000-000000000000}"/>
          </ac:spMkLst>
        </pc:spChg>
        <pc:spChg chg="mod">
          <ac:chgData name="BRUNO LEMERLE" userId="1d35640955128cc2" providerId="LiveId" clId="{99C9A823-7D74-49EC-A49A-E894E6FAE7D5}" dt="2020-02-19T10:09:35.957" v="1270" actId="20577"/>
          <ac:spMkLst>
            <pc:docMk/>
            <pc:sldMk cId="719900974" sldId="311"/>
            <ac:spMk id="3" creationId="{00000000-0000-0000-0000-000000000000}"/>
          </ac:spMkLst>
        </pc:spChg>
        <pc:spChg chg="mod">
          <ac:chgData name="BRUNO LEMERLE" userId="1d35640955128cc2" providerId="LiveId" clId="{99C9A823-7D74-49EC-A49A-E894E6FAE7D5}" dt="2020-02-19T10:30:32.620" v="1504" actId="20577"/>
          <ac:spMkLst>
            <pc:docMk/>
            <pc:sldMk cId="719900974" sldId="311"/>
            <ac:spMk id="7" creationId="{00000000-0000-0000-0000-000000000000}"/>
          </ac:spMkLst>
        </pc:spChg>
      </pc:sldChg>
      <pc:sldChg chg="modSp ord">
        <pc:chgData name="BRUNO LEMERLE" userId="1d35640955128cc2" providerId="LiveId" clId="{99C9A823-7D74-49EC-A49A-E894E6FAE7D5}" dt="2020-02-19T10:18:11.155" v="1395"/>
        <pc:sldMkLst>
          <pc:docMk/>
          <pc:sldMk cId="585922906" sldId="312"/>
        </pc:sldMkLst>
        <pc:spChg chg="mod">
          <ac:chgData name="BRUNO LEMERLE" userId="1d35640955128cc2" providerId="LiveId" clId="{99C9A823-7D74-49EC-A49A-E894E6FAE7D5}" dt="2020-02-19T10:15:36.883" v="1391" actId="20577"/>
          <ac:spMkLst>
            <pc:docMk/>
            <pc:sldMk cId="585922906" sldId="312"/>
            <ac:spMk id="5" creationId="{00000000-0000-0000-0000-000000000000}"/>
          </ac:spMkLst>
        </pc:spChg>
      </pc:sldChg>
      <pc:sldChg chg="ord">
        <pc:chgData name="BRUNO LEMERLE" userId="1d35640955128cc2" providerId="LiveId" clId="{99C9A823-7D74-49EC-A49A-E894E6FAE7D5}" dt="2020-02-19T10:18:49.661" v="1397"/>
        <pc:sldMkLst>
          <pc:docMk/>
          <pc:sldMk cId="3356260856" sldId="313"/>
        </pc:sldMkLst>
      </pc:sldChg>
      <pc:sldChg chg="ord">
        <pc:chgData name="BRUNO LEMERLE" userId="1d35640955128cc2" providerId="LiveId" clId="{99C9A823-7D74-49EC-A49A-E894E6FAE7D5}" dt="2020-02-19T10:21:10.130" v="1400"/>
        <pc:sldMkLst>
          <pc:docMk/>
          <pc:sldMk cId="3358961321" sldId="314"/>
        </pc:sldMkLst>
      </pc:sldChg>
      <pc:sldChg chg="ord">
        <pc:chgData name="BRUNO LEMERLE" userId="1d35640955128cc2" providerId="LiveId" clId="{99C9A823-7D74-49EC-A49A-E894E6FAE7D5}" dt="2020-02-19T10:22:44.177" v="1404"/>
        <pc:sldMkLst>
          <pc:docMk/>
          <pc:sldMk cId="4073104005" sldId="315"/>
        </pc:sldMkLst>
      </pc:sldChg>
      <pc:sldChg chg="ord">
        <pc:chgData name="BRUNO LEMERLE" userId="1d35640955128cc2" providerId="LiveId" clId="{99C9A823-7D74-49EC-A49A-E894E6FAE7D5}" dt="2020-02-19T10:24:13.591" v="1406"/>
        <pc:sldMkLst>
          <pc:docMk/>
          <pc:sldMk cId="1442940689" sldId="316"/>
        </pc:sldMkLst>
      </pc:sldChg>
      <pc:sldChg chg="ord">
        <pc:chgData name="BRUNO LEMERLE" userId="1d35640955128cc2" providerId="LiveId" clId="{99C9A823-7D74-49EC-A49A-E894E6FAE7D5}" dt="2020-02-19T10:24:58.684" v="1408"/>
        <pc:sldMkLst>
          <pc:docMk/>
          <pc:sldMk cId="3727626377" sldId="318"/>
        </pc:sldMkLst>
      </pc:sldChg>
      <pc:sldChg chg="ord">
        <pc:chgData name="BRUNO LEMERLE" userId="1d35640955128cc2" providerId="LiveId" clId="{99C9A823-7D74-49EC-A49A-E894E6FAE7D5}" dt="2020-02-19T10:26:28.526" v="1410"/>
        <pc:sldMkLst>
          <pc:docMk/>
          <pc:sldMk cId="2515096958" sldId="319"/>
        </pc:sldMkLst>
      </pc:sldChg>
      <pc:sldChg chg="ord">
        <pc:chgData name="BRUNO LEMERLE" userId="1d35640955128cc2" providerId="LiveId" clId="{99C9A823-7D74-49EC-A49A-E894E6FAE7D5}" dt="2020-02-19T10:26:28.526" v="1410"/>
        <pc:sldMkLst>
          <pc:docMk/>
          <pc:sldMk cId="941259204" sldId="320"/>
        </pc:sldMkLst>
      </pc:sldChg>
      <pc:sldChg chg="ord">
        <pc:chgData name="BRUNO LEMERLE" userId="1d35640955128cc2" providerId="LiveId" clId="{99C9A823-7D74-49EC-A49A-E894E6FAE7D5}" dt="2020-02-19T10:26:28.526" v="1410"/>
        <pc:sldMkLst>
          <pc:docMk/>
          <pc:sldMk cId="638477738" sldId="321"/>
        </pc:sldMkLst>
      </pc:sldChg>
      <pc:sldChg chg="ord">
        <pc:chgData name="BRUNO LEMERLE" userId="1d35640955128cc2" providerId="LiveId" clId="{99C9A823-7D74-49EC-A49A-E894E6FAE7D5}" dt="2020-02-19T10:31:35.243" v="1506"/>
        <pc:sldMkLst>
          <pc:docMk/>
          <pc:sldMk cId="3632114692" sldId="322"/>
        </pc:sldMkLst>
      </pc:sldChg>
      <pc:sldChg chg="ord">
        <pc:chgData name="BRUNO LEMERLE" userId="1d35640955128cc2" providerId="LiveId" clId="{99C9A823-7D74-49EC-A49A-E894E6FAE7D5}" dt="2020-02-19T10:21:56.626" v="1402"/>
        <pc:sldMkLst>
          <pc:docMk/>
          <pc:sldMk cId="2378856913" sldId="323"/>
        </pc:sldMkLst>
      </pc:sldChg>
      <pc:sldChg chg="del ord">
        <pc:chgData name="BRUNO LEMERLE" userId="1d35640955128cc2" providerId="LiveId" clId="{99C9A823-7D74-49EC-A49A-E894E6FAE7D5}" dt="2020-02-19T10:28:12.056" v="1423" actId="2696"/>
        <pc:sldMkLst>
          <pc:docMk/>
          <pc:sldMk cId="1022480523" sldId="325"/>
        </pc:sldMkLst>
      </pc:sldChg>
      <pc:sldChg chg="ord">
        <pc:chgData name="BRUNO LEMERLE" userId="1d35640955128cc2" providerId="LiveId" clId="{99C9A823-7D74-49EC-A49A-E894E6FAE7D5}" dt="2020-02-19T10:31:35.243" v="1506"/>
        <pc:sldMkLst>
          <pc:docMk/>
          <pc:sldMk cId="2805315087" sldId="327"/>
        </pc:sldMkLst>
      </pc:sldChg>
      <pc:sldChg chg="modSp">
        <pc:chgData name="BRUNO LEMERLE" userId="1d35640955128cc2" providerId="LiveId" clId="{99C9A823-7D74-49EC-A49A-E894E6FAE7D5}" dt="2020-02-19T10:32:26.499" v="1540" actId="20577"/>
        <pc:sldMkLst>
          <pc:docMk/>
          <pc:sldMk cId="1562265959" sldId="328"/>
        </pc:sldMkLst>
        <pc:spChg chg="mod">
          <ac:chgData name="BRUNO LEMERLE" userId="1d35640955128cc2" providerId="LiveId" clId="{99C9A823-7D74-49EC-A49A-E894E6FAE7D5}" dt="2020-02-19T10:32:26.499" v="1540" actId="20577"/>
          <ac:spMkLst>
            <pc:docMk/>
            <pc:sldMk cId="1562265959" sldId="328"/>
            <ac:spMk id="8" creationId="{00000000-0000-0000-0000-000000000000}"/>
          </ac:spMkLst>
        </pc:spChg>
      </pc:sldChg>
      <pc:sldChg chg="modSp">
        <pc:chgData name="BRUNO LEMERLE" userId="1d35640955128cc2" providerId="LiveId" clId="{99C9A823-7D74-49EC-A49A-E894E6FAE7D5}" dt="2020-02-19T11:01:39.589" v="2010" actId="20577"/>
        <pc:sldMkLst>
          <pc:docMk/>
          <pc:sldMk cId="3322715094" sldId="331"/>
        </pc:sldMkLst>
        <pc:spChg chg="mod">
          <ac:chgData name="BRUNO LEMERLE" userId="1d35640955128cc2" providerId="LiveId" clId="{99C9A823-7D74-49EC-A49A-E894E6FAE7D5}" dt="2020-02-19T11:01:39.589" v="2010" actId="20577"/>
          <ac:spMkLst>
            <pc:docMk/>
            <pc:sldMk cId="3322715094" sldId="331"/>
            <ac:spMk id="9" creationId="{00000000-0000-0000-0000-000000000000}"/>
          </ac:spMkLst>
        </pc:spChg>
      </pc:sldChg>
      <pc:sldChg chg="ord">
        <pc:chgData name="BRUNO LEMERLE" userId="1d35640955128cc2" providerId="LiveId" clId="{99C9A823-7D74-49EC-A49A-E894E6FAE7D5}" dt="2020-02-19T10:31:35.243" v="1506"/>
        <pc:sldMkLst>
          <pc:docMk/>
          <pc:sldMk cId="1198742847" sldId="333"/>
        </pc:sldMkLst>
      </pc:sldChg>
      <pc:sldChg chg="modSp">
        <pc:chgData name="BRUNO LEMERLE" userId="1d35640955128cc2" providerId="LiveId" clId="{99C9A823-7D74-49EC-A49A-E894E6FAE7D5}" dt="2020-02-19T10:33:17.054" v="1573" actId="20577"/>
        <pc:sldMkLst>
          <pc:docMk/>
          <pc:sldMk cId="1134212838" sldId="336"/>
        </pc:sldMkLst>
        <pc:spChg chg="mod">
          <ac:chgData name="BRUNO LEMERLE" userId="1d35640955128cc2" providerId="LiveId" clId="{99C9A823-7D74-49EC-A49A-E894E6FAE7D5}" dt="2020-02-19T10:33:17.054" v="1573" actId="20577"/>
          <ac:spMkLst>
            <pc:docMk/>
            <pc:sldMk cId="1134212838" sldId="336"/>
            <ac:spMk id="9" creationId="{00000000-0000-0000-0000-000000000000}"/>
          </ac:spMkLst>
        </pc:spChg>
      </pc:sldChg>
      <pc:sldChg chg="del">
        <pc:chgData name="BRUNO LEMERLE" userId="1d35640955128cc2" providerId="LiveId" clId="{99C9A823-7D74-49EC-A49A-E894E6FAE7D5}" dt="2020-02-19T10:39:44.958" v="1586" actId="2696"/>
        <pc:sldMkLst>
          <pc:docMk/>
          <pc:sldMk cId="2545415873" sldId="344"/>
        </pc:sldMkLst>
      </pc:sldChg>
      <pc:sldChg chg="del">
        <pc:chgData name="BRUNO LEMERLE" userId="1d35640955128cc2" providerId="LiveId" clId="{99C9A823-7D74-49EC-A49A-E894E6FAE7D5}" dt="2020-02-19T10:39:49.371" v="1587" actId="2696"/>
        <pc:sldMkLst>
          <pc:docMk/>
          <pc:sldMk cId="3390277314" sldId="345"/>
        </pc:sldMkLst>
      </pc:sldChg>
      <pc:sldChg chg="del">
        <pc:chgData name="BRUNO LEMERLE" userId="1d35640955128cc2" providerId="LiveId" clId="{99C9A823-7D74-49EC-A49A-E894E6FAE7D5}" dt="2020-02-19T10:39:55.210" v="1588" actId="2696"/>
        <pc:sldMkLst>
          <pc:docMk/>
          <pc:sldMk cId="3595458348" sldId="346"/>
        </pc:sldMkLst>
      </pc:sldChg>
      <pc:sldChg chg="modSp">
        <pc:chgData name="BRUNO LEMERLE" userId="1d35640955128cc2" providerId="LiveId" clId="{99C9A823-7D74-49EC-A49A-E894E6FAE7D5}" dt="2020-02-19T11:08:57.900" v="2062" actId="20577"/>
        <pc:sldMkLst>
          <pc:docMk/>
          <pc:sldMk cId="3938367238" sldId="347"/>
        </pc:sldMkLst>
        <pc:spChg chg="mod">
          <ac:chgData name="BRUNO LEMERLE" userId="1d35640955128cc2" providerId="LiveId" clId="{99C9A823-7D74-49EC-A49A-E894E6FAE7D5}" dt="2020-02-19T11:08:57.900" v="2062" actId="20577"/>
          <ac:spMkLst>
            <pc:docMk/>
            <pc:sldMk cId="3938367238" sldId="347"/>
            <ac:spMk id="7" creationId="{00000000-0000-0000-0000-000000000000}"/>
          </ac:spMkLst>
        </pc:spChg>
      </pc:sldChg>
      <pc:sldChg chg="modSp">
        <pc:chgData name="BRUNO LEMERLE" userId="1d35640955128cc2" providerId="LiveId" clId="{99C9A823-7D74-49EC-A49A-E894E6FAE7D5}" dt="2020-02-19T11:10:26.743" v="2064" actId="20577"/>
        <pc:sldMkLst>
          <pc:docMk/>
          <pc:sldMk cId="3107717191" sldId="348"/>
        </pc:sldMkLst>
        <pc:spChg chg="mod">
          <ac:chgData name="BRUNO LEMERLE" userId="1d35640955128cc2" providerId="LiveId" clId="{99C9A823-7D74-49EC-A49A-E894E6FAE7D5}" dt="2020-02-19T11:10:26.743" v="2064" actId="20577"/>
          <ac:spMkLst>
            <pc:docMk/>
            <pc:sldMk cId="3107717191" sldId="348"/>
            <ac:spMk id="7" creationId="{00000000-0000-0000-0000-000000000000}"/>
          </ac:spMkLst>
        </pc:spChg>
      </pc:sldChg>
      <pc:sldChg chg="modSp">
        <pc:chgData name="BRUNO LEMERLE" userId="1d35640955128cc2" providerId="LiveId" clId="{99C9A823-7D74-49EC-A49A-E894E6FAE7D5}" dt="2020-02-19T10:42:21.321" v="1640" actId="20577"/>
        <pc:sldMkLst>
          <pc:docMk/>
          <pc:sldMk cId="4193913329" sldId="349"/>
        </pc:sldMkLst>
        <pc:spChg chg="mod">
          <ac:chgData name="BRUNO LEMERLE" userId="1d35640955128cc2" providerId="LiveId" clId="{99C9A823-7D74-49EC-A49A-E894E6FAE7D5}" dt="2020-02-19T10:42:21.321" v="1640" actId="20577"/>
          <ac:spMkLst>
            <pc:docMk/>
            <pc:sldMk cId="4193913329" sldId="349"/>
            <ac:spMk id="9" creationId="{00000000-0000-0000-0000-000000000000}"/>
          </ac:spMkLst>
        </pc:spChg>
      </pc:sldChg>
      <pc:sldChg chg="modSp ord">
        <pc:chgData name="BRUNO LEMERLE" userId="1d35640955128cc2" providerId="LiveId" clId="{99C9A823-7D74-49EC-A49A-E894E6FAE7D5}" dt="2020-02-19T11:30:18.704" v="3717"/>
        <pc:sldMkLst>
          <pc:docMk/>
          <pc:sldMk cId="3354400011" sldId="350"/>
        </pc:sldMkLst>
        <pc:spChg chg="mod">
          <ac:chgData name="BRUNO LEMERLE" userId="1d35640955128cc2" providerId="LiveId" clId="{99C9A823-7D74-49EC-A49A-E894E6FAE7D5}" dt="2020-02-19T11:21:03.907" v="2517" actId="1037"/>
          <ac:spMkLst>
            <pc:docMk/>
            <pc:sldMk cId="3354400011" sldId="350"/>
            <ac:spMk id="9" creationId="{00000000-0000-0000-0000-000000000000}"/>
          </ac:spMkLst>
        </pc:spChg>
      </pc:sldChg>
      <pc:sldChg chg="del">
        <pc:chgData name="BRUNO LEMERLE" userId="1d35640955128cc2" providerId="LiveId" clId="{99C9A823-7D74-49EC-A49A-E894E6FAE7D5}" dt="2020-02-19T14:50:56.768" v="3718" actId="2696"/>
        <pc:sldMkLst>
          <pc:docMk/>
          <pc:sldMk cId="3193384426" sldId="354"/>
        </pc:sldMkLst>
      </pc:sldChg>
      <pc:sldChg chg="modSp modNotesTx">
        <pc:chgData name="BRUNO LEMERLE" userId="1d35640955128cc2" providerId="LiveId" clId="{99C9A823-7D74-49EC-A49A-E894E6FAE7D5}" dt="2020-02-19T14:59:40.803" v="3732" actId="20577"/>
        <pc:sldMkLst>
          <pc:docMk/>
          <pc:sldMk cId="2791127013" sldId="369"/>
        </pc:sldMkLst>
        <pc:graphicFrameChg chg="mod">
          <ac:chgData name="BRUNO LEMERLE" userId="1d35640955128cc2" providerId="LiveId" clId="{99C9A823-7D74-49EC-A49A-E894E6FAE7D5}" dt="2020-02-19T14:58:02.343" v="3728" actId="2085"/>
          <ac:graphicFrameMkLst>
            <pc:docMk/>
            <pc:sldMk cId="2791127013" sldId="369"/>
            <ac:graphicFrameMk id="7" creationId="{00000000-0000-0000-0000-000000000000}"/>
          </ac:graphicFrameMkLst>
        </pc:graphicFrameChg>
      </pc:sldChg>
      <pc:sldChg chg="ord">
        <pc:chgData name="BRUNO LEMERLE" userId="1d35640955128cc2" providerId="LiveId" clId="{99C9A823-7D74-49EC-A49A-E894E6FAE7D5}" dt="2020-02-19T14:59:56.240" v="3734"/>
        <pc:sldMkLst>
          <pc:docMk/>
          <pc:sldMk cId="1578911795" sldId="370"/>
        </pc:sldMkLst>
      </pc:sldChg>
      <pc:sldChg chg="modSp">
        <pc:chgData name="BRUNO LEMERLE" userId="1d35640955128cc2" providerId="LiveId" clId="{99C9A823-7D74-49EC-A49A-E894E6FAE7D5}" dt="2020-02-19T10:48:06.384" v="1846" actId="14100"/>
        <pc:sldMkLst>
          <pc:docMk/>
          <pc:sldMk cId="783811602" sldId="374"/>
        </pc:sldMkLst>
        <pc:spChg chg="mod">
          <ac:chgData name="BRUNO LEMERLE" userId="1d35640955128cc2" providerId="LiveId" clId="{99C9A823-7D74-49EC-A49A-E894E6FAE7D5}" dt="2020-02-19T10:48:06.384" v="1846" actId="14100"/>
          <ac:spMkLst>
            <pc:docMk/>
            <pc:sldMk cId="783811602" sldId="374"/>
            <ac:spMk id="12" creationId="{00000000-0000-0000-0000-000000000000}"/>
          </ac:spMkLst>
        </pc:spChg>
      </pc:sldChg>
      <pc:sldChg chg="modSp">
        <pc:chgData name="BRUNO LEMERLE" userId="1d35640955128cc2" providerId="LiveId" clId="{99C9A823-7D74-49EC-A49A-E894E6FAE7D5}" dt="2020-02-19T11:01:00.873" v="1983" actId="6549"/>
        <pc:sldMkLst>
          <pc:docMk/>
          <pc:sldMk cId="1850607858" sldId="376"/>
        </pc:sldMkLst>
        <pc:spChg chg="mod">
          <ac:chgData name="BRUNO LEMERLE" userId="1d35640955128cc2" providerId="LiveId" clId="{99C9A823-7D74-49EC-A49A-E894E6FAE7D5}" dt="2020-02-19T10:10:04.432" v="1276" actId="20577"/>
          <ac:spMkLst>
            <pc:docMk/>
            <pc:sldMk cId="1850607858" sldId="376"/>
            <ac:spMk id="2" creationId="{00000000-0000-0000-0000-000000000000}"/>
          </ac:spMkLst>
        </pc:spChg>
        <pc:spChg chg="mod">
          <ac:chgData name="BRUNO LEMERLE" userId="1d35640955128cc2" providerId="LiveId" clId="{99C9A823-7D74-49EC-A49A-E894E6FAE7D5}" dt="2020-02-19T10:11:15.216" v="1334" actId="20577"/>
          <ac:spMkLst>
            <pc:docMk/>
            <pc:sldMk cId="1850607858" sldId="376"/>
            <ac:spMk id="7" creationId="{00000000-0000-0000-0000-000000000000}"/>
          </ac:spMkLst>
        </pc:spChg>
        <pc:spChg chg="mod">
          <ac:chgData name="BRUNO LEMERLE" userId="1d35640955128cc2" providerId="LiveId" clId="{99C9A823-7D74-49EC-A49A-E894E6FAE7D5}" dt="2020-02-19T11:01:00.873" v="1983" actId="6549"/>
          <ac:spMkLst>
            <pc:docMk/>
            <pc:sldMk cId="1850607858" sldId="376"/>
            <ac:spMk id="8" creationId="{00000000-0000-0000-0000-000000000000}"/>
          </ac:spMkLst>
        </pc:spChg>
      </pc:sldChg>
      <pc:sldChg chg="del">
        <pc:chgData name="BRUNO LEMERLE" userId="1d35640955128cc2" providerId="LiveId" clId="{99C9A823-7D74-49EC-A49A-E894E6FAE7D5}" dt="2020-02-19T10:38:57.268" v="1584" actId="2696"/>
        <pc:sldMkLst>
          <pc:docMk/>
          <pc:sldMk cId="3438918794" sldId="377"/>
        </pc:sldMkLst>
      </pc:sldChg>
      <pc:sldChg chg="del">
        <pc:chgData name="BRUNO LEMERLE" userId="1d35640955128cc2" providerId="LiveId" clId="{99C9A823-7D74-49EC-A49A-E894E6FAE7D5}" dt="2020-02-19T10:39:19.393" v="1585" actId="2696"/>
        <pc:sldMkLst>
          <pc:docMk/>
          <pc:sldMk cId="895620496" sldId="378"/>
        </pc:sldMkLst>
      </pc:sldChg>
      <pc:sldChg chg="del">
        <pc:chgData name="BRUNO LEMERLE" userId="1d35640955128cc2" providerId="LiveId" clId="{99C9A823-7D74-49EC-A49A-E894E6FAE7D5}" dt="2020-02-19T10:56:25.521" v="1944" actId="2696"/>
        <pc:sldMkLst>
          <pc:docMk/>
          <pc:sldMk cId="341139221" sldId="417"/>
        </pc:sldMkLst>
      </pc:sldChg>
      <pc:sldChg chg="modSp add">
        <pc:chgData name="BRUNO LEMERLE" userId="1d35640955128cc2" providerId="LiveId" clId="{99C9A823-7D74-49EC-A49A-E894E6FAE7D5}" dt="2020-02-19T09:26:05.840" v="282" actId="207"/>
        <pc:sldMkLst>
          <pc:docMk/>
          <pc:sldMk cId="3043863654" sldId="423"/>
        </pc:sldMkLst>
        <pc:spChg chg="mod">
          <ac:chgData name="BRUNO LEMERLE" userId="1d35640955128cc2" providerId="LiveId" clId="{99C9A823-7D74-49EC-A49A-E894E6FAE7D5}" dt="2020-02-19T09:26:05.840" v="282" actId="207"/>
          <ac:spMkLst>
            <pc:docMk/>
            <pc:sldMk cId="3043863654" sldId="423"/>
            <ac:spMk id="12" creationId="{00000000-0000-0000-0000-000000000000}"/>
          </ac:spMkLst>
        </pc:spChg>
      </pc:sldChg>
      <pc:sldChg chg="modSp add ord">
        <pc:chgData name="BRUNO LEMERLE" userId="1d35640955128cc2" providerId="LiveId" clId="{99C9A823-7D74-49EC-A49A-E894E6FAE7D5}" dt="2020-02-19T10:53:14.262" v="1932" actId="207"/>
        <pc:sldMkLst>
          <pc:docMk/>
          <pc:sldMk cId="4276380127" sldId="424"/>
        </pc:sldMkLst>
        <pc:spChg chg="mod">
          <ac:chgData name="BRUNO LEMERLE" userId="1d35640955128cc2" providerId="LiveId" clId="{99C9A823-7D74-49EC-A49A-E894E6FAE7D5}" dt="2020-02-19T10:53:14.262" v="1932" actId="207"/>
          <ac:spMkLst>
            <pc:docMk/>
            <pc:sldMk cId="4276380127" sldId="424"/>
            <ac:spMk id="12" creationId="{00000000-0000-0000-0000-000000000000}"/>
          </ac:spMkLst>
        </pc:spChg>
      </pc:sldChg>
      <pc:sldChg chg="addSp modSp add">
        <pc:chgData name="BRUNO LEMERLE" userId="1d35640955128cc2" providerId="LiveId" clId="{99C9A823-7D74-49EC-A49A-E894E6FAE7D5}" dt="2020-02-19T09:42:44.216" v="542" actId="207"/>
        <pc:sldMkLst>
          <pc:docMk/>
          <pc:sldMk cId="457682730" sldId="425"/>
        </pc:sldMkLst>
        <pc:spChg chg="add mod">
          <ac:chgData name="BRUNO LEMERLE" userId="1d35640955128cc2" providerId="LiveId" clId="{99C9A823-7D74-49EC-A49A-E894E6FAE7D5}" dt="2020-02-19T09:41:20.906" v="537" actId="1076"/>
          <ac:spMkLst>
            <pc:docMk/>
            <pc:sldMk cId="457682730" sldId="425"/>
            <ac:spMk id="2" creationId="{E893C989-640B-47E3-8DD6-EB881D759B1B}"/>
          </ac:spMkLst>
        </pc:spChg>
        <pc:spChg chg="add mod">
          <ac:chgData name="BRUNO LEMERLE" userId="1d35640955128cc2" providerId="LiveId" clId="{99C9A823-7D74-49EC-A49A-E894E6FAE7D5}" dt="2020-02-19T09:38:07.236" v="488" actId="20577"/>
          <ac:spMkLst>
            <pc:docMk/>
            <pc:sldMk cId="457682730" sldId="425"/>
            <ac:spMk id="3" creationId="{C411E336-86D2-4780-B38D-AD2A4725F8BC}"/>
          </ac:spMkLst>
        </pc:spChg>
        <pc:spChg chg="add mod">
          <ac:chgData name="BRUNO LEMERLE" userId="1d35640955128cc2" providerId="LiveId" clId="{99C9A823-7D74-49EC-A49A-E894E6FAE7D5}" dt="2020-02-19T09:40:18.509" v="521" actId="1038"/>
          <ac:spMkLst>
            <pc:docMk/>
            <pc:sldMk cId="457682730" sldId="425"/>
            <ac:spMk id="4" creationId="{536171B5-C720-4003-870C-517DD668965F}"/>
          </ac:spMkLst>
        </pc:spChg>
        <pc:spChg chg="add mod">
          <ac:chgData name="BRUNO LEMERLE" userId="1d35640955128cc2" providerId="LiveId" clId="{99C9A823-7D74-49EC-A49A-E894E6FAE7D5}" dt="2020-02-19T09:42:44.216" v="542" actId="207"/>
          <ac:spMkLst>
            <pc:docMk/>
            <pc:sldMk cId="457682730" sldId="425"/>
            <ac:spMk id="5" creationId="{44D1B56D-EA19-4D0D-9B72-F5074CBC1779}"/>
          </ac:spMkLst>
        </pc:spChg>
        <pc:spChg chg="add mod">
          <ac:chgData name="BRUNO LEMERLE" userId="1d35640955128cc2" providerId="LiveId" clId="{99C9A823-7D74-49EC-A49A-E894E6FAE7D5}" dt="2020-02-19T09:38:30.215" v="494" actId="1035"/>
          <ac:spMkLst>
            <pc:docMk/>
            <pc:sldMk cId="457682730" sldId="425"/>
            <ac:spMk id="9" creationId="{092F8CDE-18D0-4F5A-8F0C-0A7E7B62A9B7}"/>
          </ac:spMkLst>
        </pc:spChg>
        <pc:spChg chg="mod">
          <ac:chgData name="BRUNO LEMERLE" userId="1d35640955128cc2" providerId="LiveId" clId="{99C9A823-7D74-49EC-A49A-E894E6FAE7D5}" dt="2020-02-19T09:30:54.861" v="387" actId="1076"/>
          <ac:spMkLst>
            <pc:docMk/>
            <pc:sldMk cId="457682730" sldId="425"/>
            <ac:spMk id="11" creationId="{00000000-0000-0000-0000-000000000000}"/>
          </ac:spMkLst>
        </pc:spChg>
        <pc:spChg chg="mod">
          <ac:chgData name="BRUNO LEMERLE" userId="1d35640955128cc2" providerId="LiveId" clId="{99C9A823-7D74-49EC-A49A-E894E6FAE7D5}" dt="2020-02-19T09:35:18.265" v="433" actId="20577"/>
          <ac:spMkLst>
            <pc:docMk/>
            <pc:sldMk cId="457682730" sldId="425"/>
            <ac:spMk id="12" creationId="{00000000-0000-0000-0000-000000000000}"/>
          </ac:spMkLst>
        </pc:spChg>
        <pc:spChg chg="mod">
          <ac:chgData name="BRUNO LEMERLE" userId="1d35640955128cc2" providerId="LiveId" clId="{99C9A823-7D74-49EC-A49A-E894E6FAE7D5}" dt="2020-02-19T09:41:27.524" v="538" actId="1076"/>
          <ac:spMkLst>
            <pc:docMk/>
            <pc:sldMk cId="457682730" sldId="425"/>
            <ac:spMk id="112641" creationId="{00000000-0000-0000-0000-000000000000}"/>
          </ac:spMkLst>
        </pc:spChg>
      </pc:sldChg>
      <pc:sldChg chg="addSp delSp modSp add">
        <pc:chgData name="BRUNO LEMERLE" userId="1d35640955128cc2" providerId="LiveId" clId="{99C9A823-7D74-49EC-A49A-E894E6FAE7D5}" dt="2020-02-19T09:51:20.457" v="819" actId="1076"/>
        <pc:sldMkLst>
          <pc:docMk/>
          <pc:sldMk cId="151080539" sldId="426"/>
        </pc:sldMkLst>
        <pc:spChg chg="del">
          <ac:chgData name="BRUNO LEMERLE" userId="1d35640955128cc2" providerId="LiveId" clId="{99C9A823-7D74-49EC-A49A-E894E6FAE7D5}" dt="2020-02-19T09:43:53.188" v="608" actId="478"/>
          <ac:spMkLst>
            <pc:docMk/>
            <pc:sldMk cId="151080539" sldId="426"/>
            <ac:spMk id="4" creationId="{536171B5-C720-4003-870C-517DD668965F}"/>
          </ac:spMkLst>
        </pc:spChg>
        <pc:spChg chg="add mod">
          <ac:chgData name="BRUNO LEMERLE" userId="1d35640955128cc2" providerId="LiveId" clId="{99C9A823-7D74-49EC-A49A-E894E6FAE7D5}" dt="2020-02-19T09:51:20.457" v="819" actId="1076"/>
          <ac:spMkLst>
            <pc:docMk/>
            <pc:sldMk cId="151080539" sldId="426"/>
            <ac:spMk id="10" creationId="{88D646CF-E5EE-424C-ADC1-40DFF6F40A45}"/>
          </ac:spMkLst>
        </pc:spChg>
        <pc:spChg chg="mod">
          <ac:chgData name="BRUNO LEMERLE" userId="1d35640955128cc2" providerId="LiveId" clId="{99C9A823-7D74-49EC-A49A-E894E6FAE7D5}" dt="2020-02-19T09:43:47.169" v="607" actId="20577"/>
          <ac:spMkLst>
            <pc:docMk/>
            <pc:sldMk cId="151080539" sldId="426"/>
            <ac:spMk id="11" creationId="{00000000-0000-0000-0000-000000000000}"/>
          </ac:spMkLst>
        </pc:spChg>
        <pc:picChg chg="add mod">
          <ac:chgData name="BRUNO LEMERLE" userId="1d35640955128cc2" providerId="LiveId" clId="{99C9A823-7D74-49EC-A49A-E894E6FAE7D5}" dt="2020-02-19T09:46:51.169" v="610" actId="1076"/>
          <ac:picMkLst>
            <pc:docMk/>
            <pc:sldMk cId="151080539" sldId="426"/>
            <ac:picMk id="8" creationId="{49FA6C0B-5776-4171-87AA-811BBBCA0214}"/>
          </ac:picMkLst>
        </pc:picChg>
      </pc:sldChg>
      <pc:sldChg chg="addSp delSp modSp add">
        <pc:chgData name="BRUNO LEMERLE" userId="1d35640955128cc2" providerId="LiveId" clId="{99C9A823-7D74-49EC-A49A-E894E6FAE7D5}" dt="2020-02-19T09:50:16.434" v="723" actId="1076"/>
        <pc:sldMkLst>
          <pc:docMk/>
          <pc:sldMk cId="2753179166" sldId="427"/>
        </pc:sldMkLst>
        <pc:spChg chg="add mod">
          <ac:chgData name="BRUNO LEMERLE" userId="1d35640955128cc2" providerId="LiveId" clId="{99C9A823-7D74-49EC-A49A-E894E6FAE7D5}" dt="2020-02-19T09:50:16.434" v="723" actId="1076"/>
          <ac:spMkLst>
            <pc:docMk/>
            <pc:sldMk cId="2753179166" sldId="427"/>
            <ac:spMk id="4" creationId="{37EAEF61-C2E3-4FC5-B80B-8424BE787FA2}"/>
          </ac:spMkLst>
        </pc:spChg>
        <pc:spChg chg="del">
          <ac:chgData name="BRUNO LEMERLE" userId="1d35640955128cc2" providerId="LiveId" clId="{99C9A823-7D74-49EC-A49A-E894E6FAE7D5}" dt="2020-02-19T09:48:10.537" v="634" actId="478"/>
          <ac:spMkLst>
            <pc:docMk/>
            <pc:sldMk cId="2753179166" sldId="427"/>
            <ac:spMk id="5" creationId="{44D1B56D-EA19-4D0D-9B72-F5074CBC1779}"/>
          </ac:spMkLst>
        </pc:spChg>
        <pc:spChg chg="del">
          <ac:chgData name="BRUNO LEMERLE" userId="1d35640955128cc2" providerId="LiveId" clId="{99C9A823-7D74-49EC-A49A-E894E6FAE7D5}" dt="2020-02-19T09:47:47.056" v="630" actId="478"/>
          <ac:spMkLst>
            <pc:docMk/>
            <pc:sldMk cId="2753179166" sldId="427"/>
            <ac:spMk id="9" creationId="{092F8CDE-18D0-4F5A-8F0C-0A7E7B62A9B7}"/>
          </ac:spMkLst>
        </pc:spChg>
        <pc:spChg chg="mod">
          <ac:chgData name="BRUNO LEMERLE" userId="1d35640955128cc2" providerId="LiveId" clId="{99C9A823-7D74-49EC-A49A-E894E6FAE7D5}" dt="2020-02-19T09:47:37.770" v="629" actId="6549"/>
          <ac:spMkLst>
            <pc:docMk/>
            <pc:sldMk cId="2753179166" sldId="427"/>
            <ac:spMk id="11" creationId="{00000000-0000-0000-0000-000000000000}"/>
          </ac:spMkLst>
        </pc:spChg>
        <pc:spChg chg="add mod">
          <ac:chgData name="BRUNO LEMERLE" userId="1d35640955128cc2" providerId="LiveId" clId="{99C9A823-7D74-49EC-A49A-E894E6FAE7D5}" dt="2020-02-19T09:48:52.859" v="636" actId="1076"/>
          <ac:spMkLst>
            <pc:docMk/>
            <pc:sldMk cId="2753179166" sldId="427"/>
            <ac:spMk id="14" creationId="{2665EC80-DFB0-4720-85FA-AF8701ADBD83}"/>
          </ac:spMkLst>
        </pc:spChg>
        <pc:picChg chg="mod">
          <ac:chgData name="BRUNO LEMERLE" userId="1d35640955128cc2" providerId="LiveId" clId="{99C9A823-7D74-49EC-A49A-E894E6FAE7D5}" dt="2020-02-19T09:47:54.687" v="631" actId="1076"/>
          <ac:picMkLst>
            <pc:docMk/>
            <pc:sldMk cId="2753179166" sldId="427"/>
            <ac:picMk id="8" creationId="{49FA6C0B-5776-4171-87AA-811BBBCA0214}"/>
          </ac:picMkLst>
        </pc:picChg>
        <pc:picChg chg="add mod">
          <ac:chgData name="BRUNO LEMERLE" userId="1d35640955128cc2" providerId="LiveId" clId="{99C9A823-7D74-49EC-A49A-E894E6FAE7D5}" dt="2020-02-19T09:48:08.015" v="633" actId="1076"/>
          <ac:picMkLst>
            <pc:docMk/>
            <pc:sldMk cId="2753179166" sldId="427"/>
            <ac:picMk id="13" creationId="{74C1B134-6F50-46BF-8F93-24613B5923F2}"/>
          </ac:picMkLst>
        </pc:picChg>
      </pc:sldChg>
      <pc:sldChg chg="modSp add">
        <pc:chgData name="BRUNO LEMERLE" userId="1d35640955128cc2" providerId="LiveId" clId="{99C9A823-7D74-49EC-A49A-E894E6FAE7D5}" dt="2020-02-19T11:19:37.751" v="2499" actId="20577"/>
        <pc:sldMkLst>
          <pc:docMk/>
          <pc:sldMk cId="3197918872" sldId="428"/>
        </pc:sldMkLst>
        <pc:spChg chg="mod">
          <ac:chgData name="BRUNO LEMERLE" userId="1d35640955128cc2" providerId="LiveId" clId="{99C9A823-7D74-49EC-A49A-E894E6FAE7D5}" dt="2020-02-19T11:19:37.751" v="2499" actId="20577"/>
          <ac:spMkLst>
            <pc:docMk/>
            <pc:sldMk cId="3197918872" sldId="428"/>
            <ac:spMk id="7" creationId="{00000000-0000-0000-0000-000000000000}"/>
          </ac:spMkLst>
        </pc:spChg>
      </pc:sldChg>
      <pc:sldChg chg="add">
        <pc:chgData name="BRUNO LEMERLE" userId="1d35640955128cc2" providerId="LiveId" clId="{99C9A823-7D74-49EC-A49A-E894E6FAE7D5}" dt="2020-02-19T11:20:41.868" v="2500"/>
        <pc:sldMkLst>
          <pc:docMk/>
          <pc:sldMk cId="2364063831" sldId="429"/>
        </pc:sldMkLst>
      </pc:sldChg>
      <pc:sldChg chg="modSp add">
        <pc:chgData name="BRUNO LEMERLE" userId="1d35640955128cc2" providerId="LiveId" clId="{99C9A823-7D74-49EC-A49A-E894E6FAE7D5}" dt="2020-02-19T11:25:07.706" v="3143" actId="14100"/>
        <pc:sldMkLst>
          <pc:docMk/>
          <pc:sldMk cId="4089454605" sldId="430"/>
        </pc:sldMkLst>
        <pc:spChg chg="mod">
          <ac:chgData name="BRUNO LEMERLE" userId="1d35640955128cc2" providerId="LiveId" clId="{99C9A823-7D74-49EC-A49A-E894E6FAE7D5}" dt="2020-02-19T11:25:07.706" v="3143" actId="14100"/>
          <ac:spMkLst>
            <pc:docMk/>
            <pc:sldMk cId="4089454605" sldId="430"/>
            <ac:spMk id="7" creationId="{00000000-0000-0000-0000-000000000000}"/>
          </ac:spMkLst>
        </pc:spChg>
        <pc:spChg chg="mod">
          <ac:chgData name="BRUNO LEMERLE" userId="1d35640955128cc2" providerId="LiveId" clId="{99C9A823-7D74-49EC-A49A-E894E6FAE7D5}" dt="2020-02-19T11:22:02.098" v="2581" actId="20577"/>
          <ac:spMkLst>
            <pc:docMk/>
            <pc:sldMk cId="4089454605" sldId="430"/>
            <ac:spMk id="9" creationId="{00000000-0000-0000-0000-000000000000}"/>
          </ac:spMkLst>
        </pc:spChg>
      </pc:sldChg>
      <pc:sldChg chg="modSp add">
        <pc:chgData name="BRUNO LEMERLE" userId="1d35640955128cc2" providerId="LiveId" clId="{99C9A823-7D74-49EC-A49A-E894E6FAE7D5}" dt="2020-02-19T11:28:41.026" v="3715" actId="6549"/>
        <pc:sldMkLst>
          <pc:docMk/>
          <pc:sldMk cId="1405494622" sldId="431"/>
        </pc:sldMkLst>
        <pc:spChg chg="mod">
          <ac:chgData name="BRUNO LEMERLE" userId="1d35640955128cc2" providerId="LiveId" clId="{99C9A823-7D74-49EC-A49A-E894E6FAE7D5}" dt="2020-02-19T11:28:41.026" v="3715" actId="6549"/>
          <ac:spMkLst>
            <pc:docMk/>
            <pc:sldMk cId="1405494622" sldId="431"/>
            <ac:spMk id="7" creationId="{00000000-0000-0000-0000-000000000000}"/>
          </ac:spMkLst>
        </pc:spChg>
        <pc:spChg chg="mod">
          <ac:chgData name="BRUNO LEMERLE" userId="1d35640955128cc2" providerId="LiveId" clId="{99C9A823-7D74-49EC-A49A-E894E6FAE7D5}" dt="2020-02-19T11:25:57.550" v="3167" actId="14100"/>
          <ac:spMkLst>
            <pc:docMk/>
            <pc:sldMk cId="1405494622" sldId="431"/>
            <ac:spMk id="9" creationId="{00000000-0000-0000-0000-000000000000}"/>
          </ac:spMkLst>
        </pc:spChg>
      </pc:sldChg>
      <pc:sldChg chg="addSp delSp modSp add">
        <pc:chgData name="BRUNO LEMERLE" userId="1d35640955128cc2" providerId="LiveId" clId="{99C9A823-7D74-49EC-A49A-E894E6FAE7D5}" dt="2020-02-19T15:14:40.815" v="3807" actId="1036"/>
        <pc:sldMkLst>
          <pc:docMk/>
          <pc:sldMk cId="3298484876" sldId="432"/>
        </pc:sldMkLst>
        <pc:spChg chg="del">
          <ac:chgData name="BRUNO LEMERLE" userId="1d35640955128cc2" providerId="LiveId" clId="{99C9A823-7D74-49EC-A49A-E894E6FAE7D5}" dt="2020-02-19T15:14:00.348" v="3781" actId="478"/>
          <ac:spMkLst>
            <pc:docMk/>
            <pc:sldMk cId="3298484876" sldId="432"/>
            <ac:spMk id="2" creationId="{0B82CD21-D78C-40DB-9B0D-0F1DB137543D}"/>
          </ac:spMkLst>
        </pc:spChg>
        <pc:spChg chg="del">
          <ac:chgData name="BRUNO LEMERLE" userId="1d35640955128cc2" providerId="LiveId" clId="{99C9A823-7D74-49EC-A49A-E894E6FAE7D5}" dt="2020-02-19T15:14:20.113" v="3784" actId="478"/>
          <ac:spMkLst>
            <pc:docMk/>
            <pc:sldMk cId="3298484876" sldId="432"/>
            <ac:spMk id="3" creationId="{84247A1A-517B-4130-9C03-A4E149438CA8}"/>
          </ac:spMkLst>
        </pc:spChg>
        <pc:picChg chg="add mod">
          <ac:chgData name="BRUNO LEMERLE" userId="1d35640955128cc2" providerId="LiveId" clId="{99C9A823-7D74-49EC-A49A-E894E6FAE7D5}" dt="2020-02-19T15:14:40.815" v="3807" actId="1036"/>
          <ac:picMkLst>
            <pc:docMk/>
            <pc:sldMk cId="3298484876" sldId="432"/>
            <ac:picMk id="4" creationId="{29F62BB5-F89B-4F2B-9139-64F49B5BFF82}"/>
          </ac:picMkLst>
        </pc:picChg>
      </pc:sldChg>
    </pc:docChg>
  </pc:docChgLst>
  <pc:docChgLst>
    <pc:chgData name="BRUNO LEMERLE" userId="1d35640955128cc2" providerId="LiveId" clId="{9468A2E4-5581-47AE-9EEC-EB92FBE17D46}"/>
    <pc:docChg chg="undo custSel mod addSld delSld modSld sldOrd delMainMaster">
      <pc:chgData name="BRUNO LEMERLE" userId="1d35640955128cc2" providerId="LiveId" clId="{9468A2E4-5581-47AE-9EEC-EB92FBE17D46}" dt="2020-02-20T17:42:28.046" v="8946" actId="2696"/>
      <pc:docMkLst>
        <pc:docMk/>
      </pc:docMkLst>
      <pc:sldChg chg="modSp">
        <pc:chgData name="BRUNO LEMERLE" userId="1d35640955128cc2" providerId="LiveId" clId="{9468A2E4-5581-47AE-9EEC-EB92FBE17D46}" dt="2020-02-20T16:49:39.857" v="8169" actId="20577"/>
        <pc:sldMkLst>
          <pc:docMk/>
          <pc:sldMk cId="2224899863" sldId="256"/>
        </pc:sldMkLst>
        <pc:spChg chg="mod">
          <ac:chgData name="BRUNO LEMERLE" userId="1d35640955128cc2" providerId="LiveId" clId="{9468A2E4-5581-47AE-9EEC-EB92FBE17D46}" dt="2020-02-20T16:49:39.857" v="8169" actId="20577"/>
          <ac:spMkLst>
            <pc:docMk/>
            <pc:sldMk cId="2224899863" sldId="256"/>
            <ac:spMk id="3" creationId="{00000000-0000-0000-0000-000000000000}"/>
          </ac:spMkLst>
        </pc:spChg>
      </pc:sldChg>
      <pc:sldChg chg="del ord">
        <pc:chgData name="BRUNO LEMERLE" userId="1d35640955128cc2" providerId="LiveId" clId="{9468A2E4-5581-47AE-9EEC-EB92FBE17D46}" dt="2020-02-20T07:35:37.591" v="984" actId="2696"/>
        <pc:sldMkLst>
          <pc:docMk/>
          <pc:sldMk cId="1774108931" sldId="262"/>
        </pc:sldMkLst>
      </pc:sldChg>
      <pc:sldChg chg="modSp modAnim">
        <pc:chgData name="BRUNO LEMERLE" userId="1d35640955128cc2" providerId="LiveId" clId="{9468A2E4-5581-47AE-9EEC-EB92FBE17D46}" dt="2020-02-20T07:00:57.768" v="43" actId="14100"/>
        <pc:sldMkLst>
          <pc:docMk/>
          <pc:sldMk cId="3508409888" sldId="264"/>
        </pc:sldMkLst>
        <pc:spChg chg="mod">
          <ac:chgData name="BRUNO LEMERLE" userId="1d35640955128cc2" providerId="LiveId" clId="{9468A2E4-5581-47AE-9EEC-EB92FBE17D46}" dt="2020-02-20T07:00:57.768" v="43" actId="14100"/>
          <ac:spMkLst>
            <pc:docMk/>
            <pc:sldMk cId="3508409888" sldId="264"/>
            <ac:spMk id="13" creationId="{00000000-0000-0000-0000-000000000000}"/>
          </ac:spMkLst>
        </pc:spChg>
      </pc:sldChg>
      <pc:sldChg chg="addSp delSp modSp mod setBg">
        <pc:chgData name="BRUNO LEMERLE" userId="1d35640955128cc2" providerId="LiveId" clId="{9468A2E4-5581-47AE-9EEC-EB92FBE17D46}" dt="2020-02-20T09:32:05.852" v="2985" actId="14100"/>
        <pc:sldMkLst>
          <pc:docMk/>
          <pc:sldMk cId="1209025495" sldId="267"/>
        </pc:sldMkLst>
        <pc:spChg chg="del mod">
          <ac:chgData name="BRUNO LEMERLE" userId="1d35640955128cc2" providerId="LiveId" clId="{9468A2E4-5581-47AE-9EEC-EB92FBE17D46}" dt="2020-02-20T09:29:20.259" v="2925" actId="478"/>
          <ac:spMkLst>
            <pc:docMk/>
            <pc:sldMk cId="1209025495" sldId="267"/>
            <ac:spMk id="5" creationId="{00000000-0000-0000-0000-000000000000}"/>
          </ac:spMkLst>
        </pc:spChg>
        <pc:spChg chg="add">
          <ac:chgData name="BRUNO LEMERLE" userId="1d35640955128cc2" providerId="LiveId" clId="{9468A2E4-5581-47AE-9EEC-EB92FBE17D46}" dt="2020-02-20T09:31:23.806" v="2963" actId="26606"/>
          <ac:spMkLst>
            <pc:docMk/>
            <pc:sldMk cId="1209025495" sldId="267"/>
            <ac:spMk id="6" creationId="{01D0AF59-99C3-4251-AB9A-C966C6AD4400}"/>
          </ac:spMkLst>
        </pc:spChg>
        <pc:spChg chg="del">
          <ac:chgData name="BRUNO LEMERLE" userId="1d35640955128cc2" providerId="LiveId" clId="{9468A2E4-5581-47AE-9EEC-EB92FBE17D46}" dt="2020-02-20T09:29:25.904" v="2926" actId="478"/>
          <ac:spMkLst>
            <pc:docMk/>
            <pc:sldMk cId="1209025495" sldId="267"/>
            <ac:spMk id="8" creationId="{00000000-0000-0000-0000-000000000000}"/>
          </ac:spMkLst>
        </pc:spChg>
        <pc:spChg chg="add del">
          <ac:chgData name="BRUNO LEMERLE" userId="1d35640955128cc2" providerId="LiveId" clId="{9468A2E4-5581-47AE-9EEC-EB92FBE17D46}" dt="2020-02-20T09:29:43.271" v="2929" actId="26606"/>
          <ac:spMkLst>
            <pc:docMk/>
            <pc:sldMk cId="1209025495" sldId="267"/>
            <ac:spMk id="9" creationId="{32BC26D8-82FB-445E-AA49-62A77D7C1EE0}"/>
          </ac:spMkLst>
        </pc:spChg>
        <pc:spChg chg="add">
          <ac:chgData name="BRUNO LEMERLE" userId="1d35640955128cc2" providerId="LiveId" clId="{9468A2E4-5581-47AE-9EEC-EB92FBE17D46}" dt="2020-02-20T09:31:23.806" v="2963" actId="26606"/>
          <ac:spMkLst>
            <pc:docMk/>
            <pc:sldMk cId="1209025495" sldId="267"/>
            <ac:spMk id="10" creationId="{1855405F-37A2-4869-9154-F8BE3BECE6C3}"/>
          </ac:spMkLst>
        </pc:spChg>
        <pc:spChg chg="add del">
          <ac:chgData name="BRUNO LEMERLE" userId="1d35640955128cc2" providerId="LiveId" clId="{9468A2E4-5581-47AE-9EEC-EB92FBE17D46}" dt="2020-02-20T09:29:43.271" v="2929" actId="26606"/>
          <ac:spMkLst>
            <pc:docMk/>
            <pc:sldMk cId="1209025495" sldId="267"/>
            <ac:spMk id="11" creationId="{CB44330D-EA18-4254-AA95-EB49948539B8}"/>
          </ac:spMkLst>
        </pc:spChg>
        <pc:graphicFrameChg chg="del">
          <ac:chgData name="BRUNO LEMERLE" userId="1d35640955128cc2" providerId="LiveId" clId="{9468A2E4-5581-47AE-9EEC-EB92FBE17D46}" dt="2020-02-20T09:26:16.205" v="2924" actId="478"/>
          <ac:graphicFrameMkLst>
            <pc:docMk/>
            <pc:sldMk cId="1209025495" sldId="267"/>
            <ac:graphicFrameMk id="7" creationId="{00000000-0000-0000-0000-000000000000}"/>
          </ac:graphicFrameMkLst>
        </pc:graphicFrameChg>
        <pc:picChg chg="add del mod">
          <ac:chgData name="BRUNO LEMERLE" userId="1d35640955128cc2" providerId="LiveId" clId="{9468A2E4-5581-47AE-9EEC-EB92FBE17D46}" dt="2020-02-20T09:30:42.199" v="2961" actId="478"/>
          <ac:picMkLst>
            <pc:docMk/>
            <pc:sldMk cId="1209025495" sldId="267"/>
            <ac:picMk id="2" creationId="{4BF01BEA-5EC2-4D8D-870D-DE97E81E92E0}"/>
          </ac:picMkLst>
        </pc:picChg>
        <pc:picChg chg="add mod">
          <ac:chgData name="BRUNO LEMERLE" userId="1d35640955128cc2" providerId="LiveId" clId="{9468A2E4-5581-47AE-9EEC-EB92FBE17D46}" dt="2020-02-20T09:32:05.852" v="2985" actId="14100"/>
          <ac:picMkLst>
            <pc:docMk/>
            <pc:sldMk cId="1209025495" sldId="267"/>
            <ac:picMk id="3" creationId="{E5EB51B8-B4EA-43F1-9964-DB855173E87F}"/>
          </ac:picMkLst>
        </pc:picChg>
        <pc:picChg chg="mod ord">
          <ac:chgData name="BRUNO LEMERLE" userId="1d35640955128cc2" providerId="LiveId" clId="{9468A2E4-5581-47AE-9EEC-EB92FBE17D46}" dt="2020-02-20T09:31:52.132" v="2975" actId="27614"/>
          <ac:picMkLst>
            <pc:docMk/>
            <pc:sldMk cId="1209025495" sldId="267"/>
            <ac:picMk id="4" creationId="{00000000-0000-0000-0000-000000000000}"/>
          </ac:picMkLst>
        </pc:picChg>
      </pc:sldChg>
      <pc:sldChg chg="addSp delSp modSp mod setBg">
        <pc:chgData name="BRUNO LEMERLE" userId="1d35640955128cc2" providerId="LiveId" clId="{9468A2E4-5581-47AE-9EEC-EB92FBE17D46}" dt="2020-02-20T09:33:59.231" v="3031"/>
        <pc:sldMkLst>
          <pc:docMk/>
          <pc:sldMk cId="582768248" sldId="268"/>
        </pc:sldMkLst>
        <pc:spChg chg="del mod">
          <ac:chgData name="BRUNO LEMERLE" userId="1d35640955128cc2" providerId="LiveId" clId="{9468A2E4-5581-47AE-9EEC-EB92FBE17D46}" dt="2020-02-20T09:32:28.245" v="2987" actId="478"/>
          <ac:spMkLst>
            <pc:docMk/>
            <pc:sldMk cId="582768248" sldId="268"/>
            <ac:spMk id="5" creationId="{00000000-0000-0000-0000-000000000000}"/>
          </ac:spMkLst>
        </pc:spChg>
        <pc:spChg chg="del">
          <ac:chgData name="BRUNO LEMERLE" userId="1d35640955128cc2" providerId="LiveId" clId="{9468A2E4-5581-47AE-9EEC-EB92FBE17D46}" dt="2020-02-20T09:32:33.841" v="2988" actId="478"/>
          <ac:spMkLst>
            <pc:docMk/>
            <pc:sldMk cId="582768248" sldId="268"/>
            <ac:spMk id="8" creationId="{00000000-0000-0000-0000-000000000000}"/>
          </ac:spMkLst>
        </pc:spChg>
        <pc:spChg chg="add">
          <ac:chgData name="BRUNO LEMERLE" userId="1d35640955128cc2" providerId="LiveId" clId="{9468A2E4-5581-47AE-9EEC-EB92FBE17D46}" dt="2020-02-20T09:33:19.763" v="2990" actId="26606"/>
          <ac:spMkLst>
            <pc:docMk/>
            <pc:sldMk cId="582768248" sldId="268"/>
            <ac:spMk id="9" creationId="{01D0AF59-99C3-4251-AB9A-C966C6AD4400}"/>
          </ac:spMkLst>
        </pc:spChg>
        <pc:spChg chg="add">
          <ac:chgData name="BRUNO LEMERLE" userId="1d35640955128cc2" providerId="LiveId" clId="{9468A2E4-5581-47AE-9EEC-EB92FBE17D46}" dt="2020-02-20T09:33:19.763" v="2990" actId="26606"/>
          <ac:spMkLst>
            <pc:docMk/>
            <pc:sldMk cId="582768248" sldId="268"/>
            <ac:spMk id="11" creationId="{1855405F-37A2-4869-9154-F8BE3BECE6C3}"/>
          </ac:spMkLst>
        </pc:spChg>
        <pc:graphicFrameChg chg="del">
          <ac:chgData name="BRUNO LEMERLE" userId="1d35640955128cc2" providerId="LiveId" clId="{9468A2E4-5581-47AE-9EEC-EB92FBE17D46}" dt="2020-02-20T09:32:22.695" v="2986" actId="478"/>
          <ac:graphicFrameMkLst>
            <pc:docMk/>
            <pc:sldMk cId="582768248" sldId="268"/>
            <ac:graphicFrameMk id="6" creationId="{00000000-0000-0000-0000-000000000000}"/>
          </ac:graphicFrameMkLst>
        </pc:graphicFrameChg>
        <pc:picChg chg="add mod">
          <ac:chgData name="BRUNO LEMERLE" userId="1d35640955128cc2" providerId="LiveId" clId="{9468A2E4-5581-47AE-9EEC-EB92FBE17D46}" dt="2020-02-20T09:33:59.231" v="3031"/>
          <ac:picMkLst>
            <pc:docMk/>
            <pc:sldMk cId="582768248" sldId="268"/>
            <ac:picMk id="2" creationId="{085D07EE-EA31-4EDC-B682-88B926E57AAF}"/>
          </ac:picMkLst>
        </pc:picChg>
        <pc:picChg chg="mod ord">
          <ac:chgData name="BRUNO LEMERLE" userId="1d35640955128cc2" providerId="LiveId" clId="{9468A2E4-5581-47AE-9EEC-EB92FBE17D46}" dt="2020-02-20T09:33:41.772" v="2999" actId="27614"/>
          <ac:picMkLst>
            <pc:docMk/>
            <pc:sldMk cId="582768248" sldId="268"/>
            <ac:picMk id="4" creationId="{00000000-0000-0000-0000-000000000000}"/>
          </ac:picMkLst>
        </pc:picChg>
      </pc:sldChg>
      <pc:sldChg chg="del ord">
        <pc:chgData name="BRUNO LEMERLE" userId="1d35640955128cc2" providerId="LiveId" clId="{9468A2E4-5581-47AE-9EEC-EB92FBE17D46}" dt="2020-02-20T07:35:52.340" v="985" actId="2696"/>
        <pc:sldMkLst>
          <pc:docMk/>
          <pc:sldMk cId="3984516254" sldId="270"/>
        </pc:sldMkLst>
      </pc:sldChg>
      <pc:sldChg chg="del ord">
        <pc:chgData name="BRUNO LEMERLE" userId="1d35640955128cc2" providerId="LiveId" clId="{9468A2E4-5581-47AE-9EEC-EB92FBE17D46}" dt="2020-02-20T17:42:28.046" v="8946" actId="2696"/>
        <pc:sldMkLst>
          <pc:docMk/>
          <pc:sldMk cId="3051343518" sldId="271"/>
        </pc:sldMkLst>
      </pc:sldChg>
      <pc:sldChg chg="modSp">
        <pc:chgData name="BRUNO LEMERLE" userId="1d35640955128cc2" providerId="LiveId" clId="{9468A2E4-5581-47AE-9EEC-EB92FBE17D46}" dt="2020-02-20T16:50:37.220" v="8178" actId="20577"/>
        <pc:sldMkLst>
          <pc:docMk/>
          <pc:sldMk cId="1521078547" sldId="296"/>
        </pc:sldMkLst>
        <pc:spChg chg="mod">
          <ac:chgData name="BRUNO LEMERLE" userId="1d35640955128cc2" providerId="LiveId" clId="{9468A2E4-5581-47AE-9EEC-EB92FBE17D46}" dt="2020-02-20T16:50:37.220" v="8178" actId="20577"/>
          <ac:spMkLst>
            <pc:docMk/>
            <pc:sldMk cId="1521078547" sldId="296"/>
            <ac:spMk id="8" creationId="{00000000-0000-0000-0000-000000000000}"/>
          </ac:spMkLst>
        </pc:spChg>
      </pc:sldChg>
      <pc:sldChg chg="modSp">
        <pc:chgData name="BRUNO LEMERLE" userId="1d35640955128cc2" providerId="LiveId" clId="{9468A2E4-5581-47AE-9EEC-EB92FBE17D46}" dt="2020-02-20T07:32:43.598" v="980" actId="20577"/>
        <pc:sldMkLst>
          <pc:docMk/>
          <pc:sldMk cId="3012432747" sldId="298"/>
        </pc:sldMkLst>
        <pc:spChg chg="mod">
          <ac:chgData name="BRUNO LEMERLE" userId="1d35640955128cc2" providerId="LiveId" clId="{9468A2E4-5581-47AE-9EEC-EB92FBE17D46}" dt="2020-02-20T07:32:28.145" v="974" actId="20577"/>
          <ac:spMkLst>
            <pc:docMk/>
            <pc:sldMk cId="3012432747" sldId="298"/>
            <ac:spMk id="11" creationId="{00000000-0000-0000-0000-000000000000}"/>
          </ac:spMkLst>
        </pc:spChg>
        <pc:spChg chg="mod">
          <ac:chgData name="BRUNO LEMERLE" userId="1d35640955128cc2" providerId="LiveId" clId="{9468A2E4-5581-47AE-9EEC-EB92FBE17D46}" dt="2020-02-20T07:32:43.598" v="980" actId="20577"/>
          <ac:spMkLst>
            <pc:docMk/>
            <pc:sldMk cId="3012432747" sldId="298"/>
            <ac:spMk id="12" creationId="{00000000-0000-0000-0000-000000000000}"/>
          </ac:spMkLst>
        </pc:spChg>
      </pc:sldChg>
      <pc:sldChg chg="del">
        <pc:chgData name="BRUNO LEMERLE" userId="1d35640955128cc2" providerId="LiveId" clId="{9468A2E4-5581-47AE-9EEC-EB92FBE17D46}" dt="2020-02-20T07:33:05.644" v="981" actId="2696"/>
        <pc:sldMkLst>
          <pc:docMk/>
          <pc:sldMk cId="3050371674" sldId="301"/>
        </pc:sldMkLst>
      </pc:sldChg>
      <pc:sldChg chg="modSp del ord">
        <pc:chgData name="BRUNO LEMERLE" userId="1d35640955128cc2" providerId="LiveId" clId="{9468A2E4-5581-47AE-9EEC-EB92FBE17D46}" dt="2020-02-20T17:42:28.046" v="8946" actId="2696"/>
        <pc:sldMkLst>
          <pc:docMk/>
          <pc:sldMk cId="1841205742" sldId="308"/>
        </pc:sldMkLst>
        <pc:spChg chg="mod">
          <ac:chgData name="BRUNO LEMERLE" userId="1d35640955128cc2" providerId="LiveId" clId="{9468A2E4-5581-47AE-9EEC-EB92FBE17D46}" dt="2020-02-20T07:43:32.718" v="1091" actId="1076"/>
          <ac:spMkLst>
            <pc:docMk/>
            <pc:sldMk cId="1841205742" sldId="308"/>
            <ac:spMk id="2" creationId="{A42093DE-ECE3-4962-9BC3-4A3ABF786516}"/>
          </ac:spMkLst>
        </pc:spChg>
        <pc:spChg chg="mod">
          <ac:chgData name="BRUNO LEMERLE" userId="1d35640955128cc2" providerId="LiveId" clId="{9468A2E4-5581-47AE-9EEC-EB92FBE17D46}" dt="2020-02-20T07:43:14.594" v="1089" actId="1076"/>
          <ac:spMkLst>
            <pc:docMk/>
            <pc:sldMk cId="1841205742" sldId="308"/>
            <ac:spMk id="4" creationId="{00000000-0000-0000-0000-000000000000}"/>
          </ac:spMkLst>
        </pc:spChg>
        <pc:spChg chg="mod">
          <ac:chgData name="BRUNO LEMERLE" userId="1d35640955128cc2" providerId="LiveId" clId="{9468A2E4-5581-47AE-9EEC-EB92FBE17D46}" dt="2020-02-20T07:43:47.902" v="1093" actId="14100"/>
          <ac:spMkLst>
            <pc:docMk/>
            <pc:sldMk cId="1841205742" sldId="308"/>
            <ac:spMk id="5" creationId="{00000000-0000-0000-0000-000000000000}"/>
          </ac:spMkLst>
        </pc:spChg>
        <pc:spChg chg="mod">
          <ac:chgData name="BRUNO LEMERLE" userId="1d35640955128cc2" providerId="LiveId" clId="{9468A2E4-5581-47AE-9EEC-EB92FBE17D46}" dt="2020-02-20T07:43:39.874" v="1092" actId="1076"/>
          <ac:spMkLst>
            <pc:docMk/>
            <pc:sldMk cId="1841205742" sldId="308"/>
            <ac:spMk id="9" creationId="{2351FD9D-DDAC-4EED-96D5-FEAEF6DB3752}"/>
          </ac:spMkLst>
        </pc:spChg>
      </pc:sldChg>
      <pc:sldChg chg="modSp del ord">
        <pc:chgData name="BRUNO LEMERLE" userId="1d35640955128cc2" providerId="LiveId" clId="{9468A2E4-5581-47AE-9EEC-EB92FBE17D46}" dt="2020-02-20T17:42:28.046" v="8946" actId="2696"/>
        <pc:sldMkLst>
          <pc:docMk/>
          <pc:sldMk cId="719900974" sldId="311"/>
        </pc:sldMkLst>
        <pc:spChg chg="mod">
          <ac:chgData name="BRUNO LEMERLE" userId="1d35640955128cc2" providerId="LiveId" clId="{9468A2E4-5581-47AE-9EEC-EB92FBE17D46}" dt="2020-02-20T07:47:49.340" v="1157" actId="20578"/>
          <ac:spMkLst>
            <pc:docMk/>
            <pc:sldMk cId="719900974" sldId="311"/>
            <ac:spMk id="2" creationId="{00000000-0000-0000-0000-000000000000}"/>
          </ac:spMkLst>
        </pc:spChg>
      </pc:sldChg>
      <pc:sldChg chg="modSp ord">
        <pc:chgData name="BRUNO LEMERLE" userId="1d35640955128cc2" providerId="LiveId" clId="{9468A2E4-5581-47AE-9EEC-EB92FBE17D46}" dt="2020-02-20T08:57:47.770" v="2630"/>
        <pc:sldMkLst>
          <pc:docMk/>
          <pc:sldMk cId="3358961321" sldId="314"/>
        </pc:sldMkLst>
        <pc:spChg chg="mod">
          <ac:chgData name="BRUNO LEMERLE" userId="1d35640955128cc2" providerId="LiveId" clId="{9468A2E4-5581-47AE-9EEC-EB92FBE17D46}" dt="2020-02-20T08:50:24.379" v="2571" actId="1076"/>
          <ac:spMkLst>
            <pc:docMk/>
            <pc:sldMk cId="3358961321" sldId="314"/>
            <ac:spMk id="4" creationId="{00000000-0000-0000-0000-000000000000}"/>
          </ac:spMkLst>
        </pc:spChg>
        <pc:spChg chg="mod">
          <ac:chgData name="BRUNO LEMERLE" userId="1d35640955128cc2" providerId="LiveId" clId="{9468A2E4-5581-47AE-9EEC-EB92FBE17D46}" dt="2020-02-20T08:50:37.404" v="2588" actId="20577"/>
          <ac:spMkLst>
            <pc:docMk/>
            <pc:sldMk cId="3358961321" sldId="314"/>
            <ac:spMk id="5" creationId="{00000000-0000-0000-0000-000000000000}"/>
          </ac:spMkLst>
        </pc:spChg>
      </pc:sldChg>
      <pc:sldChg chg="modSp ord">
        <pc:chgData name="BRUNO LEMERLE" userId="1d35640955128cc2" providerId="LiveId" clId="{9468A2E4-5581-47AE-9EEC-EB92FBE17D46}" dt="2020-02-20T09:00:28.816" v="2640" actId="14100"/>
        <pc:sldMkLst>
          <pc:docMk/>
          <pc:sldMk cId="4073104005" sldId="315"/>
        </pc:sldMkLst>
        <pc:spChg chg="mod">
          <ac:chgData name="BRUNO LEMERLE" userId="1d35640955128cc2" providerId="LiveId" clId="{9468A2E4-5581-47AE-9EEC-EB92FBE17D46}" dt="2020-02-20T09:00:28.816" v="2640" actId="14100"/>
          <ac:spMkLst>
            <pc:docMk/>
            <pc:sldMk cId="4073104005" sldId="315"/>
            <ac:spMk id="4" creationId="{00000000-0000-0000-0000-000000000000}"/>
          </ac:spMkLst>
        </pc:spChg>
      </pc:sldChg>
      <pc:sldChg chg="ord">
        <pc:chgData name="BRUNO LEMERLE" userId="1d35640955128cc2" providerId="LiveId" clId="{9468A2E4-5581-47AE-9EEC-EB92FBE17D46}" dt="2020-02-20T08:57:47.770" v="2630"/>
        <pc:sldMkLst>
          <pc:docMk/>
          <pc:sldMk cId="1442940689" sldId="316"/>
        </pc:sldMkLst>
      </pc:sldChg>
      <pc:sldChg chg="ord">
        <pc:chgData name="BRUNO LEMERLE" userId="1d35640955128cc2" providerId="LiveId" clId="{9468A2E4-5581-47AE-9EEC-EB92FBE17D46}" dt="2020-02-20T08:57:47.770" v="2630"/>
        <pc:sldMkLst>
          <pc:docMk/>
          <pc:sldMk cId="3727626377" sldId="318"/>
        </pc:sldMkLst>
      </pc:sldChg>
      <pc:sldChg chg="ord">
        <pc:chgData name="BRUNO LEMERLE" userId="1d35640955128cc2" providerId="LiveId" clId="{9468A2E4-5581-47AE-9EEC-EB92FBE17D46}" dt="2020-02-20T08:57:47.770" v="2630"/>
        <pc:sldMkLst>
          <pc:docMk/>
          <pc:sldMk cId="2515096958" sldId="319"/>
        </pc:sldMkLst>
      </pc:sldChg>
      <pc:sldChg chg="ord">
        <pc:chgData name="BRUNO LEMERLE" userId="1d35640955128cc2" providerId="LiveId" clId="{9468A2E4-5581-47AE-9EEC-EB92FBE17D46}" dt="2020-02-20T09:03:08.398" v="2642"/>
        <pc:sldMkLst>
          <pc:docMk/>
          <pc:sldMk cId="941259204" sldId="320"/>
        </pc:sldMkLst>
      </pc:sldChg>
      <pc:sldChg chg="del">
        <pc:chgData name="BRUNO LEMERLE" userId="1d35640955128cc2" providerId="LiveId" clId="{9468A2E4-5581-47AE-9EEC-EB92FBE17D46}" dt="2020-02-20T17:42:28.046" v="8946" actId="2696"/>
        <pc:sldMkLst>
          <pc:docMk/>
          <pc:sldMk cId="638477738" sldId="321"/>
        </pc:sldMkLst>
      </pc:sldChg>
      <pc:sldChg chg="del">
        <pc:chgData name="BRUNO LEMERLE" userId="1d35640955128cc2" providerId="LiveId" clId="{9468A2E4-5581-47AE-9EEC-EB92FBE17D46}" dt="2020-02-20T17:42:28.046" v="8946" actId="2696"/>
        <pc:sldMkLst>
          <pc:docMk/>
          <pc:sldMk cId="3632114692" sldId="322"/>
        </pc:sldMkLst>
      </pc:sldChg>
      <pc:sldChg chg="addSp modSp ord">
        <pc:chgData name="BRUNO LEMERLE" userId="1d35640955128cc2" providerId="LiveId" clId="{9468A2E4-5581-47AE-9EEC-EB92FBE17D46}" dt="2020-02-20T08:57:47.770" v="2630"/>
        <pc:sldMkLst>
          <pc:docMk/>
          <pc:sldMk cId="2378856913" sldId="323"/>
        </pc:sldMkLst>
        <pc:spChg chg="add mod">
          <ac:chgData name="BRUNO LEMERLE" userId="1d35640955128cc2" providerId="LiveId" clId="{9468A2E4-5581-47AE-9EEC-EB92FBE17D46}" dt="2020-02-20T08:55:47.283" v="2628" actId="1076"/>
          <ac:spMkLst>
            <pc:docMk/>
            <pc:sldMk cId="2378856913" sldId="323"/>
            <ac:spMk id="2" creationId="{544782B9-E4A6-4009-9A0A-080DC6CA1123}"/>
          </ac:spMkLst>
        </pc:spChg>
        <pc:spChg chg="mod">
          <ac:chgData name="BRUNO LEMERLE" userId="1d35640955128cc2" providerId="LiveId" clId="{9468A2E4-5581-47AE-9EEC-EB92FBE17D46}" dt="2020-02-20T08:51:18.871" v="2606" actId="20577"/>
          <ac:spMkLst>
            <pc:docMk/>
            <pc:sldMk cId="2378856913" sldId="323"/>
            <ac:spMk id="4" creationId="{00000000-0000-0000-0000-000000000000}"/>
          </ac:spMkLst>
        </pc:spChg>
        <pc:graphicFrameChg chg="mod">
          <ac:chgData name="BRUNO LEMERLE" userId="1d35640955128cc2" providerId="LiveId" clId="{9468A2E4-5581-47AE-9EEC-EB92FBE17D46}" dt="2020-02-20T08:55:07.963" v="2607" actId="1076"/>
          <ac:graphicFrameMkLst>
            <pc:docMk/>
            <pc:sldMk cId="2378856913" sldId="323"/>
            <ac:graphicFrameMk id="5" creationId="{00000000-0000-0000-0000-000000000000}"/>
          </ac:graphicFrameMkLst>
        </pc:graphicFrameChg>
      </pc:sldChg>
      <pc:sldChg chg="del">
        <pc:chgData name="BRUNO LEMERLE" userId="1d35640955128cc2" providerId="LiveId" clId="{9468A2E4-5581-47AE-9EEC-EB92FBE17D46}" dt="2020-02-20T17:42:28.046" v="8946" actId="2696"/>
        <pc:sldMkLst>
          <pc:docMk/>
          <pc:sldMk cId="2805315087" sldId="327"/>
        </pc:sldMkLst>
      </pc:sldChg>
      <pc:sldChg chg="delSp modSp ord">
        <pc:chgData name="BRUNO LEMERLE" userId="1d35640955128cc2" providerId="LiveId" clId="{9468A2E4-5581-47AE-9EEC-EB92FBE17D46}" dt="2020-02-20T07:45:11.056" v="1153" actId="1076"/>
        <pc:sldMkLst>
          <pc:docMk/>
          <pc:sldMk cId="1562265959" sldId="328"/>
        </pc:sldMkLst>
        <pc:spChg chg="mod">
          <ac:chgData name="BRUNO LEMERLE" userId="1d35640955128cc2" providerId="LiveId" clId="{9468A2E4-5581-47AE-9EEC-EB92FBE17D46}" dt="2020-02-20T07:45:11.056" v="1153" actId="1076"/>
          <ac:spMkLst>
            <pc:docMk/>
            <pc:sldMk cId="1562265959" sldId="328"/>
            <ac:spMk id="7" creationId="{00000000-0000-0000-0000-000000000000}"/>
          </ac:spMkLst>
        </pc:spChg>
        <pc:spChg chg="mod">
          <ac:chgData name="BRUNO LEMERLE" userId="1d35640955128cc2" providerId="LiveId" clId="{9468A2E4-5581-47AE-9EEC-EB92FBE17D46}" dt="2020-02-20T07:44:35.666" v="1132" actId="20577"/>
          <ac:spMkLst>
            <pc:docMk/>
            <pc:sldMk cId="1562265959" sldId="328"/>
            <ac:spMk id="8" creationId="{00000000-0000-0000-0000-000000000000}"/>
          </ac:spMkLst>
        </pc:spChg>
        <pc:spChg chg="del">
          <ac:chgData name="BRUNO LEMERLE" userId="1d35640955128cc2" providerId="LiveId" clId="{9468A2E4-5581-47AE-9EEC-EB92FBE17D46}" dt="2020-02-20T07:44:39.776" v="1133" actId="478"/>
          <ac:spMkLst>
            <pc:docMk/>
            <pc:sldMk cId="1562265959" sldId="328"/>
            <ac:spMk id="9" creationId="{00000000-0000-0000-0000-000000000000}"/>
          </ac:spMkLst>
        </pc:spChg>
      </pc:sldChg>
      <pc:sldChg chg="ord">
        <pc:chgData name="BRUNO LEMERLE" userId="1d35640955128cc2" providerId="LiveId" clId="{9468A2E4-5581-47AE-9EEC-EB92FBE17D46}" dt="2020-02-20T07:41:41.918" v="1040"/>
        <pc:sldMkLst>
          <pc:docMk/>
          <pc:sldMk cId="2997739388" sldId="329"/>
        </pc:sldMkLst>
      </pc:sldChg>
      <pc:sldChg chg="ord">
        <pc:chgData name="BRUNO LEMERLE" userId="1d35640955128cc2" providerId="LiveId" clId="{9468A2E4-5581-47AE-9EEC-EB92FBE17D46}" dt="2020-02-20T08:20:48.573" v="2392"/>
        <pc:sldMkLst>
          <pc:docMk/>
          <pc:sldMk cId="1492086248" sldId="330"/>
        </pc:sldMkLst>
      </pc:sldChg>
      <pc:sldChg chg="modSp ord">
        <pc:chgData name="BRUNO LEMERLE" userId="1d35640955128cc2" providerId="LiveId" clId="{9468A2E4-5581-47AE-9EEC-EB92FBE17D46}" dt="2020-02-20T07:45:37.147" v="1156" actId="1076"/>
        <pc:sldMkLst>
          <pc:docMk/>
          <pc:sldMk cId="3322715094" sldId="331"/>
        </pc:sldMkLst>
        <pc:spChg chg="mod">
          <ac:chgData name="BRUNO LEMERLE" userId="1d35640955128cc2" providerId="LiveId" clId="{9468A2E4-5581-47AE-9EEC-EB92FBE17D46}" dt="2020-02-20T07:42:57.422" v="1086" actId="1076"/>
          <ac:spMkLst>
            <pc:docMk/>
            <pc:sldMk cId="3322715094" sldId="331"/>
            <ac:spMk id="7" creationId="{00000000-0000-0000-0000-000000000000}"/>
          </ac:spMkLst>
        </pc:spChg>
        <pc:spChg chg="mod">
          <ac:chgData name="BRUNO LEMERLE" userId="1d35640955128cc2" providerId="LiveId" clId="{9468A2E4-5581-47AE-9EEC-EB92FBE17D46}" dt="2020-02-20T07:45:37.147" v="1156" actId="1076"/>
          <ac:spMkLst>
            <pc:docMk/>
            <pc:sldMk cId="3322715094" sldId="331"/>
            <ac:spMk id="9" creationId="{00000000-0000-0000-0000-000000000000}"/>
          </ac:spMkLst>
        </pc:spChg>
      </pc:sldChg>
      <pc:sldChg chg="modSp">
        <pc:chgData name="BRUNO LEMERLE" userId="1d35640955128cc2" providerId="LiveId" clId="{9468A2E4-5581-47AE-9EEC-EB92FBE17D46}" dt="2020-02-20T17:11:47.495" v="8249" actId="20577"/>
        <pc:sldMkLst>
          <pc:docMk/>
          <pc:sldMk cId="1347083801" sldId="332"/>
        </pc:sldMkLst>
        <pc:spChg chg="mod">
          <ac:chgData name="BRUNO LEMERLE" userId="1d35640955128cc2" providerId="LiveId" clId="{9468A2E4-5581-47AE-9EEC-EB92FBE17D46}" dt="2020-02-20T17:11:47.495" v="8249" actId="20577"/>
          <ac:spMkLst>
            <pc:docMk/>
            <pc:sldMk cId="1347083801" sldId="332"/>
            <ac:spMk id="7" creationId="{00000000-0000-0000-0000-000000000000}"/>
          </ac:spMkLst>
        </pc:spChg>
      </pc:sldChg>
      <pc:sldChg chg="del">
        <pc:chgData name="BRUNO LEMERLE" userId="1d35640955128cc2" providerId="LiveId" clId="{9468A2E4-5581-47AE-9EEC-EB92FBE17D46}" dt="2020-02-20T08:48:18.542" v="2517" actId="2696"/>
        <pc:sldMkLst>
          <pc:docMk/>
          <pc:sldMk cId="1198742847" sldId="333"/>
        </pc:sldMkLst>
      </pc:sldChg>
      <pc:sldChg chg="modSp">
        <pc:chgData name="BRUNO LEMERLE" userId="1d35640955128cc2" providerId="LiveId" clId="{9468A2E4-5581-47AE-9EEC-EB92FBE17D46}" dt="2020-02-20T17:09:14.075" v="8217" actId="20577"/>
        <pc:sldMkLst>
          <pc:docMk/>
          <pc:sldMk cId="2113158601" sldId="334"/>
        </pc:sldMkLst>
        <pc:spChg chg="mod">
          <ac:chgData name="BRUNO LEMERLE" userId="1d35640955128cc2" providerId="LiveId" clId="{9468A2E4-5581-47AE-9EEC-EB92FBE17D46}" dt="2020-02-20T17:09:14.075" v="8217" actId="20577"/>
          <ac:spMkLst>
            <pc:docMk/>
            <pc:sldMk cId="2113158601" sldId="334"/>
            <ac:spMk id="7" creationId="{00000000-0000-0000-0000-000000000000}"/>
          </ac:spMkLst>
        </pc:spChg>
      </pc:sldChg>
      <pc:sldChg chg="modSp">
        <pc:chgData name="BRUNO LEMERLE" userId="1d35640955128cc2" providerId="LiveId" clId="{9468A2E4-5581-47AE-9EEC-EB92FBE17D46}" dt="2020-02-20T07:55:56.644" v="1398" actId="20577"/>
        <pc:sldMkLst>
          <pc:docMk/>
          <pc:sldMk cId="1062787159" sldId="335"/>
        </pc:sldMkLst>
        <pc:spChg chg="mod">
          <ac:chgData name="BRUNO LEMERLE" userId="1d35640955128cc2" providerId="LiveId" clId="{9468A2E4-5581-47AE-9EEC-EB92FBE17D46}" dt="2020-02-20T07:55:56.644" v="1398" actId="20577"/>
          <ac:spMkLst>
            <pc:docMk/>
            <pc:sldMk cId="1062787159" sldId="335"/>
            <ac:spMk id="7" creationId="{00000000-0000-0000-0000-000000000000}"/>
          </ac:spMkLst>
        </pc:spChg>
        <pc:spChg chg="mod">
          <ac:chgData name="BRUNO LEMERLE" userId="1d35640955128cc2" providerId="LiveId" clId="{9468A2E4-5581-47AE-9EEC-EB92FBE17D46}" dt="2020-02-20T07:54:20.588" v="1169" actId="1035"/>
          <ac:spMkLst>
            <pc:docMk/>
            <pc:sldMk cId="1062787159" sldId="335"/>
            <ac:spMk id="9" creationId="{00000000-0000-0000-0000-000000000000}"/>
          </ac:spMkLst>
        </pc:spChg>
      </pc:sldChg>
      <pc:sldChg chg="modSp">
        <pc:chgData name="BRUNO LEMERLE" userId="1d35640955128cc2" providerId="LiveId" clId="{9468A2E4-5581-47AE-9EEC-EB92FBE17D46}" dt="2020-02-20T17:10:02.983" v="8246" actId="20577"/>
        <pc:sldMkLst>
          <pc:docMk/>
          <pc:sldMk cId="1354489318" sldId="337"/>
        </pc:sldMkLst>
        <pc:spChg chg="mod">
          <ac:chgData name="BRUNO LEMERLE" userId="1d35640955128cc2" providerId="LiveId" clId="{9468A2E4-5581-47AE-9EEC-EB92FBE17D46}" dt="2020-02-20T17:10:02.983" v="8246" actId="20577"/>
          <ac:spMkLst>
            <pc:docMk/>
            <pc:sldMk cId="1354489318" sldId="337"/>
            <ac:spMk id="9" creationId="{00000000-0000-0000-0000-000000000000}"/>
          </ac:spMkLst>
        </pc:spChg>
      </pc:sldChg>
      <pc:sldChg chg="modSp">
        <pc:chgData name="BRUNO LEMERLE" userId="1d35640955128cc2" providerId="LiveId" clId="{9468A2E4-5581-47AE-9EEC-EB92FBE17D46}" dt="2020-02-20T17:12:06.869" v="8278" actId="20577"/>
        <pc:sldMkLst>
          <pc:docMk/>
          <pc:sldMk cId="1018316019" sldId="338"/>
        </pc:sldMkLst>
        <pc:spChg chg="mod">
          <ac:chgData name="BRUNO LEMERLE" userId="1d35640955128cc2" providerId="LiveId" clId="{9468A2E4-5581-47AE-9EEC-EB92FBE17D46}" dt="2020-02-20T17:12:06.869" v="8278" actId="20577"/>
          <ac:spMkLst>
            <pc:docMk/>
            <pc:sldMk cId="1018316019" sldId="338"/>
            <ac:spMk id="9" creationId="{00000000-0000-0000-0000-000000000000}"/>
          </ac:spMkLst>
        </pc:spChg>
      </pc:sldChg>
      <pc:sldChg chg="modSp">
        <pc:chgData name="BRUNO LEMERLE" userId="1d35640955128cc2" providerId="LiveId" clId="{9468A2E4-5581-47AE-9EEC-EB92FBE17D46}" dt="2020-02-20T07:57:46.063" v="1461" actId="255"/>
        <pc:sldMkLst>
          <pc:docMk/>
          <pc:sldMk cId="3599822239" sldId="339"/>
        </pc:sldMkLst>
        <pc:spChg chg="mod">
          <ac:chgData name="BRUNO LEMERLE" userId="1d35640955128cc2" providerId="LiveId" clId="{9468A2E4-5581-47AE-9EEC-EB92FBE17D46}" dt="2020-02-20T07:57:46.063" v="1461" actId="255"/>
          <ac:spMkLst>
            <pc:docMk/>
            <pc:sldMk cId="3599822239" sldId="339"/>
            <ac:spMk id="7" creationId="{00000000-0000-0000-0000-000000000000}"/>
          </ac:spMkLst>
        </pc:spChg>
      </pc:sldChg>
      <pc:sldChg chg="ord">
        <pc:chgData name="BRUNO LEMERLE" userId="1d35640955128cc2" providerId="LiveId" clId="{9468A2E4-5581-47AE-9EEC-EB92FBE17D46}" dt="2020-02-20T09:06:11.033" v="2648"/>
        <pc:sldMkLst>
          <pc:docMk/>
          <pc:sldMk cId="3938367238" sldId="347"/>
        </pc:sldMkLst>
      </pc:sldChg>
      <pc:sldChg chg="del ord">
        <pc:chgData name="BRUNO LEMERLE" userId="1d35640955128cc2" providerId="LiveId" clId="{9468A2E4-5581-47AE-9EEC-EB92FBE17D46}" dt="2020-02-20T17:42:28.046" v="8946" actId="2696"/>
        <pc:sldMkLst>
          <pc:docMk/>
          <pc:sldMk cId="3107717191" sldId="348"/>
        </pc:sldMkLst>
      </pc:sldChg>
      <pc:sldChg chg="modSp">
        <pc:chgData name="BRUNO LEMERLE" userId="1d35640955128cc2" providerId="LiveId" clId="{9468A2E4-5581-47AE-9EEC-EB92FBE17D46}" dt="2020-02-20T08:08:42.392" v="1637" actId="20577"/>
        <pc:sldMkLst>
          <pc:docMk/>
          <pc:sldMk cId="4193913329" sldId="349"/>
        </pc:sldMkLst>
        <pc:spChg chg="mod">
          <ac:chgData name="BRUNO LEMERLE" userId="1d35640955128cc2" providerId="LiveId" clId="{9468A2E4-5581-47AE-9EEC-EB92FBE17D46}" dt="2020-02-20T08:08:42.392" v="1637" actId="20577"/>
          <ac:spMkLst>
            <pc:docMk/>
            <pc:sldMk cId="4193913329" sldId="349"/>
            <ac:spMk id="7" creationId="{00000000-0000-0000-0000-000000000000}"/>
          </ac:spMkLst>
        </pc:spChg>
      </pc:sldChg>
      <pc:sldChg chg="ord">
        <pc:chgData name="BRUNO LEMERLE" userId="1d35640955128cc2" providerId="LiveId" clId="{9468A2E4-5581-47AE-9EEC-EB92FBE17D46}" dt="2020-02-20T08:59:12.182" v="2632"/>
        <pc:sldMkLst>
          <pc:docMk/>
          <pc:sldMk cId="3354400011" sldId="350"/>
        </pc:sldMkLst>
      </pc:sldChg>
      <pc:sldChg chg="ord">
        <pc:chgData name="BRUNO LEMERLE" userId="1d35640955128cc2" providerId="LiveId" clId="{9468A2E4-5581-47AE-9EEC-EB92FBE17D46}" dt="2020-02-20T08:20:48.573" v="2392"/>
        <pc:sldMkLst>
          <pc:docMk/>
          <pc:sldMk cId="609546932" sldId="351"/>
        </pc:sldMkLst>
      </pc:sldChg>
      <pc:sldChg chg="ord">
        <pc:chgData name="BRUNO LEMERLE" userId="1d35640955128cc2" providerId="LiveId" clId="{9468A2E4-5581-47AE-9EEC-EB92FBE17D46}" dt="2020-02-20T08:20:48.573" v="2392"/>
        <pc:sldMkLst>
          <pc:docMk/>
          <pc:sldMk cId="2259879219" sldId="352"/>
        </pc:sldMkLst>
      </pc:sldChg>
      <pc:sldChg chg="del">
        <pc:chgData name="BRUNO LEMERLE" userId="1d35640955128cc2" providerId="LiveId" clId="{9468A2E4-5581-47AE-9EEC-EB92FBE17D46}" dt="2020-02-20T08:21:41.947" v="2395" actId="2696"/>
        <pc:sldMkLst>
          <pc:docMk/>
          <pc:sldMk cId="2529910493" sldId="353"/>
        </pc:sldMkLst>
      </pc:sldChg>
      <pc:sldChg chg="del ord">
        <pc:chgData name="BRUNO LEMERLE" userId="1d35640955128cc2" providerId="LiveId" clId="{9468A2E4-5581-47AE-9EEC-EB92FBE17D46}" dt="2020-02-20T17:20:13.816" v="8310" actId="2696"/>
        <pc:sldMkLst>
          <pc:docMk/>
          <pc:sldMk cId="1420162905" sldId="355"/>
        </pc:sldMkLst>
      </pc:sldChg>
      <pc:sldChg chg="del">
        <pc:chgData name="BRUNO LEMERLE" userId="1d35640955128cc2" providerId="LiveId" clId="{9468A2E4-5581-47AE-9EEC-EB92FBE17D46}" dt="2020-02-20T08:22:08.204" v="2396" actId="2696"/>
        <pc:sldMkLst>
          <pc:docMk/>
          <pc:sldMk cId="1444333840" sldId="356"/>
        </pc:sldMkLst>
      </pc:sldChg>
      <pc:sldChg chg="del">
        <pc:chgData name="BRUNO LEMERLE" userId="1d35640955128cc2" providerId="LiveId" clId="{9468A2E4-5581-47AE-9EEC-EB92FBE17D46}" dt="2020-02-20T08:22:37.782" v="2397" actId="2696"/>
        <pc:sldMkLst>
          <pc:docMk/>
          <pc:sldMk cId="785256721" sldId="357"/>
        </pc:sldMkLst>
      </pc:sldChg>
      <pc:sldChg chg="modSp ord">
        <pc:chgData name="BRUNO LEMERLE" userId="1d35640955128cc2" providerId="LiveId" clId="{9468A2E4-5581-47AE-9EEC-EB92FBE17D46}" dt="2020-02-20T17:04:41.132" v="8216" actId="20577"/>
        <pc:sldMkLst>
          <pc:docMk/>
          <pc:sldMk cId="3152299446" sldId="358"/>
        </pc:sldMkLst>
        <pc:spChg chg="mod">
          <ac:chgData name="BRUNO LEMERLE" userId="1d35640955128cc2" providerId="LiveId" clId="{9468A2E4-5581-47AE-9EEC-EB92FBE17D46}" dt="2020-02-20T17:04:41.132" v="8216" actId="20577"/>
          <ac:spMkLst>
            <pc:docMk/>
            <pc:sldMk cId="3152299446" sldId="358"/>
            <ac:spMk id="8" creationId="{00000000-0000-0000-0000-000000000000}"/>
          </ac:spMkLst>
        </pc:spChg>
      </pc:sldChg>
      <pc:sldChg chg="del">
        <pc:chgData name="BRUNO LEMERLE" userId="1d35640955128cc2" providerId="LiveId" clId="{9468A2E4-5581-47AE-9EEC-EB92FBE17D46}" dt="2020-02-20T08:28:24.278" v="2507" actId="2696"/>
        <pc:sldMkLst>
          <pc:docMk/>
          <pc:sldMk cId="3190998973" sldId="359"/>
        </pc:sldMkLst>
      </pc:sldChg>
      <pc:sldChg chg="del">
        <pc:chgData name="BRUNO LEMERLE" userId="1d35640955128cc2" providerId="LiveId" clId="{9468A2E4-5581-47AE-9EEC-EB92FBE17D46}" dt="2020-02-20T08:28:32.418" v="2508" actId="2696"/>
        <pc:sldMkLst>
          <pc:docMk/>
          <pc:sldMk cId="2368313907" sldId="360"/>
        </pc:sldMkLst>
      </pc:sldChg>
      <pc:sldChg chg="del">
        <pc:chgData name="BRUNO LEMERLE" userId="1d35640955128cc2" providerId="LiveId" clId="{9468A2E4-5581-47AE-9EEC-EB92FBE17D46}" dt="2020-02-20T08:28:43.512" v="2509" actId="2696"/>
        <pc:sldMkLst>
          <pc:docMk/>
          <pc:sldMk cId="1984795260" sldId="361"/>
        </pc:sldMkLst>
      </pc:sldChg>
      <pc:sldChg chg="del">
        <pc:chgData name="BRUNO LEMERLE" userId="1d35640955128cc2" providerId="LiveId" clId="{9468A2E4-5581-47AE-9EEC-EB92FBE17D46}" dt="2020-02-20T09:09:47.550" v="2907" actId="2696"/>
        <pc:sldMkLst>
          <pc:docMk/>
          <pc:sldMk cId="1685921337" sldId="362"/>
        </pc:sldMkLst>
      </pc:sldChg>
      <pc:sldChg chg="del">
        <pc:chgData name="BRUNO LEMERLE" userId="1d35640955128cc2" providerId="LiveId" clId="{9468A2E4-5581-47AE-9EEC-EB92FBE17D46}" dt="2020-02-20T09:09:56.886" v="2909" actId="2696"/>
        <pc:sldMkLst>
          <pc:docMk/>
          <pc:sldMk cId="2454180895" sldId="363"/>
        </pc:sldMkLst>
      </pc:sldChg>
      <pc:sldChg chg="del">
        <pc:chgData name="BRUNO LEMERLE" userId="1d35640955128cc2" providerId="LiveId" clId="{9468A2E4-5581-47AE-9EEC-EB92FBE17D46}" dt="2020-02-20T09:10:50.518" v="2913" actId="2696"/>
        <pc:sldMkLst>
          <pc:docMk/>
          <pc:sldMk cId="2719924710" sldId="364"/>
        </pc:sldMkLst>
      </pc:sldChg>
      <pc:sldChg chg="del">
        <pc:chgData name="BRUNO LEMERLE" userId="1d35640955128cc2" providerId="LiveId" clId="{9468A2E4-5581-47AE-9EEC-EB92FBE17D46}" dt="2020-02-20T09:09:53.228" v="2908" actId="2696"/>
        <pc:sldMkLst>
          <pc:docMk/>
          <pc:sldMk cId="2524489613" sldId="365"/>
        </pc:sldMkLst>
      </pc:sldChg>
      <pc:sldChg chg="del">
        <pc:chgData name="BRUNO LEMERLE" userId="1d35640955128cc2" providerId="LiveId" clId="{9468A2E4-5581-47AE-9EEC-EB92FBE17D46}" dt="2020-02-20T09:10:45.070" v="2912" actId="2696"/>
        <pc:sldMkLst>
          <pc:docMk/>
          <pc:sldMk cId="264335060" sldId="366"/>
        </pc:sldMkLst>
      </pc:sldChg>
      <pc:sldChg chg="del">
        <pc:chgData name="BRUNO LEMERLE" userId="1d35640955128cc2" providerId="LiveId" clId="{9468A2E4-5581-47AE-9EEC-EB92FBE17D46}" dt="2020-02-20T09:10:07.148" v="2911" actId="2696"/>
        <pc:sldMkLst>
          <pc:docMk/>
          <pc:sldMk cId="2791127013" sldId="369"/>
        </pc:sldMkLst>
      </pc:sldChg>
      <pc:sldChg chg="del">
        <pc:chgData name="BRUNO LEMERLE" userId="1d35640955128cc2" providerId="LiveId" clId="{9468A2E4-5581-47AE-9EEC-EB92FBE17D46}" dt="2020-02-20T09:10:03.036" v="2910" actId="2696"/>
        <pc:sldMkLst>
          <pc:docMk/>
          <pc:sldMk cId="1578911795" sldId="370"/>
        </pc:sldMkLst>
      </pc:sldChg>
      <pc:sldChg chg="del">
        <pc:chgData name="BRUNO LEMERLE" userId="1d35640955128cc2" providerId="LiveId" clId="{9468A2E4-5581-47AE-9EEC-EB92FBE17D46}" dt="2020-02-20T09:12:54.891" v="2919" actId="2696"/>
        <pc:sldMkLst>
          <pc:docMk/>
          <pc:sldMk cId="26956086" sldId="371"/>
        </pc:sldMkLst>
      </pc:sldChg>
      <pc:sldChg chg="del">
        <pc:chgData name="BRUNO LEMERLE" userId="1d35640955128cc2" providerId="LiveId" clId="{9468A2E4-5581-47AE-9EEC-EB92FBE17D46}" dt="2020-02-20T09:10:54.171" v="2914" actId="2696"/>
        <pc:sldMkLst>
          <pc:docMk/>
          <pc:sldMk cId="2909840891" sldId="372"/>
        </pc:sldMkLst>
      </pc:sldChg>
      <pc:sldChg chg="del">
        <pc:chgData name="BRUNO LEMERLE" userId="1d35640955128cc2" providerId="LiveId" clId="{9468A2E4-5581-47AE-9EEC-EB92FBE17D46}" dt="2020-02-20T09:12:02.905" v="2918" actId="2696"/>
        <pc:sldMkLst>
          <pc:docMk/>
          <pc:sldMk cId="902279889" sldId="373"/>
        </pc:sldMkLst>
      </pc:sldChg>
      <pc:sldChg chg="del ord">
        <pc:chgData name="BRUNO LEMERLE" userId="1d35640955128cc2" providerId="LiveId" clId="{9468A2E4-5581-47AE-9EEC-EB92FBE17D46}" dt="2020-02-20T17:42:28.046" v="8946" actId="2696"/>
        <pc:sldMkLst>
          <pc:docMk/>
          <pc:sldMk cId="1850607858" sldId="376"/>
        </pc:sldMkLst>
      </pc:sldChg>
      <pc:sldChg chg="del">
        <pc:chgData name="BRUNO LEMERLE" userId="1d35640955128cc2" providerId="LiveId" clId="{9468A2E4-5581-47AE-9EEC-EB92FBE17D46}" dt="2020-02-20T09:12:02.905" v="2918" actId="2696"/>
        <pc:sldMkLst>
          <pc:docMk/>
          <pc:sldMk cId="1323897511" sldId="384"/>
        </pc:sldMkLst>
      </pc:sldChg>
      <pc:sldChg chg="del">
        <pc:chgData name="BRUNO LEMERLE" userId="1d35640955128cc2" providerId="LiveId" clId="{9468A2E4-5581-47AE-9EEC-EB92FBE17D46}" dt="2020-02-20T09:12:02.905" v="2918" actId="2696"/>
        <pc:sldMkLst>
          <pc:docMk/>
          <pc:sldMk cId="2313191321" sldId="385"/>
        </pc:sldMkLst>
      </pc:sldChg>
      <pc:sldChg chg="del">
        <pc:chgData name="BRUNO LEMERLE" userId="1d35640955128cc2" providerId="LiveId" clId="{9468A2E4-5581-47AE-9EEC-EB92FBE17D46}" dt="2020-02-20T09:12:02.905" v="2918" actId="2696"/>
        <pc:sldMkLst>
          <pc:docMk/>
          <pc:sldMk cId="594171503" sldId="386"/>
        </pc:sldMkLst>
      </pc:sldChg>
      <pc:sldChg chg="del">
        <pc:chgData name="BRUNO LEMERLE" userId="1d35640955128cc2" providerId="LiveId" clId="{9468A2E4-5581-47AE-9EEC-EB92FBE17D46}" dt="2020-02-20T09:12:02.905" v="2918" actId="2696"/>
        <pc:sldMkLst>
          <pc:docMk/>
          <pc:sldMk cId="309320309" sldId="387"/>
        </pc:sldMkLst>
      </pc:sldChg>
      <pc:sldChg chg="del">
        <pc:chgData name="BRUNO LEMERLE" userId="1d35640955128cc2" providerId="LiveId" clId="{9468A2E4-5581-47AE-9EEC-EB92FBE17D46}" dt="2020-02-20T09:12:02.905" v="2918" actId="2696"/>
        <pc:sldMkLst>
          <pc:docMk/>
          <pc:sldMk cId="2270026040" sldId="388"/>
        </pc:sldMkLst>
      </pc:sldChg>
      <pc:sldChg chg="del">
        <pc:chgData name="BRUNO LEMERLE" userId="1d35640955128cc2" providerId="LiveId" clId="{9468A2E4-5581-47AE-9EEC-EB92FBE17D46}" dt="2020-02-20T09:12:54.891" v="2919" actId="2696"/>
        <pc:sldMkLst>
          <pc:docMk/>
          <pc:sldMk cId="843172975" sldId="390"/>
        </pc:sldMkLst>
      </pc:sldChg>
      <pc:sldChg chg="del">
        <pc:chgData name="BRUNO LEMERLE" userId="1d35640955128cc2" providerId="LiveId" clId="{9468A2E4-5581-47AE-9EEC-EB92FBE17D46}" dt="2020-02-20T09:12:54.891" v="2919" actId="2696"/>
        <pc:sldMkLst>
          <pc:docMk/>
          <pc:sldMk cId="3644125689" sldId="395"/>
        </pc:sldMkLst>
      </pc:sldChg>
      <pc:sldChg chg="addSp delSp modSp">
        <pc:chgData name="BRUNO LEMERLE" userId="1d35640955128cc2" providerId="LiveId" clId="{9468A2E4-5581-47AE-9EEC-EB92FBE17D46}" dt="2020-02-20T10:02:06.191" v="3760" actId="20577"/>
        <pc:sldMkLst>
          <pc:docMk/>
          <pc:sldMk cId="1877804782" sldId="397"/>
        </pc:sldMkLst>
        <pc:spChg chg="del mod">
          <ac:chgData name="BRUNO LEMERLE" userId="1d35640955128cc2" providerId="LiveId" clId="{9468A2E4-5581-47AE-9EEC-EB92FBE17D46}" dt="2020-02-20T09:36:08.440" v="3040"/>
          <ac:spMkLst>
            <pc:docMk/>
            <pc:sldMk cId="1877804782" sldId="397"/>
            <ac:spMk id="2" creationId="{00000000-0000-0000-0000-000000000000}"/>
          </ac:spMkLst>
        </pc:spChg>
        <pc:spChg chg="add mod">
          <ac:chgData name="BRUNO LEMERLE" userId="1d35640955128cc2" providerId="LiveId" clId="{9468A2E4-5581-47AE-9EEC-EB92FBE17D46}" dt="2020-02-20T09:57:55.295" v="3573" actId="1076"/>
          <ac:spMkLst>
            <pc:docMk/>
            <pc:sldMk cId="1877804782" sldId="397"/>
            <ac:spMk id="3" creationId="{83F10233-2E60-4B0B-8385-5D78FC6DF7B3}"/>
          </ac:spMkLst>
        </pc:spChg>
        <pc:spChg chg="add mod">
          <ac:chgData name="BRUNO LEMERLE" userId="1d35640955128cc2" providerId="LiveId" clId="{9468A2E4-5581-47AE-9EEC-EB92FBE17D46}" dt="2020-02-20T10:02:06.191" v="3760" actId="20577"/>
          <ac:spMkLst>
            <pc:docMk/>
            <pc:sldMk cId="1877804782" sldId="397"/>
            <ac:spMk id="4" creationId="{0BFB38C2-9C41-489C-AE4B-19A52C9D2963}"/>
          </ac:spMkLst>
        </pc:spChg>
      </pc:sldChg>
      <pc:sldChg chg="modSp del">
        <pc:chgData name="BRUNO LEMERLE" userId="1d35640955128cc2" providerId="LiveId" clId="{9468A2E4-5581-47AE-9EEC-EB92FBE17D46}" dt="2020-02-20T17:42:28.046" v="8946" actId="2696"/>
        <pc:sldMkLst>
          <pc:docMk/>
          <pc:sldMk cId="3642020559" sldId="402"/>
        </pc:sldMkLst>
        <pc:spChg chg="mod">
          <ac:chgData name="BRUNO LEMERLE" userId="1d35640955128cc2" providerId="LiveId" clId="{9468A2E4-5581-47AE-9EEC-EB92FBE17D46}" dt="2020-02-20T12:00:25.848" v="7906" actId="20577"/>
          <ac:spMkLst>
            <pc:docMk/>
            <pc:sldMk cId="3642020559" sldId="402"/>
            <ac:spMk id="2" creationId="{00000000-0000-0000-0000-000000000000}"/>
          </ac:spMkLst>
        </pc:spChg>
      </pc:sldChg>
      <pc:sldChg chg="modSp ord">
        <pc:chgData name="BRUNO LEMERLE" userId="1d35640955128cc2" providerId="LiveId" clId="{9468A2E4-5581-47AE-9EEC-EB92FBE17D46}" dt="2020-02-20T17:21:29.362" v="8315" actId="20577"/>
        <pc:sldMkLst>
          <pc:docMk/>
          <pc:sldMk cId="2985937526" sldId="404"/>
        </pc:sldMkLst>
        <pc:spChg chg="mod">
          <ac:chgData name="BRUNO LEMERLE" userId="1d35640955128cc2" providerId="LiveId" clId="{9468A2E4-5581-47AE-9EEC-EB92FBE17D46}" dt="2020-02-20T17:21:29.362" v="8315" actId="20577"/>
          <ac:spMkLst>
            <pc:docMk/>
            <pc:sldMk cId="2985937526" sldId="404"/>
            <ac:spMk id="5" creationId="{00000000-0000-0000-0000-000000000000}"/>
          </ac:spMkLst>
        </pc:spChg>
      </pc:sldChg>
      <pc:sldChg chg="del">
        <pc:chgData name="BRUNO LEMERLE" userId="1d35640955128cc2" providerId="LiveId" clId="{9468A2E4-5581-47AE-9EEC-EB92FBE17D46}" dt="2020-02-20T17:42:28.046" v="8946" actId="2696"/>
        <pc:sldMkLst>
          <pc:docMk/>
          <pc:sldMk cId="3157286065" sldId="407"/>
        </pc:sldMkLst>
      </pc:sldChg>
      <pc:sldChg chg="del">
        <pc:chgData name="BRUNO LEMERLE" userId="1d35640955128cc2" providerId="LiveId" clId="{9468A2E4-5581-47AE-9EEC-EB92FBE17D46}" dt="2020-02-20T17:42:28.046" v="8946" actId="2696"/>
        <pc:sldMkLst>
          <pc:docMk/>
          <pc:sldMk cId="3657592437" sldId="408"/>
        </pc:sldMkLst>
      </pc:sldChg>
      <pc:sldChg chg="del">
        <pc:chgData name="BRUNO LEMERLE" userId="1d35640955128cc2" providerId="LiveId" clId="{9468A2E4-5581-47AE-9EEC-EB92FBE17D46}" dt="2020-02-20T17:42:28.046" v="8946" actId="2696"/>
        <pc:sldMkLst>
          <pc:docMk/>
          <pc:sldMk cId="989412328" sldId="409"/>
        </pc:sldMkLst>
      </pc:sldChg>
      <pc:sldChg chg="del">
        <pc:chgData name="BRUNO LEMERLE" userId="1d35640955128cc2" providerId="LiveId" clId="{9468A2E4-5581-47AE-9EEC-EB92FBE17D46}" dt="2020-02-20T17:42:28.046" v="8946" actId="2696"/>
        <pc:sldMkLst>
          <pc:docMk/>
          <pc:sldMk cId="166358917" sldId="413"/>
        </pc:sldMkLst>
      </pc:sldChg>
      <pc:sldChg chg="del">
        <pc:chgData name="BRUNO LEMERLE" userId="1d35640955128cc2" providerId="LiveId" clId="{9468A2E4-5581-47AE-9EEC-EB92FBE17D46}" dt="2020-02-20T17:42:28.046" v="8946" actId="2696"/>
        <pc:sldMkLst>
          <pc:docMk/>
          <pc:sldMk cId="1330560657" sldId="414"/>
        </pc:sldMkLst>
      </pc:sldChg>
      <pc:sldChg chg="del">
        <pc:chgData name="BRUNO LEMERLE" userId="1d35640955128cc2" providerId="LiveId" clId="{9468A2E4-5581-47AE-9EEC-EB92FBE17D46}" dt="2020-02-20T17:42:28.046" v="8946" actId="2696"/>
        <pc:sldMkLst>
          <pc:docMk/>
          <pc:sldMk cId="3463010961" sldId="415"/>
        </pc:sldMkLst>
      </pc:sldChg>
      <pc:sldChg chg="del">
        <pc:chgData name="BRUNO LEMERLE" userId="1d35640955128cc2" providerId="LiveId" clId="{9468A2E4-5581-47AE-9EEC-EB92FBE17D46}" dt="2020-02-20T09:12:02.905" v="2918" actId="2696"/>
        <pc:sldMkLst>
          <pc:docMk/>
          <pc:sldMk cId="780784103" sldId="418"/>
        </pc:sldMkLst>
      </pc:sldChg>
      <pc:sldChg chg="del">
        <pc:chgData name="BRUNO LEMERLE" userId="1d35640955128cc2" providerId="LiveId" clId="{9468A2E4-5581-47AE-9EEC-EB92FBE17D46}" dt="2020-02-20T17:42:28.046" v="8946" actId="2696"/>
        <pc:sldMkLst>
          <pc:docMk/>
          <pc:sldMk cId="3181204361" sldId="419"/>
        </pc:sldMkLst>
      </pc:sldChg>
      <pc:sldChg chg="del">
        <pc:chgData name="BRUNO LEMERLE" userId="1d35640955128cc2" providerId="LiveId" clId="{9468A2E4-5581-47AE-9EEC-EB92FBE17D46}" dt="2020-02-20T09:10:59.978" v="2915" actId="2696"/>
        <pc:sldMkLst>
          <pc:docMk/>
          <pc:sldMk cId="3675118077" sldId="420"/>
        </pc:sldMkLst>
      </pc:sldChg>
      <pc:sldChg chg="del">
        <pc:chgData name="BRUNO LEMERLE" userId="1d35640955128cc2" providerId="LiveId" clId="{9468A2E4-5581-47AE-9EEC-EB92FBE17D46}" dt="2020-02-20T09:11:04.152" v="2916" actId="2696"/>
        <pc:sldMkLst>
          <pc:docMk/>
          <pc:sldMk cId="2411285237" sldId="421"/>
        </pc:sldMkLst>
      </pc:sldChg>
      <pc:sldChg chg="del">
        <pc:chgData name="BRUNO LEMERLE" userId="1d35640955128cc2" providerId="LiveId" clId="{9468A2E4-5581-47AE-9EEC-EB92FBE17D46}" dt="2020-02-20T09:11:08.622" v="2917" actId="2696"/>
        <pc:sldMkLst>
          <pc:docMk/>
          <pc:sldMk cId="3843714038" sldId="422"/>
        </pc:sldMkLst>
      </pc:sldChg>
      <pc:sldChg chg="addSp modSp">
        <pc:chgData name="BRUNO LEMERLE" userId="1d35640955128cc2" providerId="LiveId" clId="{9468A2E4-5581-47AE-9EEC-EB92FBE17D46}" dt="2020-02-20T07:13:37.833" v="385" actId="1076"/>
        <pc:sldMkLst>
          <pc:docMk/>
          <pc:sldMk cId="457682730" sldId="425"/>
        </pc:sldMkLst>
        <pc:spChg chg="add mod">
          <ac:chgData name="BRUNO LEMERLE" userId="1d35640955128cc2" providerId="LiveId" clId="{9468A2E4-5581-47AE-9EEC-EB92FBE17D46}" dt="2020-02-20T07:13:37.833" v="385" actId="1076"/>
          <ac:spMkLst>
            <pc:docMk/>
            <pc:sldMk cId="457682730" sldId="425"/>
            <ac:spMk id="7" creationId="{DAE11417-FBC8-4FCD-9DD4-E800B99E6129}"/>
          </ac:spMkLst>
        </pc:spChg>
      </pc:sldChg>
      <pc:sldChg chg="modSp">
        <pc:chgData name="BRUNO LEMERLE" userId="1d35640955128cc2" providerId="LiveId" clId="{9468A2E4-5581-47AE-9EEC-EB92FBE17D46}" dt="2020-02-20T17:03:40.803" v="8186" actId="1037"/>
        <pc:sldMkLst>
          <pc:docMk/>
          <pc:sldMk cId="2753179166" sldId="427"/>
        </pc:sldMkLst>
        <pc:picChg chg="mod">
          <ac:chgData name="BRUNO LEMERLE" userId="1d35640955128cc2" providerId="LiveId" clId="{9468A2E4-5581-47AE-9EEC-EB92FBE17D46}" dt="2020-02-20T17:03:40.803" v="8186" actId="1037"/>
          <ac:picMkLst>
            <pc:docMk/>
            <pc:sldMk cId="2753179166" sldId="427"/>
            <ac:picMk id="13" creationId="{74C1B134-6F50-46BF-8F93-24613B5923F2}"/>
          </ac:picMkLst>
        </pc:picChg>
      </pc:sldChg>
      <pc:sldChg chg="del ord">
        <pc:chgData name="BRUNO LEMERLE" userId="1d35640955128cc2" providerId="LiveId" clId="{9468A2E4-5581-47AE-9EEC-EB92FBE17D46}" dt="2020-02-20T17:42:28.046" v="8946" actId="2696"/>
        <pc:sldMkLst>
          <pc:docMk/>
          <pc:sldMk cId="3197918872" sldId="428"/>
        </pc:sldMkLst>
      </pc:sldChg>
      <pc:sldChg chg="modSp ord">
        <pc:chgData name="BRUNO LEMERLE" userId="1d35640955128cc2" providerId="LiveId" clId="{9468A2E4-5581-47AE-9EEC-EB92FBE17D46}" dt="2020-02-20T08:59:12.182" v="2632"/>
        <pc:sldMkLst>
          <pc:docMk/>
          <pc:sldMk cId="2364063831" sldId="429"/>
        </pc:sldMkLst>
        <pc:spChg chg="mod">
          <ac:chgData name="BRUNO LEMERLE" userId="1d35640955128cc2" providerId="LiveId" clId="{9468A2E4-5581-47AE-9EEC-EB92FBE17D46}" dt="2020-02-20T08:18:07.610" v="2390" actId="255"/>
          <ac:spMkLst>
            <pc:docMk/>
            <pc:sldMk cId="2364063831" sldId="429"/>
            <ac:spMk id="7" creationId="{00000000-0000-0000-0000-000000000000}"/>
          </ac:spMkLst>
        </pc:spChg>
        <pc:spChg chg="mod">
          <ac:chgData name="BRUNO LEMERLE" userId="1d35640955128cc2" providerId="LiveId" clId="{9468A2E4-5581-47AE-9EEC-EB92FBE17D46}" dt="2020-02-20T08:17:22.502" v="2375" actId="1076"/>
          <ac:spMkLst>
            <pc:docMk/>
            <pc:sldMk cId="2364063831" sldId="429"/>
            <ac:spMk id="9" creationId="{00000000-0000-0000-0000-000000000000}"/>
          </ac:spMkLst>
        </pc:spChg>
      </pc:sldChg>
      <pc:sldChg chg="modSp">
        <pc:chgData name="BRUNO LEMERLE" userId="1d35640955128cc2" providerId="LiveId" clId="{9468A2E4-5581-47AE-9EEC-EB92FBE17D46}" dt="2020-02-20T17:16:10.067" v="8308" actId="20577"/>
        <pc:sldMkLst>
          <pc:docMk/>
          <pc:sldMk cId="4089454605" sldId="430"/>
        </pc:sldMkLst>
        <pc:spChg chg="mod">
          <ac:chgData name="BRUNO LEMERLE" userId="1d35640955128cc2" providerId="LiveId" clId="{9468A2E4-5581-47AE-9EEC-EB92FBE17D46}" dt="2020-02-20T17:16:10.067" v="8308" actId="20577"/>
          <ac:spMkLst>
            <pc:docMk/>
            <pc:sldMk cId="4089454605" sldId="430"/>
            <ac:spMk id="7" creationId="{00000000-0000-0000-0000-000000000000}"/>
          </ac:spMkLst>
        </pc:spChg>
        <pc:spChg chg="mod">
          <ac:chgData name="BRUNO LEMERLE" userId="1d35640955128cc2" providerId="LiveId" clId="{9468A2E4-5581-47AE-9EEC-EB92FBE17D46}" dt="2020-02-20T17:15:47.189" v="8285" actId="14100"/>
          <ac:spMkLst>
            <pc:docMk/>
            <pc:sldMk cId="4089454605" sldId="430"/>
            <ac:spMk id="9" creationId="{00000000-0000-0000-0000-000000000000}"/>
          </ac:spMkLst>
        </pc:spChg>
      </pc:sldChg>
      <pc:sldChg chg="modSp ord">
        <pc:chgData name="BRUNO LEMERLE" userId="1d35640955128cc2" providerId="LiveId" clId="{9468A2E4-5581-47AE-9EEC-EB92FBE17D46}" dt="2020-02-20T17:16:53.101" v="8309" actId="20577"/>
        <pc:sldMkLst>
          <pc:docMk/>
          <pc:sldMk cId="1405494622" sldId="431"/>
        </pc:sldMkLst>
        <pc:spChg chg="mod">
          <ac:chgData name="BRUNO LEMERLE" userId="1d35640955128cc2" providerId="LiveId" clId="{9468A2E4-5581-47AE-9EEC-EB92FBE17D46}" dt="2020-02-20T17:16:53.101" v="8309" actId="20577"/>
          <ac:spMkLst>
            <pc:docMk/>
            <pc:sldMk cId="1405494622" sldId="431"/>
            <ac:spMk id="7" creationId="{00000000-0000-0000-0000-000000000000}"/>
          </ac:spMkLst>
        </pc:spChg>
      </pc:sldChg>
      <pc:sldChg chg="ord">
        <pc:chgData name="BRUNO LEMERLE" userId="1d35640955128cc2" providerId="LiveId" clId="{9468A2E4-5581-47AE-9EEC-EB92FBE17D46}" dt="2020-02-20T10:15:20.857" v="5010"/>
        <pc:sldMkLst>
          <pc:docMk/>
          <pc:sldMk cId="3298484876" sldId="432"/>
        </pc:sldMkLst>
      </pc:sldChg>
      <pc:sldChg chg="addSp delSp modSp add ord">
        <pc:chgData name="BRUNO LEMERLE" userId="1d35640955128cc2" providerId="LiveId" clId="{9468A2E4-5581-47AE-9EEC-EB92FBE17D46}" dt="2020-02-20T17:02:08.922" v="8180" actId="20577"/>
        <pc:sldMkLst>
          <pc:docMk/>
          <pc:sldMk cId="2953210112" sldId="433"/>
        </pc:sldMkLst>
        <pc:spChg chg="add mod">
          <ac:chgData name="BRUNO LEMERLE" userId="1d35640955128cc2" providerId="LiveId" clId="{9468A2E4-5581-47AE-9EEC-EB92FBE17D46}" dt="2020-02-20T17:02:08.922" v="8180" actId="20577"/>
          <ac:spMkLst>
            <pc:docMk/>
            <pc:sldMk cId="2953210112" sldId="433"/>
            <ac:spMk id="2" creationId="{3CBB4F23-21FB-48FD-A0F0-1635BACF4B4D}"/>
          </ac:spMkLst>
        </pc:spChg>
        <pc:spChg chg="del">
          <ac:chgData name="BRUNO LEMERLE" userId="1d35640955128cc2" providerId="LiveId" clId="{9468A2E4-5581-47AE-9EEC-EB92FBE17D46}" dt="2020-02-20T07:04:24.914" v="50" actId="478"/>
          <ac:spMkLst>
            <pc:docMk/>
            <pc:sldMk cId="2953210112" sldId="433"/>
            <ac:spMk id="11" creationId="{00000000-0000-0000-0000-000000000000}"/>
          </ac:spMkLst>
        </pc:spChg>
        <pc:cxnChg chg="del mod">
          <ac:chgData name="BRUNO LEMERLE" userId="1d35640955128cc2" providerId="LiveId" clId="{9468A2E4-5581-47AE-9EEC-EB92FBE17D46}" dt="2020-02-20T07:04:19.930" v="49" actId="478"/>
          <ac:cxnSpMkLst>
            <pc:docMk/>
            <pc:sldMk cId="2953210112" sldId="433"/>
            <ac:cxnSpMk id="12" creationId="{00000000-0000-0000-0000-000000000000}"/>
          </ac:cxnSpMkLst>
        </pc:cxnChg>
      </pc:sldChg>
      <pc:sldChg chg="modSp add ord">
        <pc:chgData name="BRUNO LEMERLE" userId="1d35640955128cc2" providerId="LiveId" clId="{9468A2E4-5581-47AE-9EEC-EB92FBE17D46}" dt="2020-02-20T08:21:01.136" v="2394"/>
        <pc:sldMkLst>
          <pc:docMk/>
          <pc:sldMk cId="1253913795" sldId="434"/>
        </pc:sldMkLst>
        <pc:spChg chg="mod">
          <ac:chgData name="BRUNO LEMERLE" userId="1d35640955128cc2" providerId="LiveId" clId="{9468A2E4-5581-47AE-9EEC-EB92FBE17D46}" dt="2020-02-20T07:15:49.771" v="513" actId="20577"/>
          <ac:spMkLst>
            <pc:docMk/>
            <pc:sldMk cId="1253913795" sldId="434"/>
            <ac:spMk id="12" creationId="{00000000-0000-0000-0000-000000000000}"/>
          </ac:spMkLst>
        </pc:spChg>
      </pc:sldChg>
      <pc:sldChg chg="addSp delSp modSp add">
        <pc:chgData name="BRUNO LEMERLE" userId="1d35640955128cc2" providerId="LiveId" clId="{9468A2E4-5581-47AE-9EEC-EB92FBE17D46}" dt="2020-02-20T08:25:53.687" v="2434"/>
        <pc:sldMkLst>
          <pc:docMk/>
          <pc:sldMk cId="3165346437" sldId="435"/>
        </pc:sldMkLst>
        <pc:spChg chg="del">
          <ac:chgData name="BRUNO LEMERLE" userId="1d35640955128cc2" providerId="LiveId" clId="{9468A2E4-5581-47AE-9EEC-EB92FBE17D46}" dt="2020-02-20T07:22:24.005" v="517" actId="478"/>
          <ac:spMkLst>
            <pc:docMk/>
            <pc:sldMk cId="3165346437" sldId="435"/>
            <ac:spMk id="2" creationId="{94BAA2AC-494E-4BF6-B79E-2DA0C11E7D47}"/>
          </ac:spMkLst>
        </pc:spChg>
        <pc:picChg chg="add mod">
          <ac:chgData name="BRUNO LEMERLE" userId="1d35640955128cc2" providerId="LiveId" clId="{9468A2E4-5581-47AE-9EEC-EB92FBE17D46}" dt="2020-02-20T08:25:53.687" v="2434"/>
          <ac:picMkLst>
            <pc:docMk/>
            <pc:sldMk cId="3165346437" sldId="435"/>
            <ac:picMk id="4" creationId="{BEE413F7-3DC3-4B16-AC45-8B3F4B697D1A}"/>
          </ac:picMkLst>
        </pc:picChg>
      </pc:sldChg>
      <pc:sldChg chg="addSp delSp modSp add">
        <pc:chgData name="BRUNO LEMERLE" userId="1d35640955128cc2" providerId="LiveId" clId="{9468A2E4-5581-47AE-9EEC-EB92FBE17D46}" dt="2020-02-20T08:26:19.778" v="2469"/>
        <pc:sldMkLst>
          <pc:docMk/>
          <pc:sldMk cId="277652636" sldId="436"/>
        </pc:sldMkLst>
        <pc:spChg chg="del">
          <ac:chgData name="BRUNO LEMERLE" userId="1d35640955128cc2" providerId="LiveId" clId="{9468A2E4-5581-47AE-9EEC-EB92FBE17D46}" dt="2020-02-20T07:24:36.358" v="524" actId="478"/>
          <ac:spMkLst>
            <pc:docMk/>
            <pc:sldMk cId="277652636" sldId="436"/>
            <ac:spMk id="2" creationId="{E17259F1-0231-4D35-80E1-98D6A6B380B0}"/>
          </ac:spMkLst>
        </pc:spChg>
        <pc:picChg chg="add mod">
          <ac:chgData name="BRUNO LEMERLE" userId="1d35640955128cc2" providerId="LiveId" clId="{9468A2E4-5581-47AE-9EEC-EB92FBE17D46}" dt="2020-02-20T08:26:19.778" v="2469"/>
          <ac:picMkLst>
            <pc:docMk/>
            <pc:sldMk cId="277652636" sldId="436"/>
            <ac:picMk id="4" creationId="{DB918039-5C16-4686-8DD6-BE8CDD60D31E}"/>
          </ac:picMkLst>
        </pc:picChg>
      </pc:sldChg>
      <pc:sldChg chg="addSp modSp add">
        <pc:chgData name="BRUNO LEMERLE" userId="1d35640955128cc2" providerId="LiveId" clId="{9468A2E4-5581-47AE-9EEC-EB92FBE17D46}" dt="2020-02-20T08:26:49.870" v="2506"/>
        <pc:sldMkLst>
          <pc:docMk/>
          <pc:sldMk cId="1262327262" sldId="437"/>
        </pc:sldMkLst>
        <pc:picChg chg="add mod">
          <ac:chgData name="BRUNO LEMERLE" userId="1d35640955128cc2" providerId="LiveId" clId="{9468A2E4-5581-47AE-9EEC-EB92FBE17D46}" dt="2020-02-20T08:26:49.870" v="2506"/>
          <ac:picMkLst>
            <pc:docMk/>
            <pc:sldMk cId="1262327262" sldId="437"/>
            <ac:picMk id="4" creationId="{31ED85C9-E46A-4414-975F-3196C299EABA}"/>
          </ac:picMkLst>
        </pc:picChg>
      </pc:sldChg>
      <pc:sldChg chg="modSp add ord">
        <pc:chgData name="BRUNO LEMERLE" userId="1d35640955128cc2" providerId="LiveId" clId="{9468A2E4-5581-47AE-9EEC-EB92FBE17D46}" dt="2020-02-20T07:31:31.370" v="958" actId="255"/>
        <pc:sldMkLst>
          <pc:docMk/>
          <pc:sldMk cId="765143165" sldId="438"/>
        </pc:sldMkLst>
        <pc:spChg chg="mod">
          <ac:chgData name="BRUNO LEMERLE" userId="1d35640955128cc2" providerId="LiveId" clId="{9468A2E4-5581-47AE-9EEC-EB92FBE17D46}" dt="2020-02-20T07:28:29.659" v="599" actId="1076"/>
          <ac:spMkLst>
            <pc:docMk/>
            <pc:sldMk cId="765143165" sldId="438"/>
            <ac:spMk id="11" creationId="{00000000-0000-0000-0000-000000000000}"/>
          </ac:spMkLst>
        </pc:spChg>
        <pc:spChg chg="mod">
          <ac:chgData name="BRUNO LEMERLE" userId="1d35640955128cc2" providerId="LiveId" clId="{9468A2E4-5581-47AE-9EEC-EB92FBE17D46}" dt="2020-02-20T07:31:31.370" v="958" actId="255"/>
          <ac:spMkLst>
            <pc:docMk/>
            <pc:sldMk cId="765143165" sldId="438"/>
            <ac:spMk id="12" creationId="{00000000-0000-0000-0000-000000000000}"/>
          </ac:spMkLst>
        </pc:spChg>
      </pc:sldChg>
      <pc:sldChg chg="modSp add ord">
        <pc:chgData name="BRUNO LEMERLE" userId="1d35640955128cc2" providerId="LiveId" clId="{9468A2E4-5581-47AE-9EEC-EB92FBE17D46}" dt="2020-02-20T08:59:12.182" v="2632"/>
        <pc:sldMkLst>
          <pc:docMk/>
          <pc:sldMk cId="3647472305" sldId="439"/>
        </pc:sldMkLst>
        <pc:spChg chg="mod">
          <ac:chgData name="BRUNO LEMERLE" userId="1d35640955128cc2" providerId="LiveId" clId="{9468A2E4-5581-47AE-9EEC-EB92FBE17D46}" dt="2020-02-20T08:15:44.095" v="2184" actId="20577"/>
          <ac:spMkLst>
            <pc:docMk/>
            <pc:sldMk cId="3647472305" sldId="439"/>
            <ac:spMk id="7" creationId="{00000000-0000-0000-0000-000000000000}"/>
          </ac:spMkLst>
        </pc:spChg>
        <pc:spChg chg="mod">
          <ac:chgData name="BRUNO LEMERLE" userId="1d35640955128cc2" providerId="LiveId" clId="{9468A2E4-5581-47AE-9EEC-EB92FBE17D46}" dt="2020-02-20T08:13:07.228" v="1715" actId="20577"/>
          <ac:spMkLst>
            <pc:docMk/>
            <pc:sldMk cId="3647472305" sldId="439"/>
            <ac:spMk id="9" creationId="{00000000-0000-0000-0000-000000000000}"/>
          </ac:spMkLst>
        </pc:spChg>
      </pc:sldChg>
      <pc:sldChg chg="modSp add">
        <pc:chgData name="BRUNO LEMERLE" userId="1d35640955128cc2" providerId="LiveId" clId="{9468A2E4-5581-47AE-9EEC-EB92FBE17D46}" dt="2020-02-20T09:09:27.858" v="2906" actId="255"/>
        <pc:sldMkLst>
          <pc:docMk/>
          <pc:sldMk cId="705959103" sldId="440"/>
        </pc:sldMkLst>
        <pc:spChg chg="mod">
          <ac:chgData name="BRUNO LEMERLE" userId="1d35640955128cc2" providerId="LiveId" clId="{9468A2E4-5581-47AE-9EEC-EB92FBE17D46}" dt="2020-02-20T09:09:27.858" v="2906" actId="255"/>
          <ac:spMkLst>
            <pc:docMk/>
            <pc:sldMk cId="705959103" sldId="440"/>
            <ac:spMk id="7" creationId="{00000000-0000-0000-0000-000000000000}"/>
          </ac:spMkLst>
        </pc:spChg>
      </pc:sldChg>
      <pc:sldChg chg="modSp add ord">
        <pc:chgData name="BRUNO LEMERLE" userId="1d35640955128cc2" providerId="LiveId" clId="{9468A2E4-5581-47AE-9EEC-EB92FBE17D46}" dt="2020-02-20T09:41:51.048" v="3539" actId="20577"/>
        <pc:sldMkLst>
          <pc:docMk/>
          <pc:sldMk cId="1213839144" sldId="441"/>
        </pc:sldMkLst>
        <pc:spChg chg="mod">
          <ac:chgData name="BRUNO LEMERLE" userId="1d35640955128cc2" providerId="LiveId" clId="{9468A2E4-5581-47AE-9EEC-EB92FBE17D46}" dt="2020-02-20T09:37:49.513" v="3141" actId="20577"/>
          <ac:spMkLst>
            <pc:docMk/>
            <pc:sldMk cId="1213839144" sldId="441"/>
            <ac:spMk id="4" creationId="{00000000-0000-0000-0000-000000000000}"/>
          </ac:spMkLst>
        </pc:spChg>
        <pc:spChg chg="mod">
          <ac:chgData name="BRUNO LEMERLE" userId="1d35640955128cc2" providerId="LiveId" clId="{9468A2E4-5581-47AE-9EEC-EB92FBE17D46}" dt="2020-02-20T09:41:51.048" v="3539" actId="20577"/>
          <ac:spMkLst>
            <pc:docMk/>
            <pc:sldMk cId="1213839144" sldId="441"/>
            <ac:spMk id="5" creationId="{00000000-0000-0000-0000-000000000000}"/>
          </ac:spMkLst>
        </pc:spChg>
      </pc:sldChg>
      <pc:sldChg chg="modSp add">
        <pc:chgData name="BRUNO LEMERLE" userId="1d35640955128cc2" providerId="LiveId" clId="{9468A2E4-5581-47AE-9EEC-EB92FBE17D46}" dt="2020-02-20T10:06:59.304" v="4245" actId="20577"/>
        <pc:sldMkLst>
          <pc:docMk/>
          <pc:sldMk cId="302744829" sldId="442"/>
        </pc:sldMkLst>
        <pc:spChg chg="mod">
          <ac:chgData name="BRUNO LEMERLE" userId="1d35640955128cc2" providerId="LiveId" clId="{9468A2E4-5581-47AE-9EEC-EB92FBE17D46}" dt="2020-02-20T10:06:59.304" v="4245" actId="20577"/>
          <ac:spMkLst>
            <pc:docMk/>
            <pc:sldMk cId="302744829" sldId="442"/>
            <ac:spMk id="4" creationId="{0BFB38C2-9C41-489C-AE4B-19A52C9D2963}"/>
          </ac:spMkLst>
        </pc:spChg>
      </pc:sldChg>
      <pc:sldChg chg="modSp add">
        <pc:chgData name="BRUNO LEMERLE" userId="1d35640955128cc2" providerId="LiveId" clId="{9468A2E4-5581-47AE-9EEC-EB92FBE17D46}" dt="2020-02-20T10:18:37.897" v="5060" actId="20577"/>
        <pc:sldMkLst>
          <pc:docMk/>
          <pc:sldMk cId="3781532716" sldId="443"/>
        </pc:sldMkLst>
        <pc:spChg chg="mod">
          <ac:chgData name="BRUNO LEMERLE" userId="1d35640955128cc2" providerId="LiveId" clId="{9468A2E4-5581-47AE-9EEC-EB92FBE17D46}" dt="2020-02-20T10:18:37.897" v="5060" actId="20577"/>
          <ac:spMkLst>
            <pc:docMk/>
            <pc:sldMk cId="3781532716" sldId="443"/>
            <ac:spMk id="4" creationId="{0BFB38C2-9C41-489C-AE4B-19A52C9D2963}"/>
          </ac:spMkLst>
        </pc:spChg>
      </pc:sldChg>
      <pc:sldChg chg="modSp add">
        <pc:chgData name="BRUNO LEMERLE" userId="1d35640955128cc2" providerId="LiveId" clId="{9468A2E4-5581-47AE-9EEC-EB92FBE17D46}" dt="2020-02-20T10:19:02.561" v="5081" actId="20577"/>
        <pc:sldMkLst>
          <pc:docMk/>
          <pc:sldMk cId="1062193997" sldId="444"/>
        </pc:sldMkLst>
        <pc:spChg chg="mod">
          <ac:chgData name="BRUNO LEMERLE" userId="1d35640955128cc2" providerId="LiveId" clId="{9468A2E4-5581-47AE-9EEC-EB92FBE17D46}" dt="2020-02-20T10:19:02.561" v="5081" actId="20577"/>
          <ac:spMkLst>
            <pc:docMk/>
            <pc:sldMk cId="1062193997" sldId="444"/>
            <ac:spMk id="4" creationId="{0BFB38C2-9C41-489C-AE4B-19A52C9D2963}"/>
          </ac:spMkLst>
        </pc:spChg>
      </pc:sldChg>
      <pc:sldChg chg="modSp add del">
        <pc:chgData name="BRUNO LEMERLE" userId="1d35640955128cc2" providerId="LiveId" clId="{9468A2E4-5581-47AE-9EEC-EB92FBE17D46}" dt="2020-02-20T10:19:14.714" v="5082" actId="2696"/>
        <pc:sldMkLst>
          <pc:docMk/>
          <pc:sldMk cId="799195916" sldId="445"/>
        </pc:sldMkLst>
        <pc:spChg chg="mod">
          <ac:chgData name="BRUNO LEMERLE" userId="1d35640955128cc2" providerId="LiveId" clId="{9468A2E4-5581-47AE-9EEC-EB92FBE17D46}" dt="2020-02-20T10:18:15.859" v="5058" actId="20577"/>
          <ac:spMkLst>
            <pc:docMk/>
            <pc:sldMk cId="799195916" sldId="445"/>
            <ac:spMk id="4" creationId="{0BFB38C2-9C41-489C-AE4B-19A52C9D2963}"/>
          </ac:spMkLst>
        </pc:spChg>
      </pc:sldChg>
      <pc:sldChg chg="modSp add ord">
        <pc:chgData name="BRUNO LEMERLE" userId="1d35640955128cc2" providerId="LiveId" clId="{9468A2E4-5581-47AE-9EEC-EB92FBE17D46}" dt="2020-02-20T10:25:22.063" v="5576" actId="20577"/>
        <pc:sldMkLst>
          <pc:docMk/>
          <pc:sldMk cId="776898712" sldId="446"/>
        </pc:sldMkLst>
        <pc:spChg chg="mod">
          <ac:chgData name="BRUNO LEMERLE" userId="1d35640955128cc2" providerId="LiveId" clId="{9468A2E4-5581-47AE-9EEC-EB92FBE17D46}" dt="2020-02-20T10:23:04.833" v="5394" actId="6549"/>
          <ac:spMkLst>
            <pc:docMk/>
            <pc:sldMk cId="776898712" sldId="446"/>
            <ac:spMk id="3" creationId="{83F10233-2E60-4B0B-8385-5D78FC6DF7B3}"/>
          </ac:spMkLst>
        </pc:spChg>
        <pc:spChg chg="mod">
          <ac:chgData name="BRUNO LEMERLE" userId="1d35640955128cc2" providerId="LiveId" clId="{9468A2E4-5581-47AE-9EEC-EB92FBE17D46}" dt="2020-02-20T10:25:22.063" v="5576" actId="20577"/>
          <ac:spMkLst>
            <pc:docMk/>
            <pc:sldMk cId="776898712" sldId="446"/>
            <ac:spMk id="4" creationId="{0BFB38C2-9C41-489C-AE4B-19A52C9D2963}"/>
          </ac:spMkLst>
        </pc:spChg>
      </pc:sldChg>
      <pc:sldChg chg="addSp modSp add">
        <pc:chgData name="BRUNO LEMERLE" userId="1d35640955128cc2" providerId="LiveId" clId="{9468A2E4-5581-47AE-9EEC-EB92FBE17D46}" dt="2020-02-20T10:35:38.226" v="5821" actId="14100"/>
        <pc:sldMkLst>
          <pc:docMk/>
          <pc:sldMk cId="1378417184" sldId="447"/>
        </pc:sldMkLst>
        <pc:spChg chg="mod">
          <ac:chgData name="BRUNO LEMERLE" userId="1d35640955128cc2" providerId="LiveId" clId="{9468A2E4-5581-47AE-9EEC-EB92FBE17D46}" dt="2020-02-20T10:33:13" v="5765" actId="20577"/>
          <ac:spMkLst>
            <pc:docMk/>
            <pc:sldMk cId="1378417184" sldId="447"/>
            <ac:spMk id="4" creationId="{0BFB38C2-9C41-489C-AE4B-19A52C9D2963}"/>
          </ac:spMkLst>
        </pc:spChg>
        <pc:picChg chg="add mod">
          <ac:chgData name="BRUNO LEMERLE" userId="1d35640955128cc2" providerId="LiveId" clId="{9468A2E4-5581-47AE-9EEC-EB92FBE17D46}" dt="2020-02-20T10:34:36.635" v="5818" actId="1035"/>
          <ac:picMkLst>
            <pc:docMk/>
            <pc:sldMk cId="1378417184" sldId="447"/>
            <ac:picMk id="2" creationId="{80504088-05D9-4019-904A-2B1BA13C96D0}"/>
          </ac:picMkLst>
        </pc:picChg>
        <pc:picChg chg="add mod">
          <ac:chgData name="BRUNO LEMERLE" userId="1d35640955128cc2" providerId="LiveId" clId="{9468A2E4-5581-47AE-9EEC-EB92FBE17D46}" dt="2020-02-20T10:35:38.226" v="5821" actId="14100"/>
          <ac:picMkLst>
            <pc:docMk/>
            <pc:sldMk cId="1378417184" sldId="447"/>
            <ac:picMk id="5" creationId="{1BFB1E04-82F2-4DF1-A888-9DA4E464FC77}"/>
          </ac:picMkLst>
        </pc:picChg>
      </pc:sldChg>
      <pc:sldChg chg="add del">
        <pc:chgData name="BRUNO LEMERLE" userId="1d35640955128cc2" providerId="LiveId" clId="{9468A2E4-5581-47AE-9EEC-EB92FBE17D46}" dt="2020-02-20T17:31:12.281" v="8316" actId="2696"/>
        <pc:sldMkLst>
          <pc:docMk/>
          <pc:sldMk cId="3417135502" sldId="448"/>
        </pc:sldMkLst>
      </pc:sldChg>
      <pc:sldChg chg="addSp delSp modSp add">
        <pc:chgData name="BRUNO LEMERLE" userId="1d35640955128cc2" providerId="LiveId" clId="{9468A2E4-5581-47AE-9EEC-EB92FBE17D46}" dt="2020-02-20T10:41:59.950" v="5927" actId="14100"/>
        <pc:sldMkLst>
          <pc:docMk/>
          <pc:sldMk cId="2206733569" sldId="449"/>
        </pc:sldMkLst>
        <pc:spChg chg="mod">
          <ac:chgData name="BRUNO LEMERLE" userId="1d35640955128cc2" providerId="LiveId" clId="{9468A2E4-5581-47AE-9EEC-EB92FBE17D46}" dt="2020-02-20T10:39:17.184" v="5872" actId="20577"/>
          <ac:spMkLst>
            <pc:docMk/>
            <pc:sldMk cId="2206733569" sldId="449"/>
            <ac:spMk id="4" creationId="{0BFB38C2-9C41-489C-AE4B-19A52C9D2963}"/>
          </ac:spMkLst>
        </pc:spChg>
        <pc:picChg chg="del">
          <ac:chgData name="BRUNO LEMERLE" userId="1d35640955128cc2" providerId="LiveId" clId="{9468A2E4-5581-47AE-9EEC-EB92FBE17D46}" dt="2020-02-20T10:39:21.645" v="5873" actId="478"/>
          <ac:picMkLst>
            <pc:docMk/>
            <pc:sldMk cId="2206733569" sldId="449"/>
            <ac:picMk id="2" creationId="{80504088-05D9-4019-904A-2B1BA13C96D0}"/>
          </ac:picMkLst>
        </pc:picChg>
        <pc:picChg chg="del">
          <ac:chgData name="BRUNO LEMERLE" userId="1d35640955128cc2" providerId="LiveId" clId="{9468A2E4-5581-47AE-9EEC-EB92FBE17D46}" dt="2020-02-20T10:39:26.629" v="5874" actId="478"/>
          <ac:picMkLst>
            <pc:docMk/>
            <pc:sldMk cId="2206733569" sldId="449"/>
            <ac:picMk id="5" creationId="{1BFB1E04-82F2-4DF1-A888-9DA4E464FC77}"/>
          </ac:picMkLst>
        </pc:picChg>
        <pc:picChg chg="add mod">
          <ac:chgData name="BRUNO LEMERLE" userId="1d35640955128cc2" providerId="LiveId" clId="{9468A2E4-5581-47AE-9EEC-EB92FBE17D46}" dt="2020-02-20T10:40:00.226" v="5921" actId="1035"/>
          <ac:picMkLst>
            <pc:docMk/>
            <pc:sldMk cId="2206733569" sldId="449"/>
            <ac:picMk id="7" creationId="{14C08B99-18E2-4A7A-AC39-8545CF834622}"/>
          </ac:picMkLst>
        </pc:picChg>
        <pc:picChg chg="add mod">
          <ac:chgData name="BRUNO LEMERLE" userId="1d35640955128cc2" providerId="LiveId" clId="{9468A2E4-5581-47AE-9EEC-EB92FBE17D46}" dt="2020-02-20T10:41:59.950" v="5927" actId="14100"/>
          <ac:picMkLst>
            <pc:docMk/>
            <pc:sldMk cId="2206733569" sldId="449"/>
            <ac:picMk id="8" creationId="{8EB08062-4E4F-45F2-887C-49FBA4ADD3AE}"/>
          </ac:picMkLst>
        </pc:picChg>
      </pc:sldChg>
      <pc:sldChg chg="addSp delSp modSp add">
        <pc:chgData name="BRUNO LEMERLE" userId="1d35640955128cc2" providerId="LiveId" clId="{9468A2E4-5581-47AE-9EEC-EB92FBE17D46}" dt="2020-02-20T17:36:46.958" v="8715" actId="20577"/>
        <pc:sldMkLst>
          <pc:docMk/>
          <pc:sldMk cId="3409803952" sldId="450"/>
        </pc:sldMkLst>
        <pc:spChg chg="mod">
          <ac:chgData name="BRUNO LEMERLE" userId="1d35640955128cc2" providerId="LiveId" clId="{9468A2E4-5581-47AE-9EEC-EB92FBE17D46}" dt="2020-02-20T10:43:33.844" v="5935" actId="20577"/>
          <ac:spMkLst>
            <pc:docMk/>
            <pc:sldMk cId="3409803952" sldId="450"/>
            <ac:spMk id="4" creationId="{0BFB38C2-9C41-489C-AE4B-19A52C9D2963}"/>
          </ac:spMkLst>
        </pc:spChg>
        <pc:spChg chg="add mod">
          <ac:chgData name="BRUNO LEMERLE" userId="1d35640955128cc2" providerId="LiveId" clId="{9468A2E4-5581-47AE-9EEC-EB92FBE17D46}" dt="2020-02-20T17:36:46.958" v="8715" actId="20577"/>
          <ac:spMkLst>
            <pc:docMk/>
            <pc:sldMk cId="3409803952" sldId="450"/>
            <ac:spMk id="7" creationId="{446B5D41-F34C-4F5E-B99E-600A661E13F0}"/>
          </ac:spMkLst>
        </pc:spChg>
        <pc:picChg chg="add mod">
          <ac:chgData name="BRUNO LEMERLE" userId="1d35640955128cc2" providerId="LiveId" clId="{9468A2E4-5581-47AE-9EEC-EB92FBE17D46}" dt="2020-02-20T10:43:54.683" v="5940" actId="1076"/>
          <ac:picMkLst>
            <pc:docMk/>
            <pc:sldMk cId="3409803952" sldId="450"/>
            <ac:picMk id="2" creationId="{C23F91E2-0CD3-49FC-B776-6BB5B592211C}"/>
          </ac:picMkLst>
        </pc:picChg>
        <pc:picChg chg="add mod">
          <ac:chgData name="BRUNO LEMERLE" userId="1d35640955128cc2" providerId="LiveId" clId="{9468A2E4-5581-47AE-9EEC-EB92FBE17D46}" dt="2020-02-20T10:45:03.739" v="5944" actId="14100"/>
          <ac:picMkLst>
            <pc:docMk/>
            <pc:sldMk cId="3409803952" sldId="450"/>
            <ac:picMk id="5" creationId="{1FF07D34-066F-4293-8B4A-4F8AF1A22A88}"/>
          </ac:picMkLst>
        </pc:picChg>
        <pc:picChg chg="del">
          <ac:chgData name="BRUNO LEMERLE" userId="1d35640955128cc2" providerId="LiveId" clId="{9468A2E4-5581-47AE-9EEC-EB92FBE17D46}" dt="2020-02-20T10:43:37.902" v="5936" actId="478"/>
          <ac:picMkLst>
            <pc:docMk/>
            <pc:sldMk cId="3409803952" sldId="450"/>
            <ac:picMk id="7" creationId="{14C08B99-18E2-4A7A-AC39-8545CF834622}"/>
          </ac:picMkLst>
        </pc:picChg>
        <pc:picChg chg="del">
          <ac:chgData name="BRUNO LEMERLE" userId="1d35640955128cc2" providerId="LiveId" clId="{9468A2E4-5581-47AE-9EEC-EB92FBE17D46}" dt="2020-02-20T10:43:40.789" v="5937" actId="478"/>
          <ac:picMkLst>
            <pc:docMk/>
            <pc:sldMk cId="3409803952" sldId="450"/>
            <ac:picMk id="8" creationId="{8EB08062-4E4F-45F2-887C-49FBA4ADD3AE}"/>
          </ac:picMkLst>
        </pc:picChg>
      </pc:sldChg>
      <pc:sldChg chg="addSp delSp modSp add">
        <pc:chgData name="BRUNO LEMERLE" userId="1d35640955128cc2" providerId="LiveId" clId="{9468A2E4-5581-47AE-9EEC-EB92FBE17D46}" dt="2020-02-20T17:37:52.751" v="8717" actId="113"/>
        <pc:sldMkLst>
          <pc:docMk/>
          <pc:sldMk cId="1107873497" sldId="451"/>
        </pc:sldMkLst>
        <pc:spChg chg="mod">
          <ac:chgData name="BRUNO LEMERLE" userId="1d35640955128cc2" providerId="LiveId" clId="{9468A2E4-5581-47AE-9EEC-EB92FBE17D46}" dt="2020-02-20T17:37:52.751" v="8717" actId="113"/>
          <ac:spMkLst>
            <pc:docMk/>
            <pc:sldMk cId="1107873497" sldId="451"/>
            <ac:spMk id="4" creationId="{0BFB38C2-9C41-489C-AE4B-19A52C9D2963}"/>
          </ac:spMkLst>
        </pc:spChg>
        <pc:picChg chg="del">
          <ac:chgData name="BRUNO LEMERLE" userId="1d35640955128cc2" providerId="LiveId" clId="{9468A2E4-5581-47AE-9EEC-EB92FBE17D46}" dt="2020-02-20T10:47:01.334" v="6040" actId="478"/>
          <ac:picMkLst>
            <pc:docMk/>
            <pc:sldMk cId="1107873497" sldId="451"/>
            <ac:picMk id="2" creationId="{C23F91E2-0CD3-49FC-B776-6BB5B592211C}"/>
          </ac:picMkLst>
        </pc:picChg>
        <pc:picChg chg="del">
          <ac:chgData name="BRUNO LEMERLE" userId="1d35640955128cc2" providerId="LiveId" clId="{9468A2E4-5581-47AE-9EEC-EB92FBE17D46}" dt="2020-02-20T10:46:57.824" v="6039" actId="478"/>
          <ac:picMkLst>
            <pc:docMk/>
            <pc:sldMk cId="1107873497" sldId="451"/>
            <ac:picMk id="5" creationId="{1FF07D34-066F-4293-8B4A-4F8AF1A22A88}"/>
          </ac:picMkLst>
        </pc:picChg>
        <pc:picChg chg="add mod">
          <ac:chgData name="BRUNO LEMERLE" userId="1d35640955128cc2" providerId="LiveId" clId="{9468A2E4-5581-47AE-9EEC-EB92FBE17D46}" dt="2020-02-20T10:48:19.768" v="6057" actId="1036"/>
          <ac:picMkLst>
            <pc:docMk/>
            <pc:sldMk cId="1107873497" sldId="451"/>
            <ac:picMk id="7" creationId="{8DF761EC-C404-4624-B76A-5C88605CEE78}"/>
          </ac:picMkLst>
        </pc:picChg>
      </pc:sldChg>
      <pc:sldChg chg="addSp delSp modSp add ord">
        <pc:chgData name="BRUNO LEMERLE" userId="1d35640955128cc2" providerId="LiveId" clId="{9468A2E4-5581-47AE-9EEC-EB92FBE17D46}" dt="2020-02-20T11:47:13.521" v="7572" actId="20577"/>
        <pc:sldMkLst>
          <pc:docMk/>
          <pc:sldMk cId="3212346318" sldId="452"/>
        </pc:sldMkLst>
        <pc:spChg chg="mod">
          <ac:chgData name="BRUNO LEMERLE" userId="1d35640955128cc2" providerId="LiveId" clId="{9468A2E4-5581-47AE-9EEC-EB92FBE17D46}" dt="2020-02-20T11:47:13.521" v="7572" actId="20577"/>
          <ac:spMkLst>
            <pc:docMk/>
            <pc:sldMk cId="3212346318" sldId="452"/>
            <ac:spMk id="4" creationId="{0BFB38C2-9C41-489C-AE4B-19A52C9D2963}"/>
          </ac:spMkLst>
        </pc:spChg>
        <pc:picChg chg="add del mod">
          <ac:chgData name="BRUNO LEMERLE" userId="1d35640955128cc2" providerId="LiveId" clId="{9468A2E4-5581-47AE-9EEC-EB92FBE17D46}" dt="2020-02-20T11:15:41.629" v="6217" actId="478"/>
          <ac:picMkLst>
            <pc:docMk/>
            <pc:sldMk cId="3212346318" sldId="452"/>
            <ac:picMk id="2" creationId="{60D78DD9-BBA4-4C5F-BA3F-818BDD717FD6}"/>
          </ac:picMkLst>
        </pc:picChg>
        <pc:picChg chg="del">
          <ac:chgData name="BRUNO LEMERLE" userId="1d35640955128cc2" providerId="LiveId" clId="{9468A2E4-5581-47AE-9EEC-EB92FBE17D46}" dt="2020-02-20T10:55:59.619" v="6130" actId="478"/>
          <ac:picMkLst>
            <pc:docMk/>
            <pc:sldMk cId="3212346318" sldId="452"/>
            <ac:picMk id="7" creationId="{8DF761EC-C404-4624-B76A-5C88605CEE78}"/>
          </ac:picMkLst>
        </pc:picChg>
      </pc:sldChg>
      <pc:sldChg chg="addSp delSp modSp add">
        <pc:chgData name="BRUNO LEMERLE" userId="1d35640955128cc2" providerId="LiveId" clId="{9468A2E4-5581-47AE-9EEC-EB92FBE17D46}" dt="2020-02-20T11:03:04.710" v="6188" actId="1076"/>
        <pc:sldMkLst>
          <pc:docMk/>
          <pc:sldMk cId="3539237724" sldId="453"/>
        </pc:sldMkLst>
        <pc:spChg chg="mod">
          <ac:chgData name="BRUNO LEMERLE" userId="1d35640955128cc2" providerId="LiveId" clId="{9468A2E4-5581-47AE-9EEC-EB92FBE17D46}" dt="2020-02-20T11:02:54.854" v="6187" actId="1076"/>
          <ac:spMkLst>
            <pc:docMk/>
            <pc:sldMk cId="3539237724" sldId="453"/>
            <ac:spMk id="3" creationId="{83F10233-2E60-4B0B-8385-5D78FC6DF7B3}"/>
          </ac:spMkLst>
        </pc:spChg>
        <pc:spChg chg="mod">
          <ac:chgData name="BRUNO LEMERLE" userId="1d35640955128cc2" providerId="LiveId" clId="{9468A2E4-5581-47AE-9EEC-EB92FBE17D46}" dt="2020-02-20T11:03:04.710" v="6188" actId="1076"/>
          <ac:spMkLst>
            <pc:docMk/>
            <pc:sldMk cId="3539237724" sldId="453"/>
            <ac:spMk id="4" creationId="{0BFB38C2-9C41-489C-AE4B-19A52C9D2963}"/>
          </ac:spMkLst>
        </pc:spChg>
        <pc:picChg chg="del">
          <ac:chgData name="BRUNO LEMERLE" userId="1d35640955128cc2" providerId="LiveId" clId="{9468A2E4-5581-47AE-9EEC-EB92FBE17D46}" dt="2020-02-20T11:02:04.056" v="6180" actId="478"/>
          <ac:picMkLst>
            <pc:docMk/>
            <pc:sldMk cId="3539237724" sldId="453"/>
            <ac:picMk id="2" creationId="{C23F91E2-0CD3-49FC-B776-6BB5B592211C}"/>
          </ac:picMkLst>
        </pc:picChg>
        <pc:picChg chg="del">
          <ac:chgData name="BRUNO LEMERLE" userId="1d35640955128cc2" providerId="LiveId" clId="{9468A2E4-5581-47AE-9EEC-EB92FBE17D46}" dt="2020-02-20T11:02:01.615" v="6179" actId="478"/>
          <ac:picMkLst>
            <pc:docMk/>
            <pc:sldMk cId="3539237724" sldId="453"/>
            <ac:picMk id="5" creationId="{1FF07D34-066F-4293-8B4A-4F8AF1A22A88}"/>
          </ac:picMkLst>
        </pc:picChg>
        <pc:picChg chg="add mod ord">
          <ac:chgData name="BRUNO LEMERLE" userId="1d35640955128cc2" providerId="LiveId" clId="{9468A2E4-5581-47AE-9EEC-EB92FBE17D46}" dt="2020-02-20T11:02:37.558" v="6186" actId="167"/>
          <ac:picMkLst>
            <pc:docMk/>
            <pc:sldMk cId="3539237724" sldId="453"/>
            <ac:picMk id="7" creationId="{59303D51-D94F-42AA-AB82-F29BCFF6B33F}"/>
          </ac:picMkLst>
        </pc:picChg>
      </pc:sldChg>
      <pc:sldChg chg="addSp delSp modSp add">
        <pc:chgData name="BRUNO LEMERLE" userId="1d35640955128cc2" providerId="LiveId" clId="{9468A2E4-5581-47AE-9EEC-EB92FBE17D46}" dt="2020-02-20T17:37:41.776" v="8716" actId="113"/>
        <pc:sldMkLst>
          <pc:docMk/>
          <pc:sldMk cId="3711305749" sldId="454"/>
        </pc:sldMkLst>
        <pc:spChg chg="mod">
          <ac:chgData name="BRUNO LEMERLE" userId="1d35640955128cc2" providerId="LiveId" clId="{9468A2E4-5581-47AE-9EEC-EB92FBE17D46}" dt="2020-02-20T17:37:41.776" v="8716" actId="113"/>
          <ac:spMkLst>
            <pc:docMk/>
            <pc:sldMk cId="3711305749" sldId="454"/>
            <ac:spMk id="4" creationId="{0BFB38C2-9C41-489C-AE4B-19A52C9D2963}"/>
          </ac:spMkLst>
        </pc:spChg>
        <pc:picChg chg="add mod">
          <ac:chgData name="BRUNO LEMERLE" userId="1d35640955128cc2" providerId="LiveId" clId="{9468A2E4-5581-47AE-9EEC-EB92FBE17D46}" dt="2020-02-20T11:31:30.307" v="7050" actId="1037"/>
          <ac:picMkLst>
            <pc:docMk/>
            <pc:sldMk cId="3711305749" sldId="454"/>
            <ac:picMk id="2" creationId="{457F35E4-8FF8-4D2F-A9D0-F1677900B9ED}"/>
          </ac:picMkLst>
        </pc:picChg>
        <pc:picChg chg="del">
          <ac:chgData name="BRUNO LEMERLE" userId="1d35640955128cc2" providerId="LiveId" clId="{9468A2E4-5581-47AE-9EEC-EB92FBE17D46}" dt="2020-02-20T11:25:52.547" v="6813" actId="478"/>
          <ac:picMkLst>
            <pc:docMk/>
            <pc:sldMk cId="3711305749" sldId="454"/>
            <ac:picMk id="7" creationId="{8DF761EC-C404-4624-B76A-5C88605CEE78}"/>
          </ac:picMkLst>
        </pc:picChg>
      </pc:sldChg>
      <pc:sldChg chg="delSp modSp add">
        <pc:chgData name="BRUNO LEMERLE" userId="1d35640955128cc2" providerId="LiveId" clId="{9468A2E4-5581-47AE-9EEC-EB92FBE17D46}" dt="2020-02-20T17:38:11.344" v="8718" actId="113"/>
        <pc:sldMkLst>
          <pc:docMk/>
          <pc:sldMk cId="847199672" sldId="455"/>
        </pc:sldMkLst>
        <pc:spChg chg="mod">
          <ac:chgData name="BRUNO LEMERLE" userId="1d35640955128cc2" providerId="LiveId" clId="{9468A2E4-5581-47AE-9EEC-EB92FBE17D46}" dt="2020-02-20T17:38:11.344" v="8718" actId="113"/>
          <ac:spMkLst>
            <pc:docMk/>
            <pc:sldMk cId="847199672" sldId="455"/>
            <ac:spMk id="4" creationId="{0BFB38C2-9C41-489C-AE4B-19A52C9D2963}"/>
          </ac:spMkLst>
        </pc:spChg>
        <pc:picChg chg="del">
          <ac:chgData name="BRUNO LEMERLE" userId="1d35640955128cc2" providerId="LiveId" clId="{9468A2E4-5581-47AE-9EEC-EB92FBE17D46}" dt="2020-02-20T11:48:12.947" v="7624" actId="478"/>
          <ac:picMkLst>
            <pc:docMk/>
            <pc:sldMk cId="847199672" sldId="455"/>
            <ac:picMk id="2" creationId="{457F35E4-8FF8-4D2F-A9D0-F1677900B9ED}"/>
          </ac:picMkLst>
        </pc:picChg>
      </pc:sldChg>
      <pc:sldChg chg="modSp add">
        <pc:chgData name="BRUNO LEMERLE" userId="1d35640955128cc2" providerId="LiveId" clId="{9468A2E4-5581-47AE-9EEC-EB92FBE17D46}" dt="2020-02-20T17:40:59.872" v="8945" actId="20577"/>
        <pc:sldMkLst>
          <pc:docMk/>
          <pc:sldMk cId="351721962" sldId="456"/>
        </pc:sldMkLst>
        <pc:spChg chg="mod">
          <ac:chgData name="BRUNO LEMERLE" userId="1d35640955128cc2" providerId="LiveId" clId="{9468A2E4-5581-47AE-9EEC-EB92FBE17D46}" dt="2020-02-20T17:40:59.872" v="8945" actId="20577"/>
          <ac:spMkLst>
            <pc:docMk/>
            <pc:sldMk cId="351721962" sldId="456"/>
            <ac:spMk id="4" creationId="{0BFB38C2-9C41-489C-AE4B-19A52C9D2963}"/>
          </ac:spMkLst>
        </pc:spChg>
      </pc:sldChg>
      <pc:sldMasterChg chg="del delSldLayout">
        <pc:chgData name="BRUNO LEMERLE" userId="1d35640955128cc2" providerId="LiveId" clId="{9468A2E4-5581-47AE-9EEC-EB92FBE17D46}" dt="2020-02-20T09:12:02.905" v="2918" actId="2696"/>
        <pc:sldMasterMkLst>
          <pc:docMk/>
          <pc:sldMasterMk cId="1049296255" sldId="2147483694"/>
        </pc:sldMasterMkLst>
        <pc:sldLayoutChg chg="del">
          <pc:chgData name="BRUNO LEMERLE" userId="1d35640955128cc2" providerId="LiveId" clId="{9468A2E4-5581-47AE-9EEC-EB92FBE17D46}" dt="2020-02-20T09:12:02.905" v="2918" actId="2696"/>
          <pc:sldLayoutMkLst>
            <pc:docMk/>
            <pc:sldMasterMk cId="1049296255" sldId="2147483694"/>
            <pc:sldLayoutMk cId="4104550389" sldId="2147483695"/>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1274864230" sldId="2147483696"/>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2950989517" sldId="2147483697"/>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1517708623" sldId="2147483698"/>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1227875276" sldId="2147483699"/>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4118270424" sldId="2147483700"/>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3720268973" sldId="2147483701"/>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1217521371" sldId="2147483702"/>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1031336140" sldId="2147483703"/>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2686154110" sldId="2147483704"/>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1141263168" sldId="2147483705"/>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968696180" sldId="2147483706"/>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2305686447" sldId="2147483707"/>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608212888" sldId="2147483708"/>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4092877955" sldId="2147483709"/>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1984657936" sldId="2147483710"/>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4014532158" sldId="2147483711"/>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3461847226" sldId="2147483712"/>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3682236421" sldId="2147483713"/>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1076189027" sldId="2147483714"/>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1718982509" sldId="2147483715"/>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2749726064" sldId="2147483716"/>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3170584645" sldId="2147483717"/>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2006693706" sldId="2147483718"/>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3764744377" sldId="2147483719"/>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1846854652" sldId="2147483720"/>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2949789439" sldId="2147483721"/>
          </pc:sldLayoutMkLst>
        </pc:sldLayoutChg>
        <pc:sldLayoutChg chg="del">
          <pc:chgData name="BRUNO LEMERLE" userId="1d35640955128cc2" providerId="LiveId" clId="{9468A2E4-5581-47AE-9EEC-EB92FBE17D46}" dt="2020-02-20T09:12:02.905" v="2918" actId="2696"/>
          <pc:sldLayoutMkLst>
            <pc:docMk/>
            <pc:sldMasterMk cId="1049296255" sldId="2147483694"/>
            <pc:sldLayoutMk cId="1724658193" sldId="2147483722"/>
          </pc:sldLayoutMkLst>
        </pc:sldLayoutChg>
      </pc:sldMasterChg>
      <pc:sldMasterChg chg="del delSldLayout">
        <pc:chgData name="BRUNO LEMERLE" userId="1d35640955128cc2" providerId="LiveId" clId="{9468A2E4-5581-47AE-9EEC-EB92FBE17D46}" dt="2020-02-20T09:12:02.905" v="2918" actId="2696"/>
        <pc:sldMasterMkLst>
          <pc:docMk/>
          <pc:sldMasterMk cId="1831091711" sldId="2147483728"/>
        </pc:sldMasterMkLst>
        <pc:sldLayoutChg chg="del">
          <pc:chgData name="BRUNO LEMERLE" userId="1d35640955128cc2" providerId="LiveId" clId="{9468A2E4-5581-47AE-9EEC-EB92FBE17D46}" dt="2020-02-20T09:12:02.905" v="2918" actId="2696"/>
          <pc:sldLayoutMkLst>
            <pc:docMk/>
            <pc:sldMasterMk cId="1831091711" sldId="2147483728"/>
            <pc:sldLayoutMk cId="3949585083" sldId="2147483729"/>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3314910482" sldId="2147483730"/>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1416878886" sldId="2147483731"/>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3206833963" sldId="2147483732"/>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503601386" sldId="2147483733"/>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971726066" sldId="2147483734"/>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3996039006" sldId="2147483735"/>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2276601734" sldId="2147483736"/>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2853708092" sldId="2147483737"/>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4115622035" sldId="2147483738"/>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834836853" sldId="2147483739"/>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3224456306" sldId="2147483740"/>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1909938408" sldId="2147483741"/>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2597950527" sldId="2147483742"/>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3565833840" sldId="2147483743"/>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831226119" sldId="2147483744"/>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3173645119" sldId="2147483745"/>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2810150884" sldId="2147483746"/>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346915126" sldId="2147483747"/>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237663399" sldId="2147483748"/>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2463028263" sldId="2147483749"/>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2261458150" sldId="2147483750"/>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2839670323" sldId="2147483751"/>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3424088468" sldId="2147483752"/>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897534164" sldId="2147483753"/>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3317264767" sldId="2147483754"/>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1709783694" sldId="2147483755"/>
          </pc:sldLayoutMkLst>
        </pc:sldLayoutChg>
        <pc:sldLayoutChg chg="del">
          <pc:chgData name="BRUNO LEMERLE" userId="1d35640955128cc2" providerId="LiveId" clId="{9468A2E4-5581-47AE-9EEC-EB92FBE17D46}" dt="2020-02-20T09:12:02.905" v="2918" actId="2696"/>
          <pc:sldLayoutMkLst>
            <pc:docMk/>
            <pc:sldMasterMk cId="1831091711" sldId="2147483728"/>
            <pc:sldLayoutMk cId="2869086393" sldId="2147483756"/>
          </pc:sldLayoutMkLst>
        </pc:sldLayoutChg>
      </pc:sldMasterChg>
      <pc:sldMasterChg chg="del delSldLayout">
        <pc:chgData name="BRUNO LEMERLE" userId="1d35640955128cc2" providerId="LiveId" clId="{9468A2E4-5581-47AE-9EEC-EB92FBE17D46}" dt="2020-02-20T09:12:02.905" v="2918" actId="2696"/>
        <pc:sldMasterMkLst>
          <pc:docMk/>
          <pc:sldMasterMk cId="2618398150" sldId="2147483762"/>
        </pc:sldMasterMkLst>
        <pc:sldLayoutChg chg="del">
          <pc:chgData name="BRUNO LEMERLE" userId="1d35640955128cc2" providerId="LiveId" clId="{9468A2E4-5581-47AE-9EEC-EB92FBE17D46}" dt="2020-02-20T09:12:02.905" v="2918" actId="2696"/>
          <pc:sldLayoutMkLst>
            <pc:docMk/>
            <pc:sldMasterMk cId="2618398150" sldId="2147483762"/>
            <pc:sldLayoutMk cId="2944195584" sldId="2147483763"/>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3043441035" sldId="2147483764"/>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895313182" sldId="2147483765"/>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1054766160" sldId="2147483766"/>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3193530730" sldId="2147483767"/>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3686875686" sldId="2147483768"/>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231239166" sldId="2147483769"/>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3305457387" sldId="2147483770"/>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940057073" sldId="2147483771"/>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1623276796" sldId="2147483772"/>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2382785643" sldId="2147483773"/>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2707981228" sldId="2147483774"/>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2447093091" sldId="2147483775"/>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3475506458" sldId="2147483776"/>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3897419778" sldId="2147483777"/>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841200864" sldId="2147483778"/>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14107861" sldId="2147483779"/>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3126948241" sldId="2147483780"/>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1775955103" sldId="2147483781"/>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2594520855" sldId="2147483782"/>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159120357" sldId="2147483783"/>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2334436960" sldId="2147483784"/>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1358486099" sldId="2147483785"/>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4217606004" sldId="2147483786"/>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628946475" sldId="2147483787"/>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1875539933" sldId="2147483788"/>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219787936" sldId="2147483789"/>
          </pc:sldLayoutMkLst>
        </pc:sldLayoutChg>
        <pc:sldLayoutChg chg="del">
          <pc:chgData name="BRUNO LEMERLE" userId="1d35640955128cc2" providerId="LiveId" clId="{9468A2E4-5581-47AE-9EEC-EB92FBE17D46}" dt="2020-02-20T09:12:02.905" v="2918" actId="2696"/>
          <pc:sldLayoutMkLst>
            <pc:docMk/>
            <pc:sldMasterMk cId="2618398150" sldId="2147483762"/>
            <pc:sldLayoutMk cId="2477634426" sldId="2147483790"/>
          </pc:sldLayoutMkLst>
        </pc:sldLayoutChg>
      </pc:sldMasterChg>
      <pc:sldMasterChg chg="del delSldLayout">
        <pc:chgData name="BRUNO LEMERLE" userId="1d35640955128cc2" providerId="LiveId" clId="{9468A2E4-5581-47AE-9EEC-EB92FBE17D46}" dt="2020-02-20T09:12:02.905" v="2918" actId="2696"/>
        <pc:sldMasterMkLst>
          <pc:docMk/>
          <pc:sldMasterMk cId="3791043013" sldId="2147483796"/>
        </pc:sldMasterMkLst>
        <pc:sldLayoutChg chg="del">
          <pc:chgData name="BRUNO LEMERLE" userId="1d35640955128cc2" providerId="LiveId" clId="{9468A2E4-5581-47AE-9EEC-EB92FBE17D46}" dt="2020-02-20T09:12:02.905" v="2918" actId="2696"/>
          <pc:sldLayoutMkLst>
            <pc:docMk/>
            <pc:sldMasterMk cId="3791043013" sldId="2147483796"/>
            <pc:sldLayoutMk cId="4056657766" sldId="2147483797"/>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3920997659" sldId="2147483798"/>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1700711261" sldId="2147483799"/>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109555274" sldId="2147483800"/>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2472470070" sldId="2147483801"/>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277181205" sldId="2147483802"/>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2326284074" sldId="2147483803"/>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3393834026" sldId="2147483804"/>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3556290875" sldId="2147483805"/>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2219370634" sldId="2147483806"/>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3787138136" sldId="2147483807"/>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620181886" sldId="2147483808"/>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53657968" sldId="2147483809"/>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1702615802" sldId="2147483810"/>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2651813227" sldId="2147483811"/>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1060944924" sldId="2147483812"/>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4059468565" sldId="2147483813"/>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1981957740" sldId="2147483814"/>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1960657369" sldId="2147483815"/>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594117689" sldId="2147483816"/>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2671637477" sldId="2147483817"/>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4201798254" sldId="2147483818"/>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2758187611" sldId="2147483819"/>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2656913620" sldId="2147483820"/>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973639814" sldId="2147483821"/>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1698072635" sldId="2147483822"/>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684650525" sldId="2147483823"/>
          </pc:sldLayoutMkLst>
        </pc:sldLayoutChg>
        <pc:sldLayoutChg chg="del">
          <pc:chgData name="BRUNO LEMERLE" userId="1d35640955128cc2" providerId="LiveId" clId="{9468A2E4-5581-47AE-9EEC-EB92FBE17D46}" dt="2020-02-20T09:12:02.905" v="2918" actId="2696"/>
          <pc:sldLayoutMkLst>
            <pc:docMk/>
            <pc:sldMasterMk cId="3791043013" sldId="2147483796"/>
            <pc:sldLayoutMk cId="3436160897" sldId="214748382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40034448818893E-2"/>
          <c:y val="7.0394619193244398E-2"/>
          <c:w val="0.90325996555118115"/>
          <c:h val="0.76748654235442038"/>
        </c:manualLayout>
      </c:layout>
      <c:barChart>
        <c:barDir val="col"/>
        <c:grouping val="stacked"/>
        <c:varyColors val="0"/>
        <c:ser>
          <c:idx val="0"/>
          <c:order val="0"/>
          <c:tx>
            <c:strRef>
              <c:f>Feuil1!$B$1</c:f>
              <c:strCache>
                <c:ptCount val="1"/>
                <c:pt idx="0">
                  <c:v>Salaire net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Salaire brut</c:v>
                </c:pt>
                <c:pt idx="1">
                  <c:v>Masse salariale</c:v>
                </c:pt>
              </c:strCache>
            </c:strRef>
          </c:cat>
          <c:val>
            <c:numRef>
              <c:f>Feuil1!$B$2:$B$3</c:f>
              <c:numCache>
                <c:formatCode>#,##0\ "€"</c:formatCode>
                <c:ptCount val="2"/>
                <c:pt idx="0">
                  <c:v>1570</c:v>
                </c:pt>
                <c:pt idx="1">
                  <c:v>1570</c:v>
                </c:pt>
              </c:numCache>
            </c:numRef>
          </c:val>
          <c:extLst>
            <c:ext xmlns:c16="http://schemas.microsoft.com/office/drawing/2014/chart" uri="{C3380CC4-5D6E-409C-BE32-E72D297353CC}">
              <c16:uniqueId val="{00000000-8F6C-446B-AFA8-39C56C508197}"/>
            </c:ext>
          </c:extLst>
        </c:ser>
        <c:ser>
          <c:idx val="1"/>
          <c:order val="1"/>
          <c:tx>
            <c:strRef>
              <c:f>Feuil1!$C$1</c:f>
              <c:strCache>
                <c:ptCount val="1"/>
                <c:pt idx="0">
                  <c:v>Cotisations salariales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Salaire brut</c:v>
                </c:pt>
                <c:pt idx="1">
                  <c:v>Masse salariale</c:v>
                </c:pt>
              </c:strCache>
            </c:strRef>
          </c:cat>
          <c:val>
            <c:numRef>
              <c:f>Feuil1!$C$2:$C$3</c:f>
              <c:numCache>
                <c:formatCode>#,##0\ "€"</c:formatCode>
                <c:ptCount val="2"/>
                <c:pt idx="0">
                  <c:v>430</c:v>
                </c:pt>
                <c:pt idx="1">
                  <c:v>430</c:v>
                </c:pt>
              </c:numCache>
            </c:numRef>
          </c:val>
          <c:extLst>
            <c:ext xmlns:c16="http://schemas.microsoft.com/office/drawing/2014/chart" uri="{C3380CC4-5D6E-409C-BE32-E72D297353CC}">
              <c16:uniqueId val="{00000001-8F6C-446B-AFA8-39C56C508197}"/>
            </c:ext>
          </c:extLst>
        </c:ser>
        <c:ser>
          <c:idx val="2"/>
          <c:order val="2"/>
          <c:tx>
            <c:strRef>
              <c:f>Feuil1!$D$1</c:f>
              <c:strCache>
                <c:ptCount val="1"/>
                <c:pt idx="0">
                  <c:v>Cotisations patronales</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8F6C-446B-AFA8-39C56C50819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Salaire brut</c:v>
                </c:pt>
                <c:pt idx="1">
                  <c:v>Masse salariale</c:v>
                </c:pt>
              </c:strCache>
            </c:strRef>
          </c:cat>
          <c:val>
            <c:numRef>
              <c:f>Feuil1!$D$2:$D$3</c:f>
              <c:numCache>
                <c:formatCode>#,##0\ "€"</c:formatCode>
                <c:ptCount val="2"/>
                <c:pt idx="0">
                  <c:v>0</c:v>
                </c:pt>
                <c:pt idx="1">
                  <c:v>770</c:v>
                </c:pt>
              </c:numCache>
            </c:numRef>
          </c:val>
          <c:extLst>
            <c:ext xmlns:c16="http://schemas.microsoft.com/office/drawing/2014/chart" uri="{C3380CC4-5D6E-409C-BE32-E72D297353CC}">
              <c16:uniqueId val="{00000003-8F6C-446B-AFA8-39C56C508197}"/>
            </c:ext>
          </c:extLst>
        </c:ser>
        <c:dLbls>
          <c:showLegendKey val="0"/>
          <c:showVal val="0"/>
          <c:showCatName val="0"/>
          <c:showSerName val="0"/>
          <c:showPercent val="0"/>
          <c:showBubbleSize val="0"/>
        </c:dLbls>
        <c:gapWidth val="150"/>
        <c:overlap val="100"/>
        <c:axId val="297699512"/>
        <c:axId val="297693632"/>
      </c:barChart>
      <c:catAx>
        <c:axId val="29769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97693632"/>
        <c:crosses val="autoZero"/>
        <c:auto val="1"/>
        <c:lblAlgn val="ctr"/>
        <c:lblOffset val="100"/>
        <c:noMultiLvlLbl val="0"/>
      </c:catAx>
      <c:valAx>
        <c:axId val="297693632"/>
        <c:scaling>
          <c:orientation val="minMax"/>
          <c:max val="3000"/>
          <c:min val="0"/>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97699512"/>
        <c:crosses val="autoZero"/>
        <c:crossBetween val="between"/>
        <c:majorUnit val="1000"/>
        <c:min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Feuil1!$B$2</c:f>
              <c:numCache>
                <c:formatCode>General</c:formatCode>
                <c:ptCount val="1"/>
                <c:pt idx="0">
                  <c:v>1000</c:v>
                </c:pt>
              </c:numCache>
            </c:numRef>
          </c:val>
          <c:extLst>
            <c:ext xmlns:c16="http://schemas.microsoft.com/office/drawing/2014/chart" uri="{C3380CC4-5D6E-409C-BE32-E72D297353CC}">
              <c16:uniqueId val="{00000000-81C3-49DE-A5D9-1C8035242855}"/>
            </c:ext>
          </c:extLst>
        </c:ser>
        <c:ser>
          <c:idx val="1"/>
          <c:order val="1"/>
          <c:tx>
            <c:strRef>
              <c:f>Feuil1!$C$1</c:f>
              <c:strCache>
                <c:ptCount val="1"/>
                <c:pt idx="0">
                  <c:v>Série 2</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Feuil1!$C$2</c:f>
              <c:numCache>
                <c:formatCode>General</c:formatCode>
                <c:ptCount val="1"/>
                <c:pt idx="0">
                  <c:v>1050</c:v>
                </c:pt>
              </c:numCache>
            </c:numRef>
          </c:val>
          <c:extLst>
            <c:ext xmlns:c16="http://schemas.microsoft.com/office/drawing/2014/chart" uri="{C3380CC4-5D6E-409C-BE32-E72D297353CC}">
              <c16:uniqueId val="{00000001-81C3-49DE-A5D9-1C8035242855}"/>
            </c:ext>
          </c:extLst>
        </c:ser>
        <c:ser>
          <c:idx val="2"/>
          <c:order val="2"/>
          <c:tx>
            <c:strRef>
              <c:f>Feuil1!$D$1</c:f>
              <c:strCache>
                <c:ptCount val="1"/>
                <c:pt idx="0">
                  <c:v>Série 3</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Feuil1!$D$2</c:f>
              <c:numCache>
                <c:formatCode>General</c:formatCode>
                <c:ptCount val="1"/>
                <c:pt idx="0">
                  <c:v>1100</c:v>
                </c:pt>
              </c:numCache>
            </c:numRef>
          </c:val>
          <c:extLst>
            <c:ext xmlns:c16="http://schemas.microsoft.com/office/drawing/2014/chart" uri="{C3380CC4-5D6E-409C-BE32-E72D297353CC}">
              <c16:uniqueId val="{00000002-81C3-49DE-A5D9-1C8035242855}"/>
            </c:ext>
          </c:extLst>
        </c:ser>
        <c:ser>
          <c:idx val="3"/>
          <c:order val="3"/>
          <c:tx>
            <c:strRef>
              <c:f>Feuil1!$E$1</c:f>
              <c:strCache>
                <c:ptCount val="1"/>
                <c:pt idx="0">
                  <c:v>Série 4</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Feuil1!$E$2</c:f>
              <c:numCache>
                <c:formatCode>General</c:formatCode>
                <c:ptCount val="1"/>
                <c:pt idx="0">
                  <c:v>1150</c:v>
                </c:pt>
              </c:numCache>
            </c:numRef>
          </c:val>
          <c:extLst>
            <c:ext xmlns:c16="http://schemas.microsoft.com/office/drawing/2014/chart" uri="{C3380CC4-5D6E-409C-BE32-E72D297353CC}">
              <c16:uniqueId val="{00000003-81C3-49DE-A5D9-1C8035242855}"/>
            </c:ext>
          </c:extLst>
        </c:ser>
        <c:ser>
          <c:idx val="4"/>
          <c:order val="4"/>
          <c:tx>
            <c:strRef>
              <c:f>Feuil1!$F$1</c:f>
              <c:strCache>
                <c:ptCount val="1"/>
                <c:pt idx="0">
                  <c:v>Série 5</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Feuil1!$F$2</c:f>
              <c:numCache>
                <c:formatCode>General</c:formatCode>
                <c:ptCount val="1"/>
                <c:pt idx="0">
                  <c:v>1200</c:v>
                </c:pt>
              </c:numCache>
            </c:numRef>
          </c:val>
          <c:extLst>
            <c:ext xmlns:c16="http://schemas.microsoft.com/office/drawing/2014/chart" uri="{C3380CC4-5D6E-409C-BE32-E72D297353CC}">
              <c16:uniqueId val="{00000004-81C3-49DE-A5D9-1C8035242855}"/>
            </c:ext>
          </c:extLst>
        </c:ser>
        <c:ser>
          <c:idx val="5"/>
          <c:order val="5"/>
          <c:tx>
            <c:strRef>
              <c:f>Feuil1!$G$1</c:f>
              <c:strCache>
                <c:ptCount val="1"/>
                <c:pt idx="0">
                  <c:v>Série 6</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Feuil1!$G$2</c:f>
              <c:numCache>
                <c:formatCode>General</c:formatCode>
                <c:ptCount val="1"/>
                <c:pt idx="0">
                  <c:v>1250</c:v>
                </c:pt>
              </c:numCache>
            </c:numRef>
          </c:val>
          <c:extLst>
            <c:ext xmlns:c16="http://schemas.microsoft.com/office/drawing/2014/chart" uri="{C3380CC4-5D6E-409C-BE32-E72D297353CC}">
              <c16:uniqueId val="{00000005-81C3-49DE-A5D9-1C8035242855}"/>
            </c:ext>
          </c:extLst>
        </c:ser>
        <c:ser>
          <c:idx val="6"/>
          <c:order val="6"/>
          <c:tx>
            <c:strRef>
              <c:f>Feuil1!$H$1</c:f>
              <c:strCache>
                <c:ptCount val="1"/>
                <c:pt idx="0">
                  <c:v>Série 7</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Feuil1!$H$2</c:f>
              <c:numCache>
                <c:formatCode>General</c:formatCode>
                <c:ptCount val="1"/>
                <c:pt idx="0">
                  <c:v>1300</c:v>
                </c:pt>
              </c:numCache>
            </c:numRef>
          </c:val>
          <c:extLst>
            <c:ext xmlns:c16="http://schemas.microsoft.com/office/drawing/2014/chart" uri="{C3380CC4-5D6E-409C-BE32-E72D297353CC}">
              <c16:uniqueId val="{00000006-81C3-49DE-A5D9-1C8035242855}"/>
            </c:ext>
          </c:extLst>
        </c:ser>
        <c:ser>
          <c:idx val="7"/>
          <c:order val="7"/>
          <c:tx>
            <c:strRef>
              <c:f>Feuil1!$I$1</c:f>
              <c:strCache>
                <c:ptCount val="1"/>
                <c:pt idx="0">
                  <c:v>Série 8</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Feuil1!$I$2</c:f>
              <c:numCache>
                <c:formatCode>General</c:formatCode>
                <c:ptCount val="1"/>
                <c:pt idx="0">
                  <c:v>1350</c:v>
                </c:pt>
              </c:numCache>
            </c:numRef>
          </c:val>
          <c:extLst>
            <c:ext xmlns:c16="http://schemas.microsoft.com/office/drawing/2014/chart" uri="{C3380CC4-5D6E-409C-BE32-E72D297353CC}">
              <c16:uniqueId val="{00000007-81C3-49DE-A5D9-1C8035242855}"/>
            </c:ext>
          </c:extLst>
        </c:ser>
        <c:ser>
          <c:idx val="8"/>
          <c:order val="8"/>
          <c:tx>
            <c:strRef>
              <c:f>Feuil1!$J$1</c:f>
              <c:strCache>
                <c:ptCount val="1"/>
                <c:pt idx="0">
                  <c:v>Série 9</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Feuil1!$J$2</c:f>
              <c:numCache>
                <c:formatCode>General</c:formatCode>
                <c:ptCount val="1"/>
                <c:pt idx="0">
                  <c:v>1400</c:v>
                </c:pt>
              </c:numCache>
            </c:numRef>
          </c:val>
          <c:extLst>
            <c:ext xmlns:c16="http://schemas.microsoft.com/office/drawing/2014/chart" uri="{C3380CC4-5D6E-409C-BE32-E72D297353CC}">
              <c16:uniqueId val="{00000008-81C3-49DE-A5D9-1C8035242855}"/>
            </c:ext>
          </c:extLst>
        </c:ser>
        <c:ser>
          <c:idx val="9"/>
          <c:order val="9"/>
          <c:tx>
            <c:strRef>
              <c:f>Feuil1!$K$1</c:f>
              <c:strCache>
                <c:ptCount val="1"/>
                <c:pt idx="0">
                  <c:v>Série 10</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Feuil1!$K$2</c:f>
              <c:numCache>
                <c:formatCode>General</c:formatCode>
                <c:ptCount val="1"/>
                <c:pt idx="0">
                  <c:v>1450</c:v>
                </c:pt>
              </c:numCache>
            </c:numRef>
          </c:val>
          <c:extLst>
            <c:ext xmlns:c16="http://schemas.microsoft.com/office/drawing/2014/chart" uri="{C3380CC4-5D6E-409C-BE32-E72D297353CC}">
              <c16:uniqueId val="{00000009-81C3-49DE-A5D9-1C8035242855}"/>
            </c:ext>
          </c:extLst>
        </c:ser>
        <c:ser>
          <c:idx val="10"/>
          <c:order val="10"/>
          <c:tx>
            <c:strRef>
              <c:f>Feuil1!$L$1</c:f>
              <c:strCache>
                <c:ptCount val="1"/>
                <c:pt idx="0">
                  <c:v>Série 11</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Feuil1!$L$2</c:f>
              <c:numCache>
                <c:formatCode>General</c:formatCode>
                <c:ptCount val="1"/>
                <c:pt idx="0">
                  <c:v>1500</c:v>
                </c:pt>
              </c:numCache>
            </c:numRef>
          </c:val>
          <c:extLst>
            <c:ext xmlns:c16="http://schemas.microsoft.com/office/drawing/2014/chart" uri="{C3380CC4-5D6E-409C-BE32-E72D297353CC}">
              <c16:uniqueId val="{0000000A-81C3-49DE-A5D9-1C8035242855}"/>
            </c:ext>
          </c:extLst>
        </c:ser>
        <c:ser>
          <c:idx val="11"/>
          <c:order val="11"/>
          <c:tx>
            <c:strRef>
              <c:f>Feuil1!$M$1</c:f>
              <c:strCache>
                <c:ptCount val="1"/>
                <c:pt idx="0">
                  <c:v>Série 12</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Feuil1!$M$2</c:f>
              <c:numCache>
                <c:formatCode>General</c:formatCode>
                <c:ptCount val="1"/>
                <c:pt idx="0">
                  <c:v>1550</c:v>
                </c:pt>
              </c:numCache>
            </c:numRef>
          </c:val>
          <c:extLst>
            <c:ext xmlns:c16="http://schemas.microsoft.com/office/drawing/2014/chart" uri="{C3380CC4-5D6E-409C-BE32-E72D297353CC}">
              <c16:uniqueId val="{0000000B-81C3-49DE-A5D9-1C8035242855}"/>
            </c:ext>
          </c:extLst>
        </c:ser>
        <c:ser>
          <c:idx val="12"/>
          <c:order val="12"/>
          <c:tx>
            <c:strRef>
              <c:f>Feuil1!$N$1</c:f>
              <c:strCache>
                <c:ptCount val="1"/>
                <c:pt idx="0">
                  <c:v>Série 13</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Feuil1!$N$2</c:f>
              <c:numCache>
                <c:formatCode>General</c:formatCode>
                <c:ptCount val="1"/>
                <c:pt idx="0">
                  <c:v>1600</c:v>
                </c:pt>
              </c:numCache>
            </c:numRef>
          </c:val>
          <c:extLst>
            <c:ext xmlns:c16="http://schemas.microsoft.com/office/drawing/2014/chart" uri="{C3380CC4-5D6E-409C-BE32-E72D297353CC}">
              <c16:uniqueId val="{0000000C-81C3-49DE-A5D9-1C8035242855}"/>
            </c:ext>
          </c:extLst>
        </c:ser>
        <c:ser>
          <c:idx val="13"/>
          <c:order val="13"/>
          <c:tx>
            <c:strRef>
              <c:f>Feuil1!$O$1</c:f>
              <c:strCache>
                <c:ptCount val="1"/>
                <c:pt idx="0">
                  <c:v>Série 14</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Feuil1!$O$2</c:f>
              <c:numCache>
                <c:formatCode>General</c:formatCode>
                <c:ptCount val="1"/>
                <c:pt idx="0">
                  <c:v>1650</c:v>
                </c:pt>
              </c:numCache>
            </c:numRef>
          </c:val>
          <c:extLst>
            <c:ext xmlns:c16="http://schemas.microsoft.com/office/drawing/2014/chart" uri="{C3380CC4-5D6E-409C-BE32-E72D297353CC}">
              <c16:uniqueId val="{0000000D-81C3-49DE-A5D9-1C8035242855}"/>
            </c:ext>
          </c:extLst>
        </c:ser>
        <c:ser>
          <c:idx val="14"/>
          <c:order val="14"/>
          <c:tx>
            <c:strRef>
              <c:f>Feuil1!$P$1</c:f>
              <c:strCache>
                <c:ptCount val="1"/>
                <c:pt idx="0">
                  <c:v>Série 15</c:v>
                </c:pt>
              </c:strCache>
            </c:strRef>
          </c:tx>
          <c:spPr>
            <a:solidFill>
              <a:schemeClr val="accent3">
                <a:lumMod val="80000"/>
                <a:lumOff val="20000"/>
              </a:schemeClr>
            </a:solidFill>
            <a:ln>
              <a:noFill/>
            </a:ln>
            <a:effectLst/>
          </c:spPr>
          <c:invertIfNegative val="0"/>
          <c:cat>
            <c:strRef>
              <c:f>Feuil1!$A$2</c:f>
              <c:strCache>
                <c:ptCount val="1"/>
                <c:pt idx="0">
                  <c:v>Salaires annuels</c:v>
                </c:pt>
              </c:strCache>
            </c:strRef>
          </c:cat>
          <c:val>
            <c:numRef>
              <c:f>Feuil1!$P$2</c:f>
              <c:numCache>
                <c:formatCode>General</c:formatCode>
                <c:ptCount val="1"/>
                <c:pt idx="0">
                  <c:v>1700</c:v>
                </c:pt>
              </c:numCache>
            </c:numRef>
          </c:val>
          <c:extLst>
            <c:ext xmlns:c16="http://schemas.microsoft.com/office/drawing/2014/chart" uri="{C3380CC4-5D6E-409C-BE32-E72D297353CC}">
              <c16:uniqueId val="{0000000E-81C3-49DE-A5D9-1C8035242855}"/>
            </c:ext>
          </c:extLst>
        </c:ser>
        <c:ser>
          <c:idx val="15"/>
          <c:order val="15"/>
          <c:tx>
            <c:strRef>
              <c:f>Feuil1!$Q$1</c:f>
              <c:strCache>
                <c:ptCount val="1"/>
                <c:pt idx="0">
                  <c:v>Série 16</c:v>
                </c:pt>
              </c:strCache>
            </c:strRef>
          </c:tx>
          <c:spPr>
            <a:solidFill>
              <a:schemeClr val="bg1">
                <a:lumMod val="65000"/>
              </a:schemeClr>
            </a:solidFill>
            <a:ln>
              <a:noFill/>
            </a:ln>
            <a:effectLst/>
          </c:spPr>
          <c:invertIfNegative val="0"/>
          <c:cat>
            <c:strRef>
              <c:f>Feuil1!$A$2</c:f>
              <c:strCache>
                <c:ptCount val="1"/>
                <c:pt idx="0">
                  <c:v>Salaires annuels</c:v>
                </c:pt>
              </c:strCache>
            </c:strRef>
          </c:cat>
          <c:val>
            <c:numRef>
              <c:f>Feuil1!$Q$2</c:f>
              <c:numCache>
                <c:formatCode>General</c:formatCode>
                <c:ptCount val="1"/>
                <c:pt idx="0">
                  <c:v>1750</c:v>
                </c:pt>
              </c:numCache>
            </c:numRef>
          </c:val>
          <c:extLst>
            <c:ext xmlns:c16="http://schemas.microsoft.com/office/drawing/2014/chart" uri="{C3380CC4-5D6E-409C-BE32-E72D297353CC}">
              <c16:uniqueId val="{0000000F-81C3-49DE-A5D9-1C8035242855}"/>
            </c:ext>
          </c:extLst>
        </c:ser>
        <c:ser>
          <c:idx val="16"/>
          <c:order val="16"/>
          <c:tx>
            <c:strRef>
              <c:f>Feuil1!$R$1</c:f>
              <c:strCache>
                <c:ptCount val="1"/>
                <c:pt idx="0">
                  <c:v>Série 17</c:v>
                </c:pt>
              </c:strCache>
            </c:strRef>
          </c:tx>
          <c:spPr>
            <a:solidFill>
              <a:schemeClr val="bg1">
                <a:lumMod val="65000"/>
              </a:schemeClr>
            </a:solidFill>
            <a:ln>
              <a:noFill/>
            </a:ln>
            <a:effectLst/>
          </c:spPr>
          <c:invertIfNegative val="0"/>
          <c:cat>
            <c:strRef>
              <c:f>Feuil1!$A$2</c:f>
              <c:strCache>
                <c:ptCount val="1"/>
                <c:pt idx="0">
                  <c:v>Salaires annuels</c:v>
                </c:pt>
              </c:strCache>
            </c:strRef>
          </c:cat>
          <c:val>
            <c:numRef>
              <c:f>Feuil1!$R$2</c:f>
              <c:numCache>
                <c:formatCode>General</c:formatCode>
                <c:ptCount val="1"/>
                <c:pt idx="0">
                  <c:v>1800</c:v>
                </c:pt>
              </c:numCache>
            </c:numRef>
          </c:val>
          <c:extLst>
            <c:ext xmlns:c16="http://schemas.microsoft.com/office/drawing/2014/chart" uri="{C3380CC4-5D6E-409C-BE32-E72D297353CC}">
              <c16:uniqueId val="{00000010-81C3-49DE-A5D9-1C8035242855}"/>
            </c:ext>
          </c:extLst>
        </c:ser>
        <c:ser>
          <c:idx val="17"/>
          <c:order val="17"/>
          <c:tx>
            <c:strRef>
              <c:f>Feuil1!$S$1</c:f>
              <c:strCache>
                <c:ptCount val="1"/>
                <c:pt idx="0">
                  <c:v>Série 18</c:v>
                </c:pt>
              </c:strCache>
            </c:strRef>
          </c:tx>
          <c:spPr>
            <a:solidFill>
              <a:schemeClr val="bg1">
                <a:lumMod val="65000"/>
              </a:schemeClr>
            </a:solidFill>
            <a:ln>
              <a:noFill/>
            </a:ln>
            <a:effectLst/>
          </c:spPr>
          <c:invertIfNegative val="0"/>
          <c:cat>
            <c:strRef>
              <c:f>Feuil1!$A$2</c:f>
              <c:strCache>
                <c:ptCount val="1"/>
                <c:pt idx="0">
                  <c:v>Salaires annuels</c:v>
                </c:pt>
              </c:strCache>
            </c:strRef>
          </c:cat>
          <c:val>
            <c:numRef>
              <c:f>Feuil1!$S$2</c:f>
              <c:numCache>
                <c:formatCode>General</c:formatCode>
                <c:ptCount val="1"/>
                <c:pt idx="0">
                  <c:v>1850</c:v>
                </c:pt>
              </c:numCache>
            </c:numRef>
          </c:val>
          <c:extLst>
            <c:ext xmlns:c16="http://schemas.microsoft.com/office/drawing/2014/chart" uri="{C3380CC4-5D6E-409C-BE32-E72D297353CC}">
              <c16:uniqueId val="{00000011-81C3-49DE-A5D9-1C8035242855}"/>
            </c:ext>
          </c:extLst>
        </c:ser>
        <c:ser>
          <c:idx val="18"/>
          <c:order val="18"/>
          <c:tx>
            <c:strRef>
              <c:f>Feuil1!$T$1</c:f>
              <c:strCache>
                <c:ptCount val="1"/>
                <c:pt idx="0">
                  <c:v>Série 19</c:v>
                </c:pt>
              </c:strCache>
            </c:strRef>
          </c:tx>
          <c:spPr>
            <a:solidFill>
              <a:schemeClr val="bg1">
                <a:lumMod val="65000"/>
              </a:schemeClr>
            </a:solidFill>
            <a:ln>
              <a:noFill/>
            </a:ln>
            <a:effectLst/>
          </c:spPr>
          <c:invertIfNegative val="0"/>
          <c:cat>
            <c:strRef>
              <c:f>Feuil1!$A$2</c:f>
              <c:strCache>
                <c:ptCount val="1"/>
                <c:pt idx="0">
                  <c:v>Salaires annuels</c:v>
                </c:pt>
              </c:strCache>
            </c:strRef>
          </c:cat>
          <c:val>
            <c:numRef>
              <c:f>Feuil1!$T$2</c:f>
              <c:numCache>
                <c:formatCode>General</c:formatCode>
                <c:ptCount val="1"/>
                <c:pt idx="0">
                  <c:v>1900</c:v>
                </c:pt>
              </c:numCache>
            </c:numRef>
          </c:val>
          <c:extLst>
            <c:ext xmlns:c16="http://schemas.microsoft.com/office/drawing/2014/chart" uri="{C3380CC4-5D6E-409C-BE32-E72D297353CC}">
              <c16:uniqueId val="{00000012-81C3-49DE-A5D9-1C8035242855}"/>
            </c:ext>
          </c:extLst>
        </c:ser>
        <c:ser>
          <c:idx val="19"/>
          <c:order val="19"/>
          <c:tx>
            <c:strRef>
              <c:f>Feuil1!$U$1</c:f>
              <c:strCache>
                <c:ptCount val="1"/>
                <c:pt idx="0">
                  <c:v>Série 20</c:v>
                </c:pt>
              </c:strCache>
            </c:strRef>
          </c:tx>
          <c:spPr>
            <a:solidFill>
              <a:schemeClr val="bg1">
                <a:lumMod val="65000"/>
              </a:schemeClr>
            </a:solidFill>
            <a:ln>
              <a:noFill/>
            </a:ln>
            <a:effectLst/>
          </c:spPr>
          <c:invertIfNegative val="0"/>
          <c:cat>
            <c:strRef>
              <c:f>Feuil1!$A$2</c:f>
              <c:strCache>
                <c:ptCount val="1"/>
                <c:pt idx="0">
                  <c:v>Salaires annuels</c:v>
                </c:pt>
              </c:strCache>
            </c:strRef>
          </c:cat>
          <c:val>
            <c:numRef>
              <c:f>Feuil1!$U$2</c:f>
              <c:numCache>
                <c:formatCode>General</c:formatCode>
                <c:ptCount val="1"/>
                <c:pt idx="0">
                  <c:v>1950</c:v>
                </c:pt>
              </c:numCache>
            </c:numRef>
          </c:val>
          <c:extLst>
            <c:ext xmlns:c16="http://schemas.microsoft.com/office/drawing/2014/chart" uri="{C3380CC4-5D6E-409C-BE32-E72D297353CC}">
              <c16:uniqueId val="{00000013-81C3-49DE-A5D9-1C8035242855}"/>
            </c:ext>
          </c:extLst>
        </c:ser>
        <c:ser>
          <c:idx val="20"/>
          <c:order val="20"/>
          <c:tx>
            <c:strRef>
              <c:f>Feuil1!$V$1</c:f>
              <c:strCache>
                <c:ptCount val="1"/>
                <c:pt idx="0">
                  <c:v>Série 21</c:v>
                </c:pt>
              </c:strCache>
            </c:strRef>
          </c:tx>
          <c:spPr>
            <a:solidFill>
              <a:schemeClr val="bg1">
                <a:lumMod val="65000"/>
              </a:schemeClr>
            </a:solidFill>
            <a:ln>
              <a:noFill/>
            </a:ln>
            <a:effectLst/>
          </c:spPr>
          <c:invertIfNegative val="0"/>
          <c:cat>
            <c:strRef>
              <c:f>Feuil1!$A$2</c:f>
              <c:strCache>
                <c:ptCount val="1"/>
                <c:pt idx="0">
                  <c:v>Salaires annuels</c:v>
                </c:pt>
              </c:strCache>
            </c:strRef>
          </c:cat>
          <c:val>
            <c:numRef>
              <c:f>Feuil1!$V$2</c:f>
              <c:numCache>
                <c:formatCode>General</c:formatCode>
                <c:ptCount val="1"/>
                <c:pt idx="0">
                  <c:v>2000</c:v>
                </c:pt>
              </c:numCache>
            </c:numRef>
          </c:val>
          <c:extLst>
            <c:ext xmlns:c16="http://schemas.microsoft.com/office/drawing/2014/chart" uri="{C3380CC4-5D6E-409C-BE32-E72D297353CC}">
              <c16:uniqueId val="{00000014-81C3-49DE-A5D9-1C8035242855}"/>
            </c:ext>
          </c:extLst>
        </c:ser>
        <c:ser>
          <c:idx val="21"/>
          <c:order val="21"/>
          <c:tx>
            <c:strRef>
              <c:f>Feuil1!$W$1</c:f>
              <c:strCache>
                <c:ptCount val="1"/>
                <c:pt idx="0">
                  <c:v>Série 22</c:v>
                </c:pt>
              </c:strCache>
            </c:strRef>
          </c:tx>
          <c:spPr>
            <a:solidFill>
              <a:schemeClr val="bg1">
                <a:lumMod val="65000"/>
              </a:schemeClr>
            </a:solidFill>
            <a:ln>
              <a:noFill/>
            </a:ln>
            <a:effectLst/>
          </c:spPr>
          <c:invertIfNegative val="0"/>
          <c:cat>
            <c:strRef>
              <c:f>Feuil1!$A$2</c:f>
              <c:strCache>
                <c:ptCount val="1"/>
                <c:pt idx="0">
                  <c:v>Salaires annuels</c:v>
                </c:pt>
              </c:strCache>
            </c:strRef>
          </c:cat>
          <c:val>
            <c:numRef>
              <c:f>Feuil1!$W$2</c:f>
              <c:numCache>
                <c:formatCode>General</c:formatCode>
                <c:ptCount val="1"/>
                <c:pt idx="0">
                  <c:v>2050</c:v>
                </c:pt>
              </c:numCache>
            </c:numRef>
          </c:val>
          <c:extLst>
            <c:ext xmlns:c16="http://schemas.microsoft.com/office/drawing/2014/chart" uri="{C3380CC4-5D6E-409C-BE32-E72D297353CC}">
              <c16:uniqueId val="{00000015-81C3-49DE-A5D9-1C8035242855}"/>
            </c:ext>
          </c:extLst>
        </c:ser>
        <c:ser>
          <c:idx val="22"/>
          <c:order val="22"/>
          <c:tx>
            <c:strRef>
              <c:f>Feuil1!$X$1</c:f>
              <c:strCache>
                <c:ptCount val="1"/>
                <c:pt idx="0">
                  <c:v>Série 23</c:v>
                </c:pt>
              </c:strCache>
            </c:strRef>
          </c:tx>
          <c:spPr>
            <a:solidFill>
              <a:schemeClr val="bg1">
                <a:lumMod val="65000"/>
              </a:schemeClr>
            </a:solidFill>
            <a:ln>
              <a:noFill/>
            </a:ln>
            <a:effectLst/>
          </c:spPr>
          <c:invertIfNegative val="0"/>
          <c:cat>
            <c:strRef>
              <c:f>Feuil1!$A$2</c:f>
              <c:strCache>
                <c:ptCount val="1"/>
                <c:pt idx="0">
                  <c:v>Salaires annuels</c:v>
                </c:pt>
              </c:strCache>
            </c:strRef>
          </c:cat>
          <c:val>
            <c:numRef>
              <c:f>Feuil1!$X$2</c:f>
              <c:numCache>
                <c:formatCode>General</c:formatCode>
                <c:ptCount val="1"/>
                <c:pt idx="0">
                  <c:v>2100</c:v>
                </c:pt>
              </c:numCache>
            </c:numRef>
          </c:val>
          <c:extLst>
            <c:ext xmlns:c16="http://schemas.microsoft.com/office/drawing/2014/chart" uri="{C3380CC4-5D6E-409C-BE32-E72D297353CC}">
              <c16:uniqueId val="{00000016-81C3-49DE-A5D9-1C8035242855}"/>
            </c:ext>
          </c:extLst>
        </c:ser>
        <c:ser>
          <c:idx val="23"/>
          <c:order val="23"/>
          <c:tx>
            <c:strRef>
              <c:f>Feuil1!$Y$1</c:f>
              <c:strCache>
                <c:ptCount val="1"/>
                <c:pt idx="0">
                  <c:v>Série 24</c:v>
                </c:pt>
              </c:strCache>
            </c:strRef>
          </c:tx>
          <c:spPr>
            <a:solidFill>
              <a:schemeClr val="bg1">
                <a:lumMod val="65000"/>
              </a:schemeClr>
            </a:solidFill>
            <a:ln>
              <a:noFill/>
            </a:ln>
            <a:effectLst/>
          </c:spPr>
          <c:invertIfNegative val="0"/>
          <c:cat>
            <c:strRef>
              <c:f>Feuil1!$A$2</c:f>
              <c:strCache>
                <c:ptCount val="1"/>
                <c:pt idx="0">
                  <c:v>Salaires annuels</c:v>
                </c:pt>
              </c:strCache>
            </c:strRef>
          </c:cat>
          <c:val>
            <c:numRef>
              <c:f>Feuil1!$Y$2</c:f>
              <c:numCache>
                <c:formatCode>General</c:formatCode>
                <c:ptCount val="1"/>
                <c:pt idx="0">
                  <c:v>2150</c:v>
                </c:pt>
              </c:numCache>
            </c:numRef>
          </c:val>
          <c:extLst>
            <c:ext xmlns:c16="http://schemas.microsoft.com/office/drawing/2014/chart" uri="{C3380CC4-5D6E-409C-BE32-E72D297353CC}">
              <c16:uniqueId val="{00000017-81C3-49DE-A5D9-1C8035242855}"/>
            </c:ext>
          </c:extLst>
        </c:ser>
        <c:ser>
          <c:idx val="24"/>
          <c:order val="24"/>
          <c:tx>
            <c:strRef>
              <c:f>Feuil1!$Z$1</c:f>
              <c:strCache>
                <c:ptCount val="1"/>
                <c:pt idx="0">
                  <c:v>Série 25</c:v>
                </c:pt>
              </c:strCache>
            </c:strRef>
          </c:tx>
          <c:spPr>
            <a:solidFill>
              <a:schemeClr val="bg1">
                <a:lumMod val="65000"/>
              </a:schemeClr>
            </a:solidFill>
            <a:ln>
              <a:noFill/>
            </a:ln>
            <a:effectLst/>
          </c:spPr>
          <c:invertIfNegative val="0"/>
          <c:cat>
            <c:strRef>
              <c:f>Feuil1!$A$2</c:f>
              <c:strCache>
                <c:ptCount val="1"/>
                <c:pt idx="0">
                  <c:v>Salaires annuels</c:v>
                </c:pt>
              </c:strCache>
            </c:strRef>
          </c:cat>
          <c:val>
            <c:numRef>
              <c:f>Feuil1!$Z$2</c:f>
              <c:numCache>
                <c:formatCode>General</c:formatCode>
                <c:ptCount val="1"/>
                <c:pt idx="0">
                  <c:v>2200</c:v>
                </c:pt>
              </c:numCache>
            </c:numRef>
          </c:val>
          <c:extLst>
            <c:ext xmlns:c16="http://schemas.microsoft.com/office/drawing/2014/chart" uri="{C3380CC4-5D6E-409C-BE32-E72D297353CC}">
              <c16:uniqueId val="{00000018-81C3-49DE-A5D9-1C8035242855}"/>
            </c:ext>
          </c:extLst>
        </c:ser>
        <c:dLbls>
          <c:showLegendKey val="0"/>
          <c:showVal val="0"/>
          <c:showCatName val="0"/>
          <c:showSerName val="0"/>
          <c:showPercent val="0"/>
          <c:showBubbleSize val="0"/>
        </c:dLbls>
        <c:gapWidth val="219"/>
        <c:overlap val="-27"/>
        <c:axId val="297693240"/>
        <c:axId val="297694024"/>
      </c:barChart>
      <c:catAx>
        <c:axId val="29769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97694024"/>
        <c:crosses val="autoZero"/>
        <c:auto val="1"/>
        <c:lblAlgn val="ctr"/>
        <c:lblOffset val="100"/>
        <c:noMultiLvlLbl val="0"/>
      </c:catAx>
      <c:valAx>
        <c:axId val="297694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97693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Feuil1!$B$2</c:f>
              <c:numCache>
                <c:formatCode>General</c:formatCode>
                <c:ptCount val="1"/>
                <c:pt idx="0">
                  <c:v>1000</c:v>
                </c:pt>
              </c:numCache>
            </c:numRef>
          </c:val>
          <c:extLst>
            <c:ext xmlns:c16="http://schemas.microsoft.com/office/drawing/2014/chart" uri="{C3380CC4-5D6E-409C-BE32-E72D297353CC}">
              <c16:uniqueId val="{00000000-9B64-4036-9BFC-AA5F6AD447B2}"/>
            </c:ext>
          </c:extLst>
        </c:ser>
        <c:ser>
          <c:idx val="1"/>
          <c:order val="1"/>
          <c:tx>
            <c:strRef>
              <c:f>Feuil1!$C$1</c:f>
              <c:strCache>
                <c:ptCount val="1"/>
                <c:pt idx="0">
                  <c:v>Série 2</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Feuil1!$C$2</c:f>
              <c:numCache>
                <c:formatCode>General</c:formatCode>
                <c:ptCount val="1"/>
                <c:pt idx="0">
                  <c:v>1050</c:v>
                </c:pt>
              </c:numCache>
            </c:numRef>
          </c:val>
          <c:extLst>
            <c:ext xmlns:c16="http://schemas.microsoft.com/office/drawing/2014/chart" uri="{C3380CC4-5D6E-409C-BE32-E72D297353CC}">
              <c16:uniqueId val="{00000001-9B64-4036-9BFC-AA5F6AD447B2}"/>
            </c:ext>
          </c:extLst>
        </c:ser>
        <c:ser>
          <c:idx val="2"/>
          <c:order val="2"/>
          <c:tx>
            <c:strRef>
              <c:f>Feuil1!$D$1</c:f>
              <c:strCache>
                <c:ptCount val="1"/>
                <c:pt idx="0">
                  <c:v>Série 3</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Feuil1!$D$2</c:f>
              <c:numCache>
                <c:formatCode>General</c:formatCode>
                <c:ptCount val="1"/>
                <c:pt idx="0">
                  <c:v>1100</c:v>
                </c:pt>
              </c:numCache>
            </c:numRef>
          </c:val>
          <c:extLst>
            <c:ext xmlns:c16="http://schemas.microsoft.com/office/drawing/2014/chart" uri="{C3380CC4-5D6E-409C-BE32-E72D297353CC}">
              <c16:uniqueId val="{00000002-9B64-4036-9BFC-AA5F6AD447B2}"/>
            </c:ext>
          </c:extLst>
        </c:ser>
        <c:ser>
          <c:idx val="3"/>
          <c:order val="3"/>
          <c:tx>
            <c:strRef>
              <c:f>Feuil1!$E$1</c:f>
              <c:strCache>
                <c:ptCount val="1"/>
                <c:pt idx="0">
                  <c:v>Série 4</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Feuil1!$E$2</c:f>
              <c:numCache>
                <c:formatCode>General</c:formatCode>
                <c:ptCount val="1"/>
                <c:pt idx="0">
                  <c:v>1150</c:v>
                </c:pt>
              </c:numCache>
            </c:numRef>
          </c:val>
          <c:extLst>
            <c:ext xmlns:c16="http://schemas.microsoft.com/office/drawing/2014/chart" uri="{C3380CC4-5D6E-409C-BE32-E72D297353CC}">
              <c16:uniqueId val="{00000003-9B64-4036-9BFC-AA5F6AD447B2}"/>
            </c:ext>
          </c:extLst>
        </c:ser>
        <c:ser>
          <c:idx val="4"/>
          <c:order val="4"/>
          <c:tx>
            <c:strRef>
              <c:f>Feuil1!$F$1</c:f>
              <c:strCache>
                <c:ptCount val="1"/>
                <c:pt idx="0">
                  <c:v>Série 5</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Feuil1!$F$2</c:f>
              <c:numCache>
                <c:formatCode>General</c:formatCode>
                <c:ptCount val="1"/>
                <c:pt idx="0">
                  <c:v>1200</c:v>
                </c:pt>
              </c:numCache>
            </c:numRef>
          </c:val>
          <c:extLst>
            <c:ext xmlns:c16="http://schemas.microsoft.com/office/drawing/2014/chart" uri="{C3380CC4-5D6E-409C-BE32-E72D297353CC}">
              <c16:uniqueId val="{00000004-9B64-4036-9BFC-AA5F6AD447B2}"/>
            </c:ext>
          </c:extLst>
        </c:ser>
        <c:ser>
          <c:idx val="5"/>
          <c:order val="5"/>
          <c:tx>
            <c:strRef>
              <c:f>Feuil1!$G$1</c:f>
              <c:strCache>
                <c:ptCount val="1"/>
                <c:pt idx="0">
                  <c:v>Série 6</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Feuil1!$G$2</c:f>
              <c:numCache>
                <c:formatCode>General</c:formatCode>
                <c:ptCount val="1"/>
                <c:pt idx="0">
                  <c:v>1250</c:v>
                </c:pt>
              </c:numCache>
            </c:numRef>
          </c:val>
          <c:extLst>
            <c:ext xmlns:c16="http://schemas.microsoft.com/office/drawing/2014/chart" uri="{C3380CC4-5D6E-409C-BE32-E72D297353CC}">
              <c16:uniqueId val="{00000005-9B64-4036-9BFC-AA5F6AD447B2}"/>
            </c:ext>
          </c:extLst>
        </c:ser>
        <c:ser>
          <c:idx val="6"/>
          <c:order val="6"/>
          <c:tx>
            <c:strRef>
              <c:f>Feuil1!$H$1</c:f>
              <c:strCache>
                <c:ptCount val="1"/>
                <c:pt idx="0">
                  <c:v>Série 7</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Feuil1!$H$2</c:f>
              <c:numCache>
                <c:formatCode>General</c:formatCode>
                <c:ptCount val="1"/>
                <c:pt idx="0">
                  <c:v>1300</c:v>
                </c:pt>
              </c:numCache>
            </c:numRef>
          </c:val>
          <c:extLst>
            <c:ext xmlns:c16="http://schemas.microsoft.com/office/drawing/2014/chart" uri="{C3380CC4-5D6E-409C-BE32-E72D297353CC}">
              <c16:uniqueId val="{00000006-9B64-4036-9BFC-AA5F6AD447B2}"/>
            </c:ext>
          </c:extLst>
        </c:ser>
        <c:ser>
          <c:idx val="7"/>
          <c:order val="7"/>
          <c:tx>
            <c:strRef>
              <c:f>Feuil1!$I$1</c:f>
              <c:strCache>
                <c:ptCount val="1"/>
                <c:pt idx="0">
                  <c:v>Série 8</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Feuil1!$I$2</c:f>
              <c:numCache>
                <c:formatCode>General</c:formatCode>
                <c:ptCount val="1"/>
                <c:pt idx="0">
                  <c:v>1350</c:v>
                </c:pt>
              </c:numCache>
            </c:numRef>
          </c:val>
          <c:extLst>
            <c:ext xmlns:c16="http://schemas.microsoft.com/office/drawing/2014/chart" uri="{C3380CC4-5D6E-409C-BE32-E72D297353CC}">
              <c16:uniqueId val="{00000007-9B64-4036-9BFC-AA5F6AD447B2}"/>
            </c:ext>
          </c:extLst>
        </c:ser>
        <c:ser>
          <c:idx val="8"/>
          <c:order val="8"/>
          <c:tx>
            <c:strRef>
              <c:f>Feuil1!$J$1</c:f>
              <c:strCache>
                <c:ptCount val="1"/>
                <c:pt idx="0">
                  <c:v>Série 9</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Feuil1!$J$2</c:f>
              <c:numCache>
                <c:formatCode>General</c:formatCode>
                <c:ptCount val="1"/>
                <c:pt idx="0">
                  <c:v>1400</c:v>
                </c:pt>
              </c:numCache>
            </c:numRef>
          </c:val>
          <c:extLst>
            <c:ext xmlns:c16="http://schemas.microsoft.com/office/drawing/2014/chart" uri="{C3380CC4-5D6E-409C-BE32-E72D297353CC}">
              <c16:uniqueId val="{00000008-9B64-4036-9BFC-AA5F6AD447B2}"/>
            </c:ext>
          </c:extLst>
        </c:ser>
        <c:ser>
          <c:idx val="9"/>
          <c:order val="9"/>
          <c:tx>
            <c:strRef>
              <c:f>Feuil1!$K$1</c:f>
              <c:strCache>
                <c:ptCount val="1"/>
                <c:pt idx="0">
                  <c:v>Série 10</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Feuil1!$K$2</c:f>
              <c:numCache>
                <c:formatCode>General</c:formatCode>
                <c:ptCount val="1"/>
                <c:pt idx="0">
                  <c:v>1450</c:v>
                </c:pt>
              </c:numCache>
            </c:numRef>
          </c:val>
          <c:extLst>
            <c:ext xmlns:c16="http://schemas.microsoft.com/office/drawing/2014/chart" uri="{C3380CC4-5D6E-409C-BE32-E72D297353CC}">
              <c16:uniqueId val="{00000009-9B64-4036-9BFC-AA5F6AD447B2}"/>
            </c:ext>
          </c:extLst>
        </c:ser>
        <c:ser>
          <c:idx val="10"/>
          <c:order val="10"/>
          <c:tx>
            <c:strRef>
              <c:f>Feuil1!$L$1</c:f>
              <c:strCache>
                <c:ptCount val="1"/>
                <c:pt idx="0">
                  <c:v>Série 11</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Feuil1!$L$2</c:f>
              <c:numCache>
                <c:formatCode>General</c:formatCode>
                <c:ptCount val="1"/>
                <c:pt idx="0">
                  <c:v>1500</c:v>
                </c:pt>
              </c:numCache>
            </c:numRef>
          </c:val>
          <c:extLst>
            <c:ext xmlns:c16="http://schemas.microsoft.com/office/drawing/2014/chart" uri="{C3380CC4-5D6E-409C-BE32-E72D297353CC}">
              <c16:uniqueId val="{0000000A-9B64-4036-9BFC-AA5F6AD447B2}"/>
            </c:ext>
          </c:extLst>
        </c:ser>
        <c:ser>
          <c:idx val="11"/>
          <c:order val="11"/>
          <c:tx>
            <c:strRef>
              <c:f>Feuil1!$M$1</c:f>
              <c:strCache>
                <c:ptCount val="1"/>
                <c:pt idx="0">
                  <c:v>Série 12</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Feuil1!$M$2</c:f>
              <c:numCache>
                <c:formatCode>General</c:formatCode>
                <c:ptCount val="1"/>
                <c:pt idx="0">
                  <c:v>1550</c:v>
                </c:pt>
              </c:numCache>
            </c:numRef>
          </c:val>
          <c:extLst>
            <c:ext xmlns:c16="http://schemas.microsoft.com/office/drawing/2014/chart" uri="{C3380CC4-5D6E-409C-BE32-E72D297353CC}">
              <c16:uniqueId val="{0000000B-9B64-4036-9BFC-AA5F6AD447B2}"/>
            </c:ext>
          </c:extLst>
        </c:ser>
        <c:ser>
          <c:idx val="12"/>
          <c:order val="12"/>
          <c:tx>
            <c:strRef>
              <c:f>Feuil1!$N$1</c:f>
              <c:strCache>
                <c:ptCount val="1"/>
                <c:pt idx="0">
                  <c:v>Série 13</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Feuil1!$N$2</c:f>
              <c:numCache>
                <c:formatCode>General</c:formatCode>
                <c:ptCount val="1"/>
                <c:pt idx="0">
                  <c:v>1600</c:v>
                </c:pt>
              </c:numCache>
            </c:numRef>
          </c:val>
          <c:extLst>
            <c:ext xmlns:c16="http://schemas.microsoft.com/office/drawing/2014/chart" uri="{C3380CC4-5D6E-409C-BE32-E72D297353CC}">
              <c16:uniqueId val="{0000000C-9B64-4036-9BFC-AA5F6AD447B2}"/>
            </c:ext>
          </c:extLst>
        </c:ser>
        <c:ser>
          <c:idx val="13"/>
          <c:order val="13"/>
          <c:tx>
            <c:strRef>
              <c:f>Feuil1!$O$1</c:f>
              <c:strCache>
                <c:ptCount val="1"/>
                <c:pt idx="0">
                  <c:v>Série 14</c:v>
                </c:pt>
              </c:strCache>
            </c:strRef>
          </c:tx>
          <c:spPr>
            <a:solidFill>
              <a:schemeClr val="bg1">
                <a:lumMod val="75000"/>
              </a:schemeClr>
            </a:solidFill>
            <a:ln>
              <a:noFill/>
            </a:ln>
            <a:effectLst/>
          </c:spPr>
          <c:invertIfNegative val="0"/>
          <c:cat>
            <c:strRef>
              <c:f>Feuil1!$A$2</c:f>
              <c:strCache>
                <c:ptCount val="1"/>
                <c:pt idx="0">
                  <c:v>Salaires annuels</c:v>
                </c:pt>
              </c:strCache>
            </c:strRef>
          </c:cat>
          <c:val>
            <c:numRef>
              <c:f>Feuil1!$O$2</c:f>
              <c:numCache>
                <c:formatCode>General</c:formatCode>
                <c:ptCount val="1"/>
                <c:pt idx="0">
                  <c:v>1650</c:v>
                </c:pt>
              </c:numCache>
            </c:numRef>
          </c:val>
          <c:extLst>
            <c:ext xmlns:c16="http://schemas.microsoft.com/office/drawing/2014/chart" uri="{C3380CC4-5D6E-409C-BE32-E72D297353CC}">
              <c16:uniqueId val="{0000000D-9B64-4036-9BFC-AA5F6AD447B2}"/>
            </c:ext>
          </c:extLst>
        </c:ser>
        <c:ser>
          <c:idx val="14"/>
          <c:order val="14"/>
          <c:tx>
            <c:strRef>
              <c:f>Feuil1!$P$1</c:f>
              <c:strCache>
                <c:ptCount val="1"/>
                <c:pt idx="0">
                  <c:v>Série 15</c:v>
                </c:pt>
              </c:strCache>
            </c:strRef>
          </c:tx>
          <c:spPr>
            <a:solidFill>
              <a:schemeClr val="accent3">
                <a:lumMod val="80000"/>
                <a:lumOff val="20000"/>
              </a:schemeClr>
            </a:solidFill>
            <a:ln>
              <a:noFill/>
            </a:ln>
            <a:effectLst/>
          </c:spPr>
          <c:invertIfNegative val="0"/>
          <c:cat>
            <c:strRef>
              <c:f>Feuil1!$A$2</c:f>
              <c:strCache>
                <c:ptCount val="1"/>
                <c:pt idx="0">
                  <c:v>Salaires annuels</c:v>
                </c:pt>
              </c:strCache>
            </c:strRef>
          </c:cat>
          <c:val>
            <c:numRef>
              <c:f>Feuil1!$P$2</c:f>
              <c:numCache>
                <c:formatCode>General</c:formatCode>
                <c:ptCount val="1"/>
                <c:pt idx="0">
                  <c:v>1700</c:v>
                </c:pt>
              </c:numCache>
            </c:numRef>
          </c:val>
          <c:extLst>
            <c:ext xmlns:c16="http://schemas.microsoft.com/office/drawing/2014/chart" uri="{C3380CC4-5D6E-409C-BE32-E72D297353CC}">
              <c16:uniqueId val="{0000000E-9B64-4036-9BFC-AA5F6AD447B2}"/>
            </c:ext>
          </c:extLst>
        </c:ser>
        <c:ser>
          <c:idx val="15"/>
          <c:order val="15"/>
          <c:tx>
            <c:strRef>
              <c:f>Feuil1!$Q$1</c:f>
              <c:strCache>
                <c:ptCount val="1"/>
                <c:pt idx="0">
                  <c:v>Série 16</c:v>
                </c:pt>
              </c:strCache>
            </c:strRef>
          </c:tx>
          <c:spPr>
            <a:solidFill>
              <a:srgbClr val="00B050"/>
            </a:solidFill>
            <a:ln>
              <a:noFill/>
            </a:ln>
            <a:effectLst/>
          </c:spPr>
          <c:invertIfNegative val="0"/>
          <c:cat>
            <c:strRef>
              <c:f>Feuil1!$A$2</c:f>
              <c:strCache>
                <c:ptCount val="1"/>
                <c:pt idx="0">
                  <c:v>Salaires annuels</c:v>
                </c:pt>
              </c:strCache>
            </c:strRef>
          </c:cat>
          <c:val>
            <c:numRef>
              <c:f>Feuil1!$Q$2</c:f>
              <c:numCache>
                <c:formatCode>General</c:formatCode>
                <c:ptCount val="1"/>
                <c:pt idx="0">
                  <c:v>1750</c:v>
                </c:pt>
              </c:numCache>
            </c:numRef>
          </c:val>
          <c:extLst>
            <c:ext xmlns:c16="http://schemas.microsoft.com/office/drawing/2014/chart" uri="{C3380CC4-5D6E-409C-BE32-E72D297353CC}">
              <c16:uniqueId val="{0000000F-9B64-4036-9BFC-AA5F6AD447B2}"/>
            </c:ext>
          </c:extLst>
        </c:ser>
        <c:ser>
          <c:idx val="16"/>
          <c:order val="16"/>
          <c:tx>
            <c:strRef>
              <c:f>Feuil1!$R$1</c:f>
              <c:strCache>
                <c:ptCount val="1"/>
                <c:pt idx="0">
                  <c:v>Série 17</c:v>
                </c:pt>
              </c:strCache>
            </c:strRef>
          </c:tx>
          <c:spPr>
            <a:solidFill>
              <a:srgbClr val="00B050"/>
            </a:solidFill>
            <a:ln>
              <a:noFill/>
            </a:ln>
            <a:effectLst/>
          </c:spPr>
          <c:invertIfNegative val="0"/>
          <c:cat>
            <c:strRef>
              <c:f>Feuil1!$A$2</c:f>
              <c:strCache>
                <c:ptCount val="1"/>
                <c:pt idx="0">
                  <c:v>Salaires annuels</c:v>
                </c:pt>
              </c:strCache>
            </c:strRef>
          </c:cat>
          <c:val>
            <c:numRef>
              <c:f>Feuil1!$R$2</c:f>
              <c:numCache>
                <c:formatCode>General</c:formatCode>
                <c:ptCount val="1"/>
                <c:pt idx="0">
                  <c:v>1800</c:v>
                </c:pt>
              </c:numCache>
            </c:numRef>
          </c:val>
          <c:extLst>
            <c:ext xmlns:c16="http://schemas.microsoft.com/office/drawing/2014/chart" uri="{C3380CC4-5D6E-409C-BE32-E72D297353CC}">
              <c16:uniqueId val="{00000010-9B64-4036-9BFC-AA5F6AD447B2}"/>
            </c:ext>
          </c:extLst>
        </c:ser>
        <c:ser>
          <c:idx val="17"/>
          <c:order val="17"/>
          <c:tx>
            <c:strRef>
              <c:f>Feuil1!$S$1</c:f>
              <c:strCache>
                <c:ptCount val="1"/>
                <c:pt idx="0">
                  <c:v>Série 18</c:v>
                </c:pt>
              </c:strCache>
            </c:strRef>
          </c:tx>
          <c:spPr>
            <a:solidFill>
              <a:srgbClr val="00B050"/>
            </a:solidFill>
            <a:ln>
              <a:noFill/>
            </a:ln>
            <a:effectLst/>
          </c:spPr>
          <c:invertIfNegative val="0"/>
          <c:cat>
            <c:strRef>
              <c:f>Feuil1!$A$2</c:f>
              <c:strCache>
                <c:ptCount val="1"/>
                <c:pt idx="0">
                  <c:v>Salaires annuels</c:v>
                </c:pt>
              </c:strCache>
            </c:strRef>
          </c:cat>
          <c:val>
            <c:numRef>
              <c:f>Feuil1!$S$2</c:f>
              <c:numCache>
                <c:formatCode>General</c:formatCode>
                <c:ptCount val="1"/>
                <c:pt idx="0">
                  <c:v>1850</c:v>
                </c:pt>
              </c:numCache>
            </c:numRef>
          </c:val>
          <c:extLst>
            <c:ext xmlns:c16="http://schemas.microsoft.com/office/drawing/2014/chart" uri="{C3380CC4-5D6E-409C-BE32-E72D297353CC}">
              <c16:uniqueId val="{00000011-9B64-4036-9BFC-AA5F6AD447B2}"/>
            </c:ext>
          </c:extLst>
        </c:ser>
        <c:ser>
          <c:idx val="18"/>
          <c:order val="18"/>
          <c:tx>
            <c:strRef>
              <c:f>Feuil1!$T$1</c:f>
              <c:strCache>
                <c:ptCount val="1"/>
                <c:pt idx="0">
                  <c:v>Série 19</c:v>
                </c:pt>
              </c:strCache>
            </c:strRef>
          </c:tx>
          <c:spPr>
            <a:solidFill>
              <a:srgbClr val="00B050"/>
            </a:solidFill>
            <a:ln>
              <a:noFill/>
            </a:ln>
            <a:effectLst/>
          </c:spPr>
          <c:invertIfNegative val="0"/>
          <c:cat>
            <c:strRef>
              <c:f>Feuil1!$A$2</c:f>
              <c:strCache>
                <c:ptCount val="1"/>
                <c:pt idx="0">
                  <c:v>Salaires annuels</c:v>
                </c:pt>
              </c:strCache>
            </c:strRef>
          </c:cat>
          <c:val>
            <c:numRef>
              <c:f>Feuil1!$T$2</c:f>
              <c:numCache>
                <c:formatCode>General</c:formatCode>
                <c:ptCount val="1"/>
                <c:pt idx="0">
                  <c:v>1900</c:v>
                </c:pt>
              </c:numCache>
            </c:numRef>
          </c:val>
          <c:extLst>
            <c:ext xmlns:c16="http://schemas.microsoft.com/office/drawing/2014/chart" uri="{C3380CC4-5D6E-409C-BE32-E72D297353CC}">
              <c16:uniqueId val="{00000012-9B64-4036-9BFC-AA5F6AD447B2}"/>
            </c:ext>
          </c:extLst>
        </c:ser>
        <c:ser>
          <c:idx val="19"/>
          <c:order val="19"/>
          <c:tx>
            <c:strRef>
              <c:f>Feuil1!$U$1</c:f>
              <c:strCache>
                <c:ptCount val="1"/>
                <c:pt idx="0">
                  <c:v>Série 20</c:v>
                </c:pt>
              </c:strCache>
            </c:strRef>
          </c:tx>
          <c:spPr>
            <a:solidFill>
              <a:srgbClr val="00B050"/>
            </a:solidFill>
            <a:ln>
              <a:noFill/>
            </a:ln>
            <a:effectLst/>
          </c:spPr>
          <c:invertIfNegative val="0"/>
          <c:cat>
            <c:strRef>
              <c:f>Feuil1!$A$2</c:f>
              <c:strCache>
                <c:ptCount val="1"/>
                <c:pt idx="0">
                  <c:v>Salaires annuels</c:v>
                </c:pt>
              </c:strCache>
            </c:strRef>
          </c:cat>
          <c:val>
            <c:numRef>
              <c:f>Feuil1!$U$2</c:f>
              <c:numCache>
                <c:formatCode>General</c:formatCode>
                <c:ptCount val="1"/>
                <c:pt idx="0">
                  <c:v>1950</c:v>
                </c:pt>
              </c:numCache>
            </c:numRef>
          </c:val>
          <c:extLst>
            <c:ext xmlns:c16="http://schemas.microsoft.com/office/drawing/2014/chart" uri="{C3380CC4-5D6E-409C-BE32-E72D297353CC}">
              <c16:uniqueId val="{00000013-9B64-4036-9BFC-AA5F6AD447B2}"/>
            </c:ext>
          </c:extLst>
        </c:ser>
        <c:ser>
          <c:idx val="20"/>
          <c:order val="20"/>
          <c:tx>
            <c:strRef>
              <c:f>Feuil1!$V$1</c:f>
              <c:strCache>
                <c:ptCount val="1"/>
                <c:pt idx="0">
                  <c:v>Série 21</c:v>
                </c:pt>
              </c:strCache>
            </c:strRef>
          </c:tx>
          <c:spPr>
            <a:solidFill>
              <a:srgbClr val="00B050"/>
            </a:solidFill>
            <a:ln>
              <a:noFill/>
            </a:ln>
            <a:effectLst/>
          </c:spPr>
          <c:invertIfNegative val="0"/>
          <c:cat>
            <c:strRef>
              <c:f>Feuil1!$A$2</c:f>
              <c:strCache>
                <c:ptCount val="1"/>
                <c:pt idx="0">
                  <c:v>Salaires annuels</c:v>
                </c:pt>
              </c:strCache>
            </c:strRef>
          </c:cat>
          <c:val>
            <c:numRef>
              <c:f>Feuil1!$V$2</c:f>
              <c:numCache>
                <c:formatCode>General</c:formatCode>
                <c:ptCount val="1"/>
                <c:pt idx="0">
                  <c:v>2000</c:v>
                </c:pt>
              </c:numCache>
            </c:numRef>
          </c:val>
          <c:extLst>
            <c:ext xmlns:c16="http://schemas.microsoft.com/office/drawing/2014/chart" uri="{C3380CC4-5D6E-409C-BE32-E72D297353CC}">
              <c16:uniqueId val="{00000014-9B64-4036-9BFC-AA5F6AD447B2}"/>
            </c:ext>
          </c:extLst>
        </c:ser>
        <c:ser>
          <c:idx val="21"/>
          <c:order val="21"/>
          <c:tx>
            <c:strRef>
              <c:f>Feuil1!$W$1</c:f>
              <c:strCache>
                <c:ptCount val="1"/>
                <c:pt idx="0">
                  <c:v>Série 22</c:v>
                </c:pt>
              </c:strCache>
            </c:strRef>
          </c:tx>
          <c:spPr>
            <a:solidFill>
              <a:srgbClr val="00B050"/>
            </a:solidFill>
            <a:ln>
              <a:noFill/>
            </a:ln>
            <a:effectLst/>
          </c:spPr>
          <c:invertIfNegative val="0"/>
          <c:cat>
            <c:strRef>
              <c:f>Feuil1!$A$2</c:f>
              <c:strCache>
                <c:ptCount val="1"/>
                <c:pt idx="0">
                  <c:v>Salaires annuels</c:v>
                </c:pt>
              </c:strCache>
            </c:strRef>
          </c:cat>
          <c:val>
            <c:numRef>
              <c:f>Feuil1!$W$2</c:f>
              <c:numCache>
                <c:formatCode>General</c:formatCode>
                <c:ptCount val="1"/>
                <c:pt idx="0">
                  <c:v>2050</c:v>
                </c:pt>
              </c:numCache>
            </c:numRef>
          </c:val>
          <c:extLst>
            <c:ext xmlns:c16="http://schemas.microsoft.com/office/drawing/2014/chart" uri="{C3380CC4-5D6E-409C-BE32-E72D297353CC}">
              <c16:uniqueId val="{00000015-9B64-4036-9BFC-AA5F6AD447B2}"/>
            </c:ext>
          </c:extLst>
        </c:ser>
        <c:ser>
          <c:idx val="22"/>
          <c:order val="22"/>
          <c:tx>
            <c:strRef>
              <c:f>Feuil1!$X$1</c:f>
              <c:strCache>
                <c:ptCount val="1"/>
                <c:pt idx="0">
                  <c:v>Série 23</c:v>
                </c:pt>
              </c:strCache>
            </c:strRef>
          </c:tx>
          <c:spPr>
            <a:solidFill>
              <a:schemeClr val="accent5">
                <a:lumMod val="80000"/>
              </a:schemeClr>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17-9B64-4036-9BFC-AA5F6AD447B2}"/>
              </c:ext>
            </c:extLst>
          </c:dPt>
          <c:cat>
            <c:strRef>
              <c:f>Feuil1!$A$2</c:f>
              <c:strCache>
                <c:ptCount val="1"/>
                <c:pt idx="0">
                  <c:v>Salaires annuels</c:v>
                </c:pt>
              </c:strCache>
            </c:strRef>
          </c:cat>
          <c:val>
            <c:numRef>
              <c:f>Feuil1!$X$2</c:f>
              <c:numCache>
                <c:formatCode>General</c:formatCode>
                <c:ptCount val="1"/>
                <c:pt idx="0">
                  <c:v>2100</c:v>
                </c:pt>
              </c:numCache>
            </c:numRef>
          </c:val>
          <c:extLst>
            <c:ext xmlns:c16="http://schemas.microsoft.com/office/drawing/2014/chart" uri="{C3380CC4-5D6E-409C-BE32-E72D297353CC}">
              <c16:uniqueId val="{00000018-9B64-4036-9BFC-AA5F6AD447B2}"/>
            </c:ext>
          </c:extLst>
        </c:ser>
        <c:ser>
          <c:idx val="23"/>
          <c:order val="23"/>
          <c:tx>
            <c:strRef>
              <c:f>Feuil1!$Y$1</c:f>
              <c:strCache>
                <c:ptCount val="1"/>
                <c:pt idx="0">
                  <c:v>Série 24</c:v>
                </c:pt>
              </c:strCache>
            </c:strRef>
          </c:tx>
          <c:spPr>
            <a:solidFill>
              <a:srgbClr val="00B050"/>
            </a:solidFill>
            <a:ln>
              <a:noFill/>
            </a:ln>
            <a:effectLst/>
          </c:spPr>
          <c:invertIfNegative val="0"/>
          <c:cat>
            <c:strRef>
              <c:f>Feuil1!$A$2</c:f>
              <c:strCache>
                <c:ptCount val="1"/>
                <c:pt idx="0">
                  <c:v>Salaires annuels</c:v>
                </c:pt>
              </c:strCache>
            </c:strRef>
          </c:cat>
          <c:val>
            <c:numRef>
              <c:f>Feuil1!$Y$2</c:f>
              <c:numCache>
                <c:formatCode>General</c:formatCode>
                <c:ptCount val="1"/>
                <c:pt idx="0">
                  <c:v>2150</c:v>
                </c:pt>
              </c:numCache>
            </c:numRef>
          </c:val>
          <c:extLst>
            <c:ext xmlns:c16="http://schemas.microsoft.com/office/drawing/2014/chart" uri="{C3380CC4-5D6E-409C-BE32-E72D297353CC}">
              <c16:uniqueId val="{00000019-9B64-4036-9BFC-AA5F6AD447B2}"/>
            </c:ext>
          </c:extLst>
        </c:ser>
        <c:ser>
          <c:idx val="24"/>
          <c:order val="24"/>
          <c:tx>
            <c:strRef>
              <c:f>Feuil1!$Z$1</c:f>
              <c:strCache>
                <c:ptCount val="1"/>
                <c:pt idx="0">
                  <c:v>Série 25</c:v>
                </c:pt>
              </c:strCache>
            </c:strRef>
          </c:tx>
          <c:spPr>
            <a:solidFill>
              <a:srgbClr val="00B050"/>
            </a:solidFill>
            <a:ln>
              <a:noFill/>
            </a:ln>
            <a:effectLst/>
          </c:spPr>
          <c:invertIfNegative val="0"/>
          <c:cat>
            <c:strRef>
              <c:f>Feuil1!$A$2</c:f>
              <c:strCache>
                <c:ptCount val="1"/>
                <c:pt idx="0">
                  <c:v>Salaires annuels</c:v>
                </c:pt>
              </c:strCache>
            </c:strRef>
          </c:cat>
          <c:val>
            <c:numRef>
              <c:f>Feuil1!$Z$2</c:f>
              <c:numCache>
                <c:formatCode>General</c:formatCode>
                <c:ptCount val="1"/>
                <c:pt idx="0">
                  <c:v>2200</c:v>
                </c:pt>
              </c:numCache>
            </c:numRef>
          </c:val>
          <c:extLst>
            <c:ext xmlns:c16="http://schemas.microsoft.com/office/drawing/2014/chart" uri="{C3380CC4-5D6E-409C-BE32-E72D297353CC}">
              <c16:uniqueId val="{0000001A-9B64-4036-9BFC-AA5F6AD447B2}"/>
            </c:ext>
          </c:extLst>
        </c:ser>
        <c:dLbls>
          <c:showLegendKey val="0"/>
          <c:showVal val="0"/>
          <c:showCatName val="0"/>
          <c:showSerName val="0"/>
          <c:showPercent val="0"/>
          <c:showBubbleSize val="0"/>
        </c:dLbls>
        <c:gapWidth val="219"/>
        <c:overlap val="-27"/>
        <c:axId val="251911680"/>
        <c:axId val="251912464"/>
      </c:barChart>
      <c:catAx>
        <c:axId val="25191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51912464"/>
        <c:crosses val="autoZero"/>
        <c:auto val="1"/>
        <c:lblAlgn val="ctr"/>
        <c:lblOffset val="100"/>
        <c:noMultiLvlLbl val="0"/>
      </c:catAx>
      <c:valAx>
        <c:axId val="25191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51911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rgbClr val="FFFF00"/>
            </a:solidFill>
            <a:ln>
              <a:noFill/>
            </a:ln>
            <a:effectLst/>
          </c:spPr>
          <c:invertIfNegative val="0"/>
          <c:cat>
            <c:strRef>
              <c:f>Feuil1!$A$2</c:f>
              <c:strCache>
                <c:ptCount val="1"/>
                <c:pt idx="0">
                  <c:v>Salaires annuels</c:v>
                </c:pt>
              </c:strCache>
            </c:strRef>
          </c:cat>
          <c:val>
            <c:numRef>
              <c:f>Feuil1!$B$2</c:f>
              <c:numCache>
                <c:formatCode>General</c:formatCode>
                <c:ptCount val="1"/>
                <c:pt idx="0">
                  <c:v>1000</c:v>
                </c:pt>
              </c:numCache>
            </c:numRef>
          </c:val>
          <c:extLst>
            <c:ext xmlns:c16="http://schemas.microsoft.com/office/drawing/2014/chart" uri="{C3380CC4-5D6E-409C-BE32-E72D297353CC}">
              <c16:uniqueId val="{00000000-3181-4D2E-9061-296EE42B56F2}"/>
            </c:ext>
          </c:extLst>
        </c:ser>
        <c:ser>
          <c:idx val="1"/>
          <c:order val="1"/>
          <c:tx>
            <c:strRef>
              <c:f>Feuil1!$C$1</c:f>
              <c:strCache>
                <c:ptCount val="1"/>
                <c:pt idx="0">
                  <c:v>Série 2</c:v>
                </c:pt>
              </c:strCache>
            </c:strRef>
          </c:tx>
          <c:spPr>
            <a:solidFill>
              <a:srgbClr val="FFFF00"/>
            </a:solidFill>
            <a:ln>
              <a:noFill/>
            </a:ln>
            <a:effectLst/>
          </c:spPr>
          <c:invertIfNegative val="0"/>
          <c:cat>
            <c:strRef>
              <c:f>Feuil1!$A$2</c:f>
              <c:strCache>
                <c:ptCount val="1"/>
                <c:pt idx="0">
                  <c:v>Salaires annuels</c:v>
                </c:pt>
              </c:strCache>
            </c:strRef>
          </c:cat>
          <c:val>
            <c:numRef>
              <c:f>Feuil1!$C$2</c:f>
              <c:numCache>
                <c:formatCode>General</c:formatCode>
                <c:ptCount val="1"/>
                <c:pt idx="0">
                  <c:v>1050</c:v>
                </c:pt>
              </c:numCache>
            </c:numRef>
          </c:val>
          <c:extLst>
            <c:ext xmlns:c16="http://schemas.microsoft.com/office/drawing/2014/chart" uri="{C3380CC4-5D6E-409C-BE32-E72D297353CC}">
              <c16:uniqueId val="{00000001-3181-4D2E-9061-296EE42B56F2}"/>
            </c:ext>
          </c:extLst>
        </c:ser>
        <c:ser>
          <c:idx val="2"/>
          <c:order val="2"/>
          <c:tx>
            <c:strRef>
              <c:f>Feuil1!$D$1</c:f>
              <c:strCache>
                <c:ptCount val="1"/>
                <c:pt idx="0">
                  <c:v>Série 3</c:v>
                </c:pt>
              </c:strCache>
            </c:strRef>
          </c:tx>
          <c:spPr>
            <a:solidFill>
              <a:srgbClr val="FFFF00"/>
            </a:solidFill>
            <a:ln>
              <a:noFill/>
            </a:ln>
            <a:effectLst/>
          </c:spPr>
          <c:invertIfNegative val="0"/>
          <c:cat>
            <c:strRef>
              <c:f>Feuil1!$A$2</c:f>
              <c:strCache>
                <c:ptCount val="1"/>
                <c:pt idx="0">
                  <c:v>Salaires annuels</c:v>
                </c:pt>
              </c:strCache>
            </c:strRef>
          </c:cat>
          <c:val>
            <c:numRef>
              <c:f>Feuil1!$D$2</c:f>
              <c:numCache>
                <c:formatCode>General</c:formatCode>
                <c:ptCount val="1"/>
                <c:pt idx="0">
                  <c:v>1100</c:v>
                </c:pt>
              </c:numCache>
            </c:numRef>
          </c:val>
          <c:extLst>
            <c:ext xmlns:c16="http://schemas.microsoft.com/office/drawing/2014/chart" uri="{C3380CC4-5D6E-409C-BE32-E72D297353CC}">
              <c16:uniqueId val="{00000002-3181-4D2E-9061-296EE42B56F2}"/>
            </c:ext>
          </c:extLst>
        </c:ser>
        <c:ser>
          <c:idx val="3"/>
          <c:order val="3"/>
          <c:tx>
            <c:strRef>
              <c:f>Feuil1!$E$1</c:f>
              <c:strCache>
                <c:ptCount val="1"/>
                <c:pt idx="0">
                  <c:v>Série 4</c:v>
                </c:pt>
              </c:strCache>
            </c:strRef>
          </c:tx>
          <c:spPr>
            <a:solidFill>
              <a:srgbClr val="FFFF00"/>
            </a:solidFill>
            <a:ln>
              <a:noFill/>
            </a:ln>
            <a:effectLst/>
          </c:spPr>
          <c:invertIfNegative val="0"/>
          <c:cat>
            <c:strRef>
              <c:f>Feuil1!$A$2</c:f>
              <c:strCache>
                <c:ptCount val="1"/>
                <c:pt idx="0">
                  <c:v>Salaires annuels</c:v>
                </c:pt>
              </c:strCache>
            </c:strRef>
          </c:cat>
          <c:val>
            <c:numRef>
              <c:f>Feuil1!$E$2</c:f>
              <c:numCache>
                <c:formatCode>General</c:formatCode>
                <c:ptCount val="1"/>
                <c:pt idx="0">
                  <c:v>1150</c:v>
                </c:pt>
              </c:numCache>
            </c:numRef>
          </c:val>
          <c:extLst>
            <c:ext xmlns:c16="http://schemas.microsoft.com/office/drawing/2014/chart" uri="{C3380CC4-5D6E-409C-BE32-E72D297353CC}">
              <c16:uniqueId val="{00000003-3181-4D2E-9061-296EE42B56F2}"/>
            </c:ext>
          </c:extLst>
        </c:ser>
        <c:ser>
          <c:idx val="4"/>
          <c:order val="4"/>
          <c:tx>
            <c:strRef>
              <c:f>Feuil1!$F$1</c:f>
              <c:strCache>
                <c:ptCount val="1"/>
                <c:pt idx="0">
                  <c:v>Série 5</c:v>
                </c:pt>
              </c:strCache>
            </c:strRef>
          </c:tx>
          <c:spPr>
            <a:solidFill>
              <a:srgbClr val="FFFF00"/>
            </a:solidFill>
            <a:ln>
              <a:noFill/>
            </a:ln>
            <a:effectLst/>
          </c:spPr>
          <c:invertIfNegative val="0"/>
          <c:cat>
            <c:strRef>
              <c:f>Feuil1!$A$2</c:f>
              <c:strCache>
                <c:ptCount val="1"/>
                <c:pt idx="0">
                  <c:v>Salaires annuels</c:v>
                </c:pt>
              </c:strCache>
            </c:strRef>
          </c:cat>
          <c:val>
            <c:numRef>
              <c:f>Feuil1!$F$2</c:f>
              <c:numCache>
                <c:formatCode>General</c:formatCode>
                <c:ptCount val="1"/>
                <c:pt idx="0">
                  <c:v>1200</c:v>
                </c:pt>
              </c:numCache>
            </c:numRef>
          </c:val>
          <c:extLst>
            <c:ext xmlns:c16="http://schemas.microsoft.com/office/drawing/2014/chart" uri="{C3380CC4-5D6E-409C-BE32-E72D297353CC}">
              <c16:uniqueId val="{00000004-3181-4D2E-9061-296EE42B56F2}"/>
            </c:ext>
          </c:extLst>
        </c:ser>
        <c:ser>
          <c:idx val="5"/>
          <c:order val="5"/>
          <c:tx>
            <c:strRef>
              <c:f>Feuil1!$G$1</c:f>
              <c:strCache>
                <c:ptCount val="1"/>
                <c:pt idx="0">
                  <c:v>Série 6</c:v>
                </c:pt>
              </c:strCache>
            </c:strRef>
          </c:tx>
          <c:spPr>
            <a:solidFill>
              <a:srgbClr val="FFFF00"/>
            </a:solidFill>
            <a:ln>
              <a:noFill/>
            </a:ln>
            <a:effectLst/>
          </c:spPr>
          <c:invertIfNegative val="0"/>
          <c:cat>
            <c:strRef>
              <c:f>Feuil1!$A$2</c:f>
              <c:strCache>
                <c:ptCount val="1"/>
                <c:pt idx="0">
                  <c:v>Salaires annuels</c:v>
                </c:pt>
              </c:strCache>
            </c:strRef>
          </c:cat>
          <c:val>
            <c:numRef>
              <c:f>Feuil1!$G$2</c:f>
              <c:numCache>
                <c:formatCode>General</c:formatCode>
                <c:ptCount val="1"/>
                <c:pt idx="0">
                  <c:v>1250</c:v>
                </c:pt>
              </c:numCache>
            </c:numRef>
          </c:val>
          <c:extLst>
            <c:ext xmlns:c16="http://schemas.microsoft.com/office/drawing/2014/chart" uri="{C3380CC4-5D6E-409C-BE32-E72D297353CC}">
              <c16:uniqueId val="{00000005-3181-4D2E-9061-296EE42B56F2}"/>
            </c:ext>
          </c:extLst>
        </c:ser>
        <c:ser>
          <c:idx val="6"/>
          <c:order val="6"/>
          <c:tx>
            <c:strRef>
              <c:f>Feuil1!$H$1</c:f>
              <c:strCache>
                <c:ptCount val="1"/>
                <c:pt idx="0">
                  <c:v>Série 7</c:v>
                </c:pt>
              </c:strCache>
            </c:strRef>
          </c:tx>
          <c:spPr>
            <a:solidFill>
              <a:srgbClr val="FFFF00"/>
            </a:solidFill>
            <a:ln>
              <a:noFill/>
            </a:ln>
            <a:effectLst/>
          </c:spPr>
          <c:invertIfNegative val="0"/>
          <c:cat>
            <c:strRef>
              <c:f>Feuil1!$A$2</c:f>
              <c:strCache>
                <c:ptCount val="1"/>
                <c:pt idx="0">
                  <c:v>Salaires annuels</c:v>
                </c:pt>
              </c:strCache>
            </c:strRef>
          </c:cat>
          <c:val>
            <c:numRef>
              <c:f>Feuil1!$H$2</c:f>
              <c:numCache>
                <c:formatCode>General</c:formatCode>
                <c:ptCount val="1"/>
                <c:pt idx="0">
                  <c:v>1300</c:v>
                </c:pt>
              </c:numCache>
            </c:numRef>
          </c:val>
          <c:extLst>
            <c:ext xmlns:c16="http://schemas.microsoft.com/office/drawing/2014/chart" uri="{C3380CC4-5D6E-409C-BE32-E72D297353CC}">
              <c16:uniqueId val="{00000006-3181-4D2E-9061-296EE42B56F2}"/>
            </c:ext>
          </c:extLst>
        </c:ser>
        <c:ser>
          <c:idx val="7"/>
          <c:order val="7"/>
          <c:tx>
            <c:strRef>
              <c:f>Feuil1!$I$1</c:f>
              <c:strCache>
                <c:ptCount val="1"/>
                <c:pt idx="0">
                  <c:v>Série 8</c:v>
                </c:pt>
              </c:strCache>
            </c:strRef>
          </c:tx>
          <c:spPr>
            <a:solidFill>
              <a:srgbClr val="FFFF00"/>
            </a:solidFill>
            <a:ln>
              <a:noFill/>
            </a:ln>
            <a:effectLst/>
          </c:spPr>
          <c:invertIfNegative val="0"/>
          <c:cat>
            <c:strRef>
              <c:f>Feuil1!$A$2</c:f>
              <c:strCache>
                <c:ptCount val="1"/>
                <c:pt idx="0">
                  <c:v>Salaires annuels</c:v>
                </c:pt>
              </c:strCache>
            </c:strRef>
          </c:cat>
          <c:val>
            <c:numRef>
              <c:f>Feuil1!$I$2</c:f>
              <c:numCache>
                <c:formatCode>General</c:formatCode>
                <c:ptCount val="1"/>
                <c:pt idx="0">
                  <c:v>1350</c:v>
                </c:pt>
              </c:numCache>
            </c:numRef>
          </c:val>
          <c:extLst>
            <c:ext xmlns:c16="http://schemas.microsoft.com/office/drawing/2014/chart" uri="{C3380CC4-5D6E-409C-BE32-E72D297353CC}">
              <c16:uniqueId val="{00000007-3181-4D2E-9061-296EE42B56F2}"/>
            </c:ext>
          </c:extLst>
        </c:ser>
        <c:ser>
          <c:idx val="8"/>
          <c:order val="8"/>
          <c:tx>
            <c:strRef>
              <c:f>Feuil1!$J$1</c:f>
              <c:strCache>
                <c:ptCount val="1"/>
                <c:pt idx="0">
                  <c:v>Série 9</c:v>
                </c:pt>
              </c:strCache>
            </c:strRef>
          </c:tx>
          <c:spPr>
            <a:solidFill>
              <a:srgbClr val="FFFF00"/>
            </a:solidFill>
            <a:ln>
              <a:noFill/>
            </a:ln>
            <a:effectLst/>
          </c:spPr>
          <c:invertIfNegative val="0"/>
          <c:cat>
            <c:strRef>
              <c:f>Feuil1!$A$2</c:f>
              <c:strCache>
                <c:ptCount val="1"/>
                <c:pt idx="0">
                  <c:v>Salaires annuels</c:v>
                </c:pt>
              </c:strCache>
            </c:strRef>
          </c:cat>
          <c:val>
            <c:numRef>
              <c:f>Feuil1!$J$2</c:f>
              <c:numCache>
                <c:formatCode>General</c:formatCode>
                <c:ptCount val="1"/>
                <c:pt idx="0">
                  <c:v>1400</c:v>
                </c:pt>
              </c:numCache>
            </c:numRef>
          </c:val>
          <c:extLst>
            <c:ext xmlns:c16="http://schemas.microsoft.com/office/drawing/2014/chart" uri="{C3380CC4-5D6E-409C-BE32-E72D297353CC}">
              <c16:uniqueId val="{00000008-3181-4D2E-9061-296EE42B56F2}"/>
            </c:ext>
          </c:extLst>
        </c:ser>
        <c:ser>
          <c:idx val="9"/>
          <c:order val="9"/>
          <c:tx>
            <c:strRef>
              <c:f>Feuil1!$K$1</c:f>
              <c:strCache>
                <c:ptCount val="1"/>
                <c:pt idx="0">
                  <c:v>Série 10</c:v>
                </c:pt>
              </c:strCache>
            </c:strRef>
          </c:tx>
          <c:spPr>
            <a:solidFill>
              <a:srgbClr val="FFFF00"/>
            </a:solidFill>
            <a:ln>
              <a:noFill/>
            </a:ln>
            <a:effectLst/>
          </c:spPr>
          <c:invertIfNegative val="0"/>
          <c:cat>
            <c:strRef>
              <c:f>Feuil1!$A$2</c:f>
              <c:strCache>
                <c:ptCount val="1"/>
                <c:pt idx="0">
                  <c:v>Salaires annuels</c:v>
                </c:pt>
              </c:strCache>
            </c:strRef>
          </c:cat>
          <c:val>
            <c:numRef>
              <c:f>Feuil1!$K$2</c:f>
              <c:numCache>
                <c:formatCode>General</c:formatCode>
                <c:ptCount val="1"/>
                <c:pt idx="0">
                  <c:v>1450</c:v>
                </c:pt>
              </c:numCache>
            </c:numRef>
          </c:val>
          <c:extLst>
            <c:ext xmlns:c16="http://schemas.microsoft.com/office/drawing/2014/chart" uri="{C3380CC4-5D6E-409C-BE32-E72D297353CC}">
              <c16:uniqueId val="{00000009-3181-4D2E-9061-296EE42B56F2}"/>
            </c:ext>
          </c:extLst>
        </c:ser>
        <c:ser>
          <c:idx val="10"/>
          <c:order val="10"/>
          <c:tx>
            <c:strRef>
              <c:f>Feuil1!$L$1</c:f>
              <c:strCache>
                <c:ptCount val="1"/>
                <c:pt idx="0">
                  <c:v>Série 11</c:v>
                </c:pt>
              </c:strCache>
            </c:strRef>
          </c:tx>
          <c:spPr>
            <a:solidFill>
              <a:srgbClr val="FFFF00"/>
            </a:solidFill>
            <a:ln>
              <a:noFill/>
            </a:ln>
            <a:effectLst/>
          </c:spPr>
          <c:invertIfNegative val="0"/>
          <c:cat>
            <c:strRef>
              <c:f>Feuil1!$A$2</c:f>
              <c:strCache>
                <c:ptCount val="1"/>
                <c:pt idx="0">
                  <c:v>Salaires annuels</c:v>
                </c:pt>
              </c:strCache>
            </c:strRef>
          </c:cat>
          <c:val>
            <c:numRef>
              <c:f>Feuil1!$L$2</c:f>
              <c:numCache>
                <c:formatCode>General</c:formatCode>
                <c:ptCount val="1"/>
                <c:pt idx="0">
                  <c:v>1500</c:v>
                </c:pt>
              </c:numCache>
            </c:numRef>
          </c:val>
          <c:extLst>
            <c:ext xmlns:c16="http://schemas.microsoft.com/office/drawing/2014/chart" uri="{C3380CC4-5D6E-409C-BE32-E72D297353CC}">
              <c16:uniqueId val="{0000000A-3181-4D2E-9061-296EE42B56F2}"/>
            </c:ext>
          </c:extLst>
        </c:ser>
        <c:ser>
          <c:idx val="11"/>
          <c:order val="11"/>
          <c:tx>
            <c:strRef>
              <c:f>Feuil1!$M$1</c:f>
              <c:strCache>
                <c:ptCount val="1"/>
                <c:pt idx="0">
                  <c:v>Série 12</c:v>
                </c:pt>
              </c:strCache>
            </c:strRef>
          </c:tx>
          <c:spPr>
            <a:solidFill>
              <a:srgbClr val="FFFF00"/>
            </a:solidFill>
            <a:ln>
              <a:noFill/>
            </a:ln>
            <a:effectLst/>
          </c:spPr>
          <c:invertIfNegative val="0"/>
          <c:cat>
            <c:strRef>
              <c:f>Feuil1!$A$2</c:f>
              <c:strCache>
                <c:ptCount val="1"/>
                <c:pt idx="0">
                  <c:v>Salaires annuels</c:v>
                </c:pt>
              </c:strCache>
            </c:strRef>
          </c:cat>
          <c:val>
            <c:numRef>
              <c:f>Feuil1!$M$2</c:f>
              <c:numCache>
                <c:formatCode>General</c:formatCode>
                <c:ptCount val="1"/>
                <c:pt idx="0">
                  <c:v>1550</c:v>
                </c:pt>
              </c:numCache>
            </c:numRef>
          </c:val>
          <c:extLst>
            <c:ext xmlns:c16="http://schemas.microsoft.com/office/drawing/2014/chart" uri="{C3380CC4-5D6E-409C-BE32-E72D297353CC}">
              <c16:uniqueId val="{0000000B-3181-4D2E-9061-296EE42B56F2}"/>
            </c:ext>
          </c:extLst>
        </c:ser>
        <c:ser>
          <c:idx val="12"/>
          <c:order val="12"/>
          <c:tx>
            <c:strRef>
              <c:f>Feuil1!$N$1</c:f>
              <c:strCache>
                <c:ptCount val="1"/>
                <c:pt idx="0">
                  <c:v>Série 13</c:v>
                </c:pt>
              </c:strCache>
            </c:strRef>
          </c:tx>
          <c:spPr>
            <a:solidFill>
              <a:srgbClr val="FFFF00"/>
            </a:solidFill>
            <a:ln>
              <a:noFill/>
            </a:ln>
            <a:effectLst/>
          </c:spPr>
          <c:invertIfNegative val="0"/>
          <c:cat>
            <c:strRef>
              <c:f>Feuil1!$A$2</c:f>
              <c:strCache>
                <c:ptCount val="1"/>
                <c:pt idx="0">
                  <c:v>Salaires annuels</c:v>
                </c:pt>
              </c:strCache>
            </c:strRef>
          </c:cat>
          <c:val>
            <c:numRef>
              <c:f>Feuil1!$N$2</c:f>
              <c:numCache>
                <c:formatCode>General</c:formatCode>
                <c:ptCount val="1"/>
                <c:pt idx="0">
                  <c:v>1600</c:v>
                </c:pt>
              </c:numCache>
            </c:numRef>
          </c:val>
          <c:extLst>
            <c:ext xmlns:c16="http://schemas.microsoft.com/office/drawing/2014/chart" uri="{C3380CC4-5D6E-409C-BE32-E72D297353CC}">
              <c16:uniqueId val="{0000000C-3181-4D2E-9061-296EE42B56F2}"/>
            </c:ext>
          </c:extLst>
        </c:ser>
        <c:ser>
          <c:idx val="13"/>
          <c:order val="13"/>
          <c:tx>
            <c:strRef>
              <c:f>Feuil1!$O$1</c:f>
              <c:strCache>
                <c:ptCount val="1"/>
                <c:pt idx="0">
                  <c:v>Série 14</c:v>
                </c:pt>
              </c:strCache>
            </c:strRef>
          </c:tx>
          <c:spPr>
            <a:solidFill>
              <a:srgbClr val="FFFF00"/>
            </a:solidFill>
            <a:ln>
              <a:noFill/>
            </a:ln>
            <a:effectLst/>
          </c:spPr>
          <c:invertIfNegative val="0"/>
          <c:cat>
            <c:strRef>
              <c:f>Feuil1!$A$2</c:f>
              <c:strCache>
                <c:ptCount val="1"/>
                <c:pt idx="0">
                  <c:v>Salaires annuels</c:v>
                </c:pt>
              </c:strCache>
            </c:strRef>
          </c:cat>
          <c:val>
            <c:numRef>
              <c:f>Feuil1!$O$2</c:f>
              <c:numCache>
                <c:formatCode>General</c:formatCode>
                <c:ptCount val="1"/>
                <c:pt idx="0">
                  <c:v>1650</c:v>
                </c:pt>
              </c:numCache>
            </c:numRef>
          </c:val>
          <c:extLst>
            <c:ext xmlns:c16="http://schemas.microsoft.com/office/drawing/2014/chart" uri="{C3380CC4-5D6E-409C-BE32-E72D297353CC}">
              <c16:uniqueId val="{0000000D-3181-4D2E-9061-296EE42B56F2}"/>
            </c:ext>
          </c:extLst>
        </c:ser>
        <c:ser>
          <c:idx val="14"/>
          <c:order val="14"/>
          <c:tx>
            <c:strRef>
              <c:f>Feuil1!$P$1</c:f>
              <c:strCache>
                <c:ptCount val="1"/>
                <c:pt idx="0">
                  <c:v>Série 15</c:v>
                </c:pt>
              </c:strCache>
            </c:strRef>
          </c:tx>
          <c:spPr>
            <a:solidFill>
              <a:srgbClr val="FFFF00"/>
            </a:solidFill>
            <a:ln>
              <a:noFill/>
            </a:ln>
            <a:effectLst/>
          </c:spPr>
          <c:invertIfNegative val="0"/>
          <c:cat>
            <c:strRef>
              <c:f>Feuil1!$A$2</c:f>
              <c:strCache>
                <c:ptCount val="1"/>
                <c:pt idx="0">
                  <c:v>Salaires annuels</c:v>
                </c:pt>
              </c:strCache>
            </c:strRef>
          </c:cat>
          <c:val>
            <c:numRef>
              <c:f>Feuil1!$P$2</c:f>
              <c:numCache>
                <c:formatCode>General</c:formatCode>
                <c:ptCount val="1"/>
                <c:pt idx="0">
                  <c:v>1700</c:v>
                </c:pt>
              </c:numCache>
            </c:numRef>
          </c:val>
          <c:extLst>
            <c:ext xmlns:c16="http://schemas.microsoft.com/office/drawing/2014/chart" uri="{C3380CC4-5D6E-409C-BE32-E72D297353CC}">
              <c16:uniqueId val="{0000000E-3181-4D2E-9061-296EE42B56F2}"/>
            </c:ext>
          </c:extLst>
        </c:ser>
        <c:ser>
          <c:idx val="15"/>
          <c:order val="15"/>
          <c:tx>
            <c:strRef>
              <c:f>Feuil1!$Q$1</c:f>
              <c:strCache>
                <c:ptCount val="1"/>
                <c:pt idx="0">
                  <c:v>Série 16</c:v>
                </c:pt>
              </c:strCache>
            </c:strRef>
          </c:tx>
          <c:spPr>
            <a:solidFill>
              <a:srgbClr val="00B050"/>
            </a:solidFill>
            <a:ln>
              <a:noFill/>
            </a:ln>
            <a:effectLst/>
          </c:spPr>
          <c:invertIfNegative val="0"/>
          <c:cat>
            <c:strRef>
              <c:f>Feuil1!$A$2</c:f>
              <c:strCache>
                <c:ptCount val="1"/>
                <c:pt idx="0">
                  <c:v>Salaires annuels</c:v>
                </c:pt>
              </c:strCache>
            </c:strRef>
          </c:cat>
          <c:val>
            <c:numRef>
              <c:f>Feuil1!$Q$2</c:f>
              <c:numCache>
                <c:formatCode>General</c:formatCode>
                <c:ptCount val="1"/>
                <c:pt idx="0">
                  <c:v>1750</c:v>
                </c:pt>
              </c:numCache>
            </c:numRef>
          </c:val>
          <c:extLst>
            <c:ext xmlns:c16="http://schemas.microsoft.com/office/drawing/2014/chart" uri="{C3380CC4-5D6E-409C-BE32-E72D297353CC}">
              <c16:uniqueId val="{0000000F-3181-4D2E-9061-296EE42B56F2}"/>
            </c:ext>
          </c:extLst>
        </c:ser>
        <c:ser>
          <c:idx val="16"/>
          <c:order val="16"/>
          <c:tx>
            <c:strRef>
              <c:f>Feuil1!$R$1</c:f>
              <c:strCache>
                <c:ptCount val="1"/>
                <c:pt idx="0">
                  <c:v>Série 17</c:v>
                </c:pt>
              </c:strCache>
            </c:strRef>
          </c:tx>
          <c:spPr>
            <a:solidFill>
              <a:srgbClr val="00B050"/>
            </a:solidFill>
            <a:ln>
              <a:noFill/>
            </a:ln>
            <a:effectLst/>
          </c:spPr>
          <c:invertIfNegative val="0"/>
          <c:cat>
            <c:strRef>
              <c:f>Feuil1!$A$2</c:f>
              <c:strCache>
                <c:ptCount val="1"/>
                <c:pt idx="0">
                  <c:v>Salaires annuels</c:v>
                </c:pt>
              </c:strCache>
            </c:strRef>
          </c:cat>
          <c:val>
            <c:numRef>
              <c:f>Feuil1!$R$2</c:f>
              <c:numCache>
                <c:formatCode>General</c:formatCode>
                <c:ptCount val="1"/>
                <c:pt idx="0">
                  <c:v>1800</c:v>
                </c:pt>
              </c:numCache>
            </c:numRef>
          </c:val>
          <c:extLst>
            <c:ext xmlns:c16="http://schemas.microsoft.com/office/drawing/2014/chart" uri="{C3380CC4-5D6E-409C-BE32-E72D297353CC}">
              <c16:uniqueId val="{00000010-3181-4D2E-9061-296EE42B56F2}"/>
            </c:ext>
          </c:extLst>
        </c:ser>
        <c:ser>
          <c:idx val="17"/>
          <c:order val="17"/>
          <c:tx>
            <c:strRef>
              <c:f>Feuil1!$S$1</c:f>
              <c:strCache>
                <c:ptCount val="1"/>
                <c:pt idx="0">
                  <c:v>Série 18</c:v>
                </c:pt>
              </c:strCache>
            </c:strRef>
          </c:tx>
          <c:spPr>
            <a:solidFill>
              <a:srgbClr val="00B050"/>
            </a:solidFill>
            <a:ln>
              <a:noFill/>
            </a:ln>
            <a:effectLst/>
          </c:spPr>
          <c:invertIfNegative val="0"/>
          <c:cat>
            <c:strRef>
              <c:f>Feuil1!$A$2</c:f>
              <c:strCache>
                <c:ptCount val="1"/>
                <c:pt idx="0">
                  <c:v>Salaires annuels</c:v>
                </c:pt>
              </c:strCache>
            </c:strRef>
          </c:cat>
          <c:val>
            <c:numRef>
              <c:f>Feuil1!$S$2</c:f>
              <c:numCache>
                <c:formatCode>General</c:formatCode>
                <c:ptCount val="1"/>
                <c:pt idx="0">
                  <c:v>1850</c:v>
                </c:pt>
              </c:numCache>
            </c:numRef>
          </c:val>
          <c:extLst>
            <c:ext xmlns:c16="http://schemas.microsoft.com/office/drawing/2014/chart" uri="{C3380CC4-5D6E-409C-BE32-E72D297353CC}">
              <c16:uniqueId val="{00000011-3181-4D2E-9061-296EE42B56F2}"/>
            </c:ext>
          </c:extLst>
        </c:ser>
        <c:ser>
          <c:idx val="18"/>
          <c:order val="18"/>
          <c:tx>
            <c:strRef>
              <c:f>Feuil1!$T$1</c:f>
              <c:strCache>
                <c:ptCount val="1"/>
                <c:pt idx="0">
                  <c:v>Série 19</c:v>
                </c:pt>
              </c:strCache>
            </c:strRef>
          </c:tx>
          <c:spPr>
            <a:solidFill>
              <a:srgbClr val="00B050"/>
            </a:solidFill>
            <a:ln>
              <a:noFill/>
            </a:ln>
            <a:effectLst/>
          </c:spPr>
          <c:invertIfNegative val="0"/>
          <c:cat>
            <c:strRef>
              <c:f>Feuil1!$A$2</c:f>
              <c:strCache>
                <c:ptCount val="1"/>
                <c:pt idx="0">
                  <c:v>Salaires annuels</c:v>
                </c:pt>
              </c:strCache>
            </c:strRef>
          </c:cat>
          <c:val>
            <c:numRef>
              <c:f>Feuil1!$T$2</c:f>
              <c:numCache>
                <c:formatCode>General</c:formatCode>
                <c:ptCount val="1"/>
                <c:pt idx="0">
                  <c:v>1900</c:v>
                </c:pt>
              </c:numCache>
            </c:numRef>
          </c:val>
          <c:extLst>
            <c:ext xmlns:c16="http://schemas.microsoft.com/office/drawing/2014/chart" uri="{C3380CC4-5D6E-409C-BE32-E72D297353CC}">
              <c16:uniqueId val="{00000012-3181-4D2E-9061-296EE42B56F2}"/>
            </c:ext>
          </c:extLst>
        </c:ser>
        <c:ser>
          <c:idx val="19"/>
          <c:order val="19"/>
          <c:tx>
            <c:strRef>
              <c:f>Feuil1!$U$1</c:f>
              <c:strCache>
                <c:ptCount val="1"/>
                <c:pt idx="0">
                  <c:v>Série 20</c:v>
                </c:pt>
              </c:strCache>
            </c:strRef>
          </c:tx>
          <c:spPr>
            <a:solidFill>
              <a:srgbClr val="00B050"/>
            </a:solidFill>
            <a:ln>
              <a:noFill/>
            </a:ln>
            <a:effectLst/>
          </c:spPr>
          <c:invertIfNegative val="0"/>
          <c:cat>
            <c:strRef>
              <c:f>Feuil1!$A$2</c:f>
              <c:strCache>
                <c:ptCount val="1"/>
                <c:pt idx="0">
                  <c:v>Salaires annuels</c:v>
                </c:pt>
              </c:strCache>
            </c:strRef>
          </c:cat>
          <c:val>
            <c:numRef>
              <c:f>Feuil1!$U$2</c:f>
              <c:numCache>
                <c:formatCode>General</c:formatCode>
                <c:ptCount val="1"/>
                <c:pt idx="0">
                  <c:v>1950</c:v>
                </c:pt>
              </c:numCache>
            </c:numRef>
          </c:val>
          <c:extLst>
            <c:ext xmlns:c16="http://schemas.microsoft.com/office/drawing/2014/chart" uri="{C3380CC4-5D6E-409C-BE32-E72D297353CC}">
              <c16:uniqueId val="{00000013-3181-4D2E-9061-296EE42B56F2}"/>
            </c:ext>
          </c:extLst>
        </c:ser>
        <c:ser>
          <c:idx val="20"/>
          <c:order val="20"/>
          <c:tx>
            <c:strRef>
              <c:f>Feuil1!$V$1</c:f>
              <c:strCache>
                <c:ptCount val="1"/>
                <c:pt idx="0">
                  <c:v>Série 21</c:v>
                </c:pt>
              </c:strCache>
            </c:strRef>
          </c:tx>
          <c:spPr>
            <a:solidFill>
              <a:srgbClr val="00B050"/>
            </a:solidFill>
            <a:ln>
              <a:noFill/>
            </a:ln>
            <a:effectLst/>
          </c:spPr>
          <c:invertIfNegative val="0"/>
          <c:cat>
            <c:strRef>
              <c:f>Feuil1!$A$2</c:f>
              <c:strCache>
                <c:ptCount val="1"/>
                <c:pt idx="0">
                  <c:v>Salaires annuels</c:v>
                </c:pt>
              </c:strCache>
            </c:strRef>
          </c:cat>
          <c:val>
            <c:numRef>
              <c:f>Feuil1!$V$2</c:f>
              <c:numCache>
                <c:formatCode>General</c:formatCode>
                <c:ptCount val="1"/>
                <c:pt idx="0">
                  <c:v>2000</c:v>
                </c:pt>
              </c:numCache>
            </c:numRef>
          </c:val>
          <c:extLst>
            <c:ext xmlns:c16="http://schemas.microsoft.com/office/drawing/2014/chart" uri="{C3380CC4-5D6E-409C-BE32-E72D297353CC}">
              <c16:uniqueId val="{00000014-3181-4D2E-9061-296EE42B56F2}"/>
            </c:ext>
          </c:extLst>
        </c:ser>
        <c:ser>
          <c:idx val="21"/>
          <c:order val="21"/>
          <c:tx>
            <c:strRef>
              <c:f>Feuil1!$W$1</c:f>
              <c:strCache>
                <c:ptCount val="1"/>
                <c:pt idx="0">
                  <c:v>Série 22</c:v>
                </c:pt>
              </c:strCache>
            </c:strRef>
          </c:tx>
          <c:spPr>
            <a:solidFill>
              <a:srgbClr val="00B050"/>
            </a:solidFill>
            <a:ln>
              <a:noFill/>
            </a:ln>
            <a:effectLst/>
          </c:spPr>
          <c:invertIfNegative val="0"/>
          <c:cat>
            <c:strRef>
              <c:f>Feuil1!$A$2</c:f>
              <c:strCache>
                <c:ptCount val="1"/>
                <c:pt idx="0">
                  <c:v>Salaires annuels</c:v>
                </c:pt>
              </c:strCache>
            </c:strRef>
          </c:cat>
          <c:val>
            <c:numRef>
              <c:f>Feuil1!$W$2</c:f>
              <c:numCache>
                <c:formatCode>General</c:formatCode>
                <c:ptCount val="1"/>
                <c:pt idx="0">
                  <c:v>2050</c:v>
                </c:pt>
              </c:numCache>
            </c:numRef>
          </c:val>
          <c:extLst>
            <c:ext xmlns:c16="http://schemas.microsoft.com/office/drawing/2014/chart" uri="{C3380CC4-5D6E-409C-BE32-E72D297353CC}">
              <c16:uniqueId val="{00000015-3181-4D2E-9061-296EE42B56F2}"/>
            </c:ext>
          </c:extLst>
        </c:ser>
        <c:ser>
          <c:idx val="22"/>
          <c:order val="22"/>
          <c:tx>
            <c:strRef>
              <c:f>Feuil1!$X$1</c:f>
              <c:strCache>
                <c:ptCount val="1"/>
                <c:pt idx="0">
                  <c:v>Série 23</c:v>
                </c:pt>
              </c:strCache>
            </c:strRef>
          </c:tx>
          <c:spPr>
            <a:solidFill>
              <a:schemeClr val="accent5">
                <a:lumMod val="80000"/>
              </a:schemeClr>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17-3181-4D2E-9061-296EE42B56F2}"/>
              </c:ext>
            </c:extLst>
          </c:dPt>
          <c:cat>
            <c:strRef>
              <c:f>Feuil1!$A$2</c:f>
              <c:strCache>
                <c:ptCount val="1"/>
                <c:pt idx="0">
                  <c:v>Salaires annuels</c:v>
                </c:pt>
              </c:strCache>
            </c:strRef>
          </c:cat>
          <c:val>
            <c:numRef>
              <c:f>Feuil1!$X$2</c:f>
              <c:numCache>
                <c:formatCode>General</c:formatCode>
                <c:ptCount val="1"/>
                <c:pt idx="0">
                  <c:v>2100</c:v>
                </c:pt>
              </c:numCache>
            </c:numRef>
          </c:val>
          <c:extLst>
            <c:ext xmlns:c16="http://schemas.microsoft.com/office/drawing/2014/chart" uri="{C3380CC4-5D6E-409C-BE32-E72D297353CC}">
              <c16:uniqueId val="{00000018-3181-4D2E-9061-296EE42B56F2}"/>
            </c:ext>
          </c:extLst>
        </c:ser>
        <c:ser>
          <c:idx val="23"/>
          <c:order val="23"/>
          <c:tx>
            <c:strRef>
              <c:f>Feuil1!$Y$1</c:f>
              <c:strCache>
                <c:ptCount val="1"/>
                <c:pt idx="0">
                  <c:v>Série 24</c:v>
                </c:pt>
              </c:strCache>
            </c:strRef>
          </c:tx>
          <c:spPr>
            <a:solidFill>
              <a:srgbClr val="00B050"/>
            </a:solidFill>
            <a:ln>
              <a:noFill/>
            </a:ln>
            <a:effectLst/>
          </c:spPr>
          <c:invertIfNegative val="0"/>
          <c:cat>
            <c:strRef>
              <c:f>Feuil1!$A$2</c:f>
              <c:strCache>
                <c:ptCount val="1"/>
                <c:pt idx="0">
                  <c:v>Salaires annuels</c:v>
                </c:pt>
              </c:strCache>
            </c:strRef>
          </c:cat>
          <c:val>
            <c:numRef>
              <c:f>Feuil1!$Y$2</c:f>
              <c:numCache>
                <c:formatCode>General</c:formatCode>
                <c:ptCount val="1"/>
                <c:pt idx="0">
                  <c:v>2150</c:v>
                </c:pt>
              </c:numCache>
            </c:numRef>
          </c:val>
          <c:extLst>
            <c:ext xmlns:c16="http://schemas.microsoft.com/office/drawing/2014/chart" uri="{C3380CC4-5D6E-409C-BE32-E72D297353CC}">
              <c16:uniqueId val="{00000019-3181-4D2E-9061-296EE42B56F2}"/>
            </c:ext>
          </c:extLst>
        </c:ser>
        <c:ser>
          <c:idx val="24"/>
          <c:order val="24"/>
          <c:tx>
            <c:strRef>
              <c:f>Feuil1!$Z$1</c:f>
              <c:strCache>
                <c:ptCount val="1"/>
                <c:pt idx="0">
                  <c:v>Série 25</c:v>
                </c:pt>
              </c:strCache>
            </c:strRef>
          </c:tx>
          <c:spPr>
            <a:solidFill>
              <a:srgbClr val="00B050"/>
            </a:solidFill>
            <a:ln>
              <a:noFill/>
            </a:ln>
            <a:effectLst/>
          </c:spPr>
          <c:invertIfNegative val="0"/>
          <c:cat>
            <c:strRef>
              <c:f>Feuil1!$A$2</c:f>
              <c:strCache>
                <c:ptCount val="1"/>
                <c:pt idx="0">
                  <c:v>Salaires annuels</c:v>
                </c:pt>
              </c:strCache>
            </c:strRef>
          </c:cat>
          <c:val>
            <c:numRef>
              <c:f>Feuil1!$Z$2</c:f>
              <c:numCache>
                <c:formatCode>General</c:formatCode>
                <c:ptCount val="1"/>
                <c:pt idx="0">
                  <c:v>2200</c:v>
                </c:pt>
              </c:numCache>
            </c:numRef>
          </c:val>
          <c:extLst>
            <c:ext xmlns:c16="http://schemas.microsoft.com/office/drawing/2014/chart" uri="{C3380CC4-5D6E-409C-BE32-E72D297353CC}">
              <c16:uniqueId val="{0000001A-3181-4D2E-9061-296EE42B56F2}"/>
            </c:ext>
          </c:extLst>
        </c:ser>
        <c:dLbls>
          <c:showLegendKey val="0"/>
          <c:showVal val="0"/>
          <c:showCatName val="0"/>
          <c:showSerName val="0"/>
          <c:showPercent val="0"/>
          <c:showBubbleSize val="0"/>
        </c:dLbls>
        <c:gapWidth val="219"/>
        <c:overlap val="-27"/>
        <c:axId val="297974320"/>
        <c:axId val="297975104"/>
      </c:barChart>
      <c:catAx>
        <c:axId val="29797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97975104"/>
        <c:crosses val="autoZero"/>
        <c:auto val="1"/>
        <c:lblAlgn val="ctr"/>
        <c:lblOffset val="100"/>
        <c:noMultiLvlLbl val="0"/>
      </c:catAx>
      <c:valAx>
        <c:axId val="297975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9797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2000" b="1" baseline="0" dirty="0"/>
              <a:t>Comparaison du SAM et du TIB </a:t>
            </a:r>
            <a:endParaRPr lang="fr-FR" sz="20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Feuil1!$B$1</c:f>
              <c:strCache>
                <c:ptCount val="1"/>
                <c:pt idx="0">
                  <c:v>TIB</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E1B2-4F74-B17B-A39CB4297416}"/>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E1B2-4F74-B17B-A39CB4297416}"/>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E1B2-4F74-B17B-A39CB4297416}"/>
              </c:ext>
            </c:extLst>
          </c:dPt>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7-E1B2-4F74-B17B-A39CB429741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SAM Privé</c:v>
                </c:pt>
                <c:pt idx="1">
                  <c:v>P Privé</c:v>
                </c:pt>
                <c:pt idx="2">
                  <c:v>TIB public</c:v>
                </c:pt>
                <c:pt idx="3">
                  <c:v>P Publique</c:v>
                </c:pt>
                <c:pt idx="4">
                  <c:v>TIB infirmier</c:v>
                </c:pt>
                <c:pt idx="5">
                  <c:v>P infirmier</c:v>
                </c:pt>
              </c:strCache>
            </c:strRef>
          </c:cat>
          <c:val>
            <c:numRef>
              <c:f>Feuil1!$B$2:$B$7</c:f>
              <c:numCache>
                <c:formatCode>General</c:formatCode>
                <c:ptCount val="6"/>
                <c:pt idx="0">
                  <c:v>100</c:v>
                </c:pt>
                <c:pt idx="1">
                  <c:v>50</c:v>
                </c:pt>
                <c:pt idx="2">
                  <c:v>80</c:v>
                </c:pt>
                <c:pt idx="3">
                  <c:v>60</c:v>
                </c:pt>
                <c:pt idx="4">
                  <c:v>60</c:v>
                </c:pt>
                <c:pt idx="5">
                  <c:v>45</c:v>
                </c:pt>
              </c:numCache>
            </c:numRef>
          </c:val>
          <c:extLst>
            <c:ext xmlns:c16="http://schemas.microsoft.com/office/drawing/2014/chart" uri="{C3380CC4-5D6E-409C-BE32-E72D297353CC}">
              <c16:uniqueId val="{00000008-E1B2-4F74-B17B-A39CB4297416}"/>
            </c:ext>
          </c:extLst>
        </c:ser>
        <c:ser>
          <c:idx val="1"/>
          <c:order val="1"/>
          <c:tx>
            <c:strRef>
              <c:f>Feuil1!$C$1</c:f>
              <c:strCache>
                <c:ptCount val="1"/>
                <c:pt idx="0">
                  <c:v>Primes HS</c:v>
                </c:pt>
              </c:strCache>
            </c:strRef>
          </c:tx>
          <c:spPr>
            <a:solidFill>
              <a:schemeClr val="accent2"/>
            </a:solidFill>
            <a:ln>
              <a:noFill/>
            </a:ln>
            <a:effectLst/>
          </c:spPr>
          <c:invertIfNegative val="0"/>
          <c:cat>
            <c:strRef>
              <c:f>Feuil1!$A$2:$A$7</c:f>
              <c:strCache>
                <c:ptCount val="6"/>
                <c:pt idx="0">
                  <c:v>SAM Privé</c:v>
                </c:pt>
                <c:pt idx="1">
                  <c:v>P Privé</c:v>
                </c:pt>
                <c:pt idx="2">
                  <c:v>TIB public</c:v>
                </c:pt>
                <c:pt idx="3">
                  <c:v>P Publique</c:v>
                </c:pt>
                <c:pt idx="4">
                  <c:v>TIB infirmier</c:v>
                </c:pt>
                <c:pt idx="5">
                  <c:v>P infirmier</c:v>
                </c:pt>
              </c:strCache>
            </c:strRef>
          </c:cat>
          <c:val>
            <c:numRef>
              <c:f>Feuil1!$C$2:$C$7</c:f>
              <c:numCache>
                <c:formatCode>General</c:formatCode>
                <c:ptCount val="6"/>
                <c:pt idx="0">
                  <c:v>0</c:v>
                </c:pt>
                <c:pt idx="2">
                  <c:v>20</c:v>
                </c:pt>
                <c:pt idx="4">
                  <c:v>40</c:v>
                </c:pt>
              </c:numCache>
            </c:numRef>
          </c:val>
          <c:extLst>
            <c:ext xmlns:c16="http://schemas.microsoft.com/office/drawing/2014/chart" uri="{C3380CC4-5D6E-409C-BE32-E72D297353CC}">
              <c16:uniqueId val="{00000009-E1B2-4F74-B17B-A39CB4297416}"/>
            </c:ext>
          </c:extLst>
        </c:ser>
        <c:dLbls>
          <c:showLegendKey val="0"/>
          <c:showVal val="0"/>
          <c:showCatName val="0"/>
          <c:showSerName val="0"/>
          <c:showPercent val="0"/>
          <c:showBubbleSize val="0"/>
        </c:dLbls>
        <c:gapWidth val="150"/>
        <c:overlap val="100"/>
        <c:axId val="311782536"/>
        <c:axId val="311776656"/>
      </c:barChart>
      <c:catAx>
        <c:axId val="311782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11776656"/>
        <c:crosses val="autoZero"/>
        <c:auto val="1"/>
        <c:lblAlgn val="ctr"/>
        <c:lblOffset val="100"/>
        <c:noMultiLvlLbl val="0"/>
      </c:catAx>
      <c:valAx>
        <c:axId val="311776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11782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0.90788</cdr:x>
      <cdr:y>0.18132</cdr:y>
    </cdr:from>
    <cdr:to>
      <cdr:x>1</cdr:x>
      <cdr:y>0.38382</cdr:y>
    </cdr:to>
    <cdr:sp macro="" textlink="">
      <cdr:nvSpPr>
        <cdr:cNvPr id="2" name="ZoneTexte 1"/>
        <cdr:cNvSpPr txBox="1"/>
      </cdr:nvSpPr>
      <cdr:spPr>
        <a:xfrm xmlns:a="http://schemas.openxmlformats.org/drawingml/2006/main">
          <a:off x="7379286" y="982525"/>
          <a:ext cx="748714" cy="10972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0.62577</cdr:x>
      <cdr:y>0.12421</cdr:y>
    </cdr:from>
    <cdr:to>
      <cdr:x>0.64654</cdr:x>
      <cdr:y>0.83815</cdr:y>
    </cdr:to>
    <cdr:sp macro="" textlink="">
      <cdr:nvSpPr>
        <cdr:cNvPr id="3" name="Accolade ouvrante 2"/>
        <cdr:cNvSpPr/>
      </cdr:nvSpPr>
      <cdr:spPr>
        <a:xfrm xmlns:a="http://schemas.openxmlformats.org/drawingml/2006/main">
          <a:off x="5086252" y="673036"/>
          <a:ext cx="168813" cy="3868615"/>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0.60993</cdr:x>
      <cdr:y>0.21678</cdr:y>
    </cdr:from>
    <cdr:to>
      <cdr:x>0.9509</cdr:x>
      <cdr:y>0.21964</cdr:y>
    </cdr:to>
    <cdr:cxnSp macro="">
      <cdr:nvCxnSpPr>
        <cdr:cNvPr id="3" name="Connecteur droit 2">
          <a:extLst xmlns:a="http://schemas.openxmlformats.org/drawingml/2006/main">
            <a:ext uri="{FF2B5EF4-FFF2-40B4-BE49-F238E27FC236}">
              <a16:creationId xmlns:a16="http://schemas.microsoft.com/office/drawing/2014/main" id="{7E87B81F-8EF8-41BD-AFFF-EFA6F5C281AC}"/>
            </a:ext>
          </a:extLst>
        </cdr:cNvPr>
        <cdr:cNvCxnSpPr/>
      </cdr:nvCxnSpPr>
      <cdr:spPr>
        <a:xfrm xmlns:a="http://schemas.openxmlformats.org/drawingml/2006/main" flipV="1">
          <a:off x="4957544" y="1069145"/>
          <a:ext cx="2771335" cy="14067"/>
        </a:xfrm>
        <a:prstGeom xmlns:a="http://schemas.openxmlformats.org/drawingml/2006/main" prst="line">
          <a:avLst/>
        </a:prstGeom>
        <a:ln xmlns:a="http://schemas.openxmlformats.org/drawingml/2006/main" w="508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0.6134</cdr:x>
      <cdr:y>0.21678</cdr:y>
    </cdr:from>
    <cdr:to>
      <cdr:x>0.9509</cdr:x>
      <cdr:y>0.21964</cdr:y>
    </cdr:to>
    <cdr:cxnSp macro="">
      <cdr:nvCxnSpPr>
        <cdr:cNvPr id="3" name="Connecteur droit 2">
          <a:extLst xmlns:a="http://schemas.openxmlformats.org/drawingml/2006/main">
            <a:ext uri="{FF2B5EF4-FFF2-40B4-BE49-F238E27FC236}">
              <a16:creationId xmlns:a16="http://schemas.microsoft.com/office/drawing/2014/main" id="{14A25EE0-7A3F-4934-9D57-487219089746}"/>
            </a:ext>
          </a:extLst>
        </cdr:cNvPr>
        <cdr:cNvCxnSpPr/>
      </cdr:nvCxnSpPr>
      <cdr:spPr>
        <a:xfrm xmlns:a="http://schemas.openxmlformats.org/drawingml/2006/main" flipV="1">
          <a:off x="4985679" y="1069126"/>
          <a:ext cx="2743236" cy="14086"/>
        </a:xfrm>
        <a:prstGeom xmlns:a="http://schemas.openxmlformats.org/drawingml/2006/main" prst="line">
          <a:avLst/>
        </a:prstGeom>
        <a:ln xmlns:a="http://schemas.openxmlformats.org/drawingml/2006/main" w="508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0.07513</cdr:x>
      <cdr:y>0.3537</cdr:y>
    </cdr:from>
    <cdr:to>
      <cdr:x>0.9509</cdr:x>
      <cdr:y>0.35655</cdr:y>
    </cdr:to>
    <cdr:cxnSp macro="">
      <cdr:nvCxnSpPr>
        <cdr:cNvPr id="4" name="Connecteur droit 3">
          <a:extLst xmlns:a="http://schemas.openxmlformats.org/drawingml/2006/main">
            <a:ext uri="{FF2B5EF4-FFF2-40B4-BE49-F238E27FC236}">
              <a16:creationId xmlns:a16="http://schemas.microsoft.com/office/drawing/2014/main" id="{14C74DFA-3B7D-4370-9944-57B7019CED46}"/>
            </a:ext>
          </a:extLst>
        </cdr:cNvPr>
        <cdr:cNvCxnSpPr/>
      </cdr:nvCxnSpPr>
      <cdr:spPr>
        <a:xfrm xmlns:a="http://schemas.openxmlformats.org/drawingml/2006/main" flipH="1">
          <a:off x="610628" y="1744394"/>
          <a:ext cx="7118251" cy="14068"/>
        </a:xfrm>
        <a:prstGeom xmlns:a="http://schemas.openxmlformats.org/drawingml/2006/main" prst="line">
          <a:avLst/>
        </a:prstGeom>
        <a:ln xmlns:a="http://schemas.openxmlformats.org/drawingml/2006/main" w="508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C1865-F609-4AAF-9868-D9136E6D7A87}" type="datetimeFigureOut">
              <a:rPr lang="fr-FR" smtClean="0"/>
              <a:t>20/02/2020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363CC-CE11-4532-9AB2-C76742034508}" type="slidenum">
              <a:rPr lang="fr-FR" smtClean="0"/>
              <a:t>‹N°›</a:t>
            </a:fld>
            <a:endParaRPr lang="fr-FR"/>
          </a:p>
        </p:txBody>
      </p:sp>
    </p:spTree>
    <p:extLst>
      <p:ext uri="{BB962C8B-B14F-4D97-AF65-F5344CB8AC3E}">
        <p14:creationId xmlns:p14="http://schemas.microsoft.com/office/powerpoint/2010/main" val="60036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Conditions</a:t>
            </a:r>
            <a:r>
              <a:rPr lang="fr-FR" baseline="0" dirty="0"/>
              <a:t> matérielle du stage.</a:t>
            </a:r>
            <a:endParaRPr lang="fr-FR" dirty="0"/>
          </a:p>
          <a:p>
            <a:r>
              <a:rPr lang="fr-FR" dirty="0"/>
              <a:t>Le</a:t>
            </a:r>
            <a:r>
              <a:rPr lang="fr-FR" baseline="0" dirty="0"/>
              <a:t> stage nécessite un système de projection, une sonorisation de l’ordi (haut-parleurs extérieurs) et une connexion internet (diapos 76, 95 et 120). Vérifier que la projection fonctionne même lorsque cette connexion est activée. Vérifier que le son est suffisant (diapo 95).</a:t>
            </a:r>
          </a:p>
          <a:p>
            <a:r>
              <a:rPr lang="fr-FR" baseline="0" dirty="0"/>
              <a:t>Les stagiaires doivent être munis de quoi prendre des notes et d’une calculette.</a:t>
            </a:r>
          </a:p>
          <a:p>
            <a:r>
              <a:rPr lang="fr-FR" baseline="0" dirty="0"/>
              <a:t>Dossier du stagiaire :</a:t>
            </a:r>
          </a:p>
          <a:p>
            <a:r>
              <a:rPr lang="fr-FR" baseline="0" dirty="0"/>
              <a:t>	Pièces A : Formulaires calcul de retraite CNAV (</a:t>
            </a:r>
            <a:r>
              <a:rPr lang="fr-FR" baseline="0" dirty="0" err="1"/>
              <a:t>recap</a:t>
            </a:r>
            <a:r>
              <a:rPr lang="fr-FR" baseline="0" dirty="0"/>
              <a:t> de </a:t>
            </a:r>
            <a:r>
              <a:rPr lang="fr-FR" baseline="0" dirty="0" err="1"/>
              <a:t>carriere</a:t>
            </a:r>
            <a:r>
              <a:rPr lang="fr-FR" baseline="0" dirty="0"/>
              <a:t>  + meilleures années +Notification de retraite) et ARRCO/AGIRC</a:t>
            </a:r>
          </a:p>
          <a:p>
            <a:r>
              <a:rPr lang="fr-FR" baseline="0" dirty="0"/>
              <a:t>	Pièces B : Articles de presses sur Fonds de pension (américains (2) argentins, anglais (2) néerlandais, français (RAFP))</a:t>
            </a:r>
          </a:p>
          <a:p>
            <a:r>
              <a:rPr lang="fr-FR" baseline="0" dirty="0"/>
              <a:t>	Pièce C : Article sur la réforme suédoise.</a:t>
            </a:r>
          </a:p>
          <a:p>
            <a:r>
              <a:rPr lang="fr-FR" baseline="0" dirty="0"/>
              <a:t>Quizz a donner en début de séance</a:t>
            </a:r>
          </a:p>
          <a:p>
            <a:r>
              <a:rPr lang="fr-FR" baseline="0" dirty="0"/>
              <a:t>Corrigé en fin de stage</a:t>
            </a:r>
          </a:p>
          <a:p>
            <a:r>
              <a:rPr lang="fr-FR" baseline="0" dirty="0"/>
              <a:t>	</a:t>
            </a:r>
          </a:p>
          <a:p>
            <a:endParaRPr lang="fr-FR"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1</a:t>
            </a:fld>
            <a:endParaRPr lang="fr-FR"/>
          </a:p>
        </p:txBody>
      </p:sp>
    </p:spTree>
    <p:extLst>
      <p:ext uri="{BB962C8B-B14F-4D97-AF65-F5344CB8AC3E}">
        <p14:creationId xmlns:p14="http://schemas.microsoft.com/office/powerpoint/2010/main" val="2217290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10</a:t>
            </a:fld>
            <a:endParaRPr lang="fr-FR"/>
          </a:p>
        </p:txBody>
      </p:sp>
    </p:spTree>
    <p:extLst>
      <p:ext uri="{BB962C8B-B14F-4D97-AF65-F5344CB8AC3E}">
        <p14:creationId xmlns:p14="http://schemas.microsoft.com/office/powerpoint/2010/main" val="227504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Tout part de la fiche de paie </a:t>
            </a:r>
            <a:r>
              <a:rPr lang="fr-FR" dirty="0"/>
              <a:t>:</a:t>
            </a:r>
          </a:p>
          <a:p>
            <a:r>
              <a:rPr lang="fr-FR" dirty="0"/>
              <a:t>Le haut de ma fiche de paie calcule mon salaire brut, sur lequel sont</a:t>
            </a:r>
            <a:r>
              <a:rPr lang="fr-FR" baseline="0" dirty="0"/>
              <a:t> prélevées les cotisations.</a:t>
            </a:r>
          </a:p>
          <a:p>
            <a:r>
              <a:rPr lang="fr-FR" dirty="0"/>
              <a:t>On</a:t>
            </a:r>
            <a:r>
              <a:rPr lang="fr-FR" baseline="0" dirty="0"/>
              <a:t> voit ici, concernant les retraites que j’ai plusieurs cotisations :</a:t>
            </a:r>
          </a:p>
          <a:p>
            <a:r>
              <a:rPr lang="fr-FR" baseline="0" dirty="0"/>
              <a:t>	SS vieillesse non plafonnée</a:t>
            </a:r>
          </a:p>
          <a:p>
            <a:r>
              <a:rPr lang="fr-FR" baseline="0" dirty="0"/>
              <a:t>	SS vieillesse  / T1 c’est-a-dire jusqu’au plafond de la sécu</a:t>
            </a:r>
          </a:p>
          <a:p>
            <a:r>
              <a:rPr lang="fr-FR" baseline="0" dirty="0"/>
              <a:t>	AGFF / T1 : on verra tout à l’heure ce qu’est cette cotisation AGFF</a:t>
            </a:r>
          </a:p>
          <a:p>
            <a:r>
              <a:rPr lang="fr-FR" baseline="0" dirty="0"/>
              <a:t>	Retraite T1 : c’est la cotisation de retraite complémentaire ARRCO (on en reparle tout à l’heure)</a:t>
            </a:r>
          </a:p>
          <a:p>
            <a:r>
              <a:rPr lang="fr-FR" baseline="0" dirty="0"/>
              <a:t>	Et un chiffre global de cotisation employeur.</a:t>
            </a:r>
          </a:p>
          <a:p>
            <a:r>
              <a:rPr lang="fr-FR" b="1" baseline="0" dirty="0"/>
              <a:t>Cela veut dire qu’à chaque fiche de paie, je cotise et j’acquiers des droits. La retraite c’est donc d’abord et avant tout une affaire de salariés en activité ! </a:t>
            </a:r>
          </a:p>
          <a:p>
            <a:r>
              <a:rPr lang="fr-FR" baseline="0" dirty="0"/>
              <a:t>Si on représente cela par un graphique …</a:t>
            </a:r>
            <a:endParaRPr lang="fr-FR"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11</a:t>
            </a:fld>
            <a:endParaRPr lang="fr-FR"/>
          </a:p>
        </p:txBody>
      </p:sp>
    </p:spTree>
    <p:extLst>
      <p:ext uri="{BB962C8B-B14F-4D97-AF65-F5344CB8AC3E}">
        <p14:creationId xmlns:p14="http://schemas.microsoft.com/office/powerpoint/2010/main" val="286113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Tout par</a:t>
            </a:r>
            <a:r>
              <a:rPr lang="fr-FR" baseline="0" dirty="0"/>
              <a:t>t de la fiche de paie</a:t>
            </a:r>
          </a:p>
          <a:p>
            <a:r>
              <a:rPr lang="fr-FR" dirty="0"/>
              <a:t>La colonne de gauche c’est ce que je vois sur ma fiche de paie : pour un salaire brut de 2000 € je reçois 1570 € et je cotise 430 €</a:t>
            </a:r>
          </a:p>
          <a:p>
            <a:r>
              <a:rPr lang="fr-FR" dirty="0"/>
              <a:t>Mais</a:t>
            </a:r>
            <a:r>
              <a:rPr lang="fr-FR" baseline="0" dirty="0"/>
              <a:t> en réalité (colonne de droite)</a:t>
            </a:r>
            <a:endParaRPr lang="fr-FR" dirty="0"/>
          </a:p>
          <a:p>
            <a:r>
              <a:rPr lang="fr-FR" dirty="0"/>
              <a:t>Sur un salaire total de 2770 €, je perçois 1570 € au titre de mon salaire net</a:t>
            </a:r>
          </a:p>
          <a:p>
            <a:r>
              <a:rPr lang="fr-FR" dirty="0"/>
              <a:t>Et 1200 € sont des cotisations sociales = le financement de mes droits en cas de maladie, chômage, vieillesse. Une partie est prise en déduction de mon salaire, une autre partie est payé par l’employeur,</a:t>
            </a:r>
            <a:r>
              <a:rPr lang="fr-FR" baseline="0" dirty="0"/>
              <a:t> en proportion de mon salaire.</a:t>
            </a:r>
            <a:endParaRPr lang="fr-FR" dirty="0"/>
          </a:p>
          <a:p>
            <a:endParaRPr lang="fr-FR" dirty="0"/>
          </a:p>
          <a:p>
            <a:r>
              <a:rPr lang="fr-FR" dirty="0"/>
              <a:t>La cotisation est la base de mes droits</a:t>
            </a:r>
          </a:p>
          <a:p>
            <a:r>
              <a:rPr lang="fr-FR" dirty="0"/>
              <a:t>Le patronat ne parle pas de cotisations mais de charges. </a:t>
            </a:r>
          </a:p>
          <a:p>
            <a:r>
              <a:rPr lang="fr-FR" dirty="0"/>
              <a:t>Le patronat a 2 objectifs :</a:t>
            </a:r>
          </a:p>
          <a:p>
            <a:r>
              <a:rPr lang="fr-FR" dirty="0"/>
              <a:t>1</a:t>
            </a:r>
            <a:r>
              <a:rPr lang="fr-FR" baseline="30000" dirty="0"/>
              <a:t>er</a:t>
            </a:r>
            <a:r>
              <a:rPr lang="fr-FR" dirty="0"/>
              <a:t> objectif : Il veut baisser les charges pour réduire ce qu’il appelle le coût du travail. Mais en baissant la cotisation on baisse les droits. </a:t>
            </a:r>
          </a:p>
          <a:p>
            <a:pPr marL="285750" indent="-285750">
              <a:buFont typeface="Wingdings" panose="05000000000000000000" pitchFamily="2" charset="2"/>
              <a:buChar char="§"/>
            </a:pPr>
            <a:r>
              <a:rPr lang="fr-FR" dirty="0"/>
              <a:t>Si on cotise moins pour la maladie, on aura moins d’hôpitaux et moins de remboursement de médicaments.</a:t>
            </a:r>
          </a:p>
          <a:p>
            <a:pPr marL="285750" indent="-285750">
              <a:buFont typeface="Wingdings" panose="05000000000000000000" pitchFamily="2" charset="2"/>
              <a:buChar char="§"/>
            </a:pPr>
            <a:r>
              <a:rPr lang="fr-FR" dirty="0"/>
              <a:t>Si on cotise moins pour les retraites, on aura de plus petites retraites, ou plus tard.</a:t>
            </a:r>
          </a:p>
          <a:p>
            <a:r>
              <a:rPr lang="fr-FR" dirty="0"/>
              <a:t>La cotisation est une conquête du mouvement ouvrier pour protéger les salariés contre les aléas de la vie. Le niveau de cotisations mesure le niveau de solidarité d’une société. Un système sans cotisation est un système où ceux qui ont les moyens survivent, pas les autres.</a:t>
            </a:r>
          </a:p>
          <a:p>
            <a:endParaRPr lang="fr-FR" dirty="0"/>
          </a:p>
          <a:p>
            <a:r>
              <a:rPr lang="fr-FR" dirty="0"/>
              <a:t>2</a:t>
            </a:r>
            <a:r>
              <a:rPr lang="fr-FR" baseline="30000" dirty="0"/>
              <a:t>ème</a:t>
            </a:r>
            <a:r>
              <a:rPr lang="fr-FR" dirty="0"/>
              <a:t> objectif</a:t>
            </a:r>
          </a:p>
          <a:p>
            <a:r>
              <a:rPr lang="fr-FR" dirty="0"/>
              <a:t>Remplacer</a:t>
            </a:r>
            <a:r>
              <a:rPr lang="fr-FR" baseline="0" dirty="0"/>
              <a:t> la répartition par la capitalisation pour s’emparer des sommes considérables de la protection sociale.</a:t>
            </a:r>
          </a:p>
          <a:p>
            <a:r>
              <a:rPr lang="fr-FR" baseline="0" dirty="0"/>
              <a:t>La cotisation retraite c’est actuellement 27,4 % du salaire, pour un salaire de 2000 € brut, les cotisations salariales et patronale s’élèvent 548 € par mois ! On comprend que les banquiers et assureurs lorgnent sur un tel « marché ».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12</a:t>
            </a:fld>
            <a:endParaRPr lang="fr-FR"/>
          </a:p>
        </p:txBody>
      </p:sp>
    </p:spTree>
    <p:extLst>
      <p:ext uri="{BB962C8B-B14F-4D97-AF65-F5344CB8AC3E}">
        <p14:creationId xmlns:p14="http://schemas.microsoft.com/office/powerpoint/2010/main" val="2852434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Financement direct des pensions de retraites, sans risques boursier ni commissions d’intermédiaires</a:t>
            </a:r>
          </a:p>
          <a:p>
            <a:r>
              <a:rPr lang="fr-FR" baseline="0" dirty="0"/>
              <a:t>Pas de risque de faillite : tant qu’il y a des salaires, il y a des retraites.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Constitution de droits même en cas d’aléas qui ne me permet pas de cotiser temporairement (validation de trimestres</a:t>
            </a:r>
            <a:r>
              <a:rPr lang="fr-FR" baseline="0" dirty="0"/>
              <a:t> ou de points en cas de maladie, d’invalidité etc…)</a:t>
            </a:r>
          </a:p>
          <a:p>
            <a:r>
              <a:rPr lang="fr-FR" baseline="0" dirty="0"/>
              <a:t>Dans le principe, l’évolution générale du niveau de vie profite aussi aux retraités, puisque leurs retraites ne sont pas payées avec des cotisations prélevées sur des salaires d’il y a 20 ou 40 ans mais avec des cotisations prélevées sur les salaires d’aujourd’hui.</a:t>
            </a:r>
          </a:p>
          <a:p>
            <a:r>
              <a:rPr lang="fr-FR" b="1" u="sng" baseline="0" dirty="0"/>
              <a:t>Le caractère obligatoire </a:t>
            </a:r>
            <a:r>
              <a:rPr lang="fr-FR" baseline="0" dirty="0"/>
              <a:t>: si ce n’est pas obligatoire, de nombreux patrons refuseront de cotiser et de nombreux salariés ne seront pas couverts.</a:t>
            </a:r>
          </a:p>
          <a:p>
            <a:r>
              <a:rPr lang="fr-FR" baseline="0" dirty="0"/>
              <a:t>Seul le caractère obligatoire permet un dispositif solidaire. </a:t>
            </a:r>
            <a:endParaRPr lang="fr-FR"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13</a:t>
            </a:fld>
            <a:endParaRPr lang="fr-FR"/>
          </a:p>
        </p:txBody>
      </p:sp>
    </p:spTree>
    <p:extLst>
      <p:ext uri="{BB962C8B-B14F-4D97-AF65-F5344CB8AC3E}">
        <p14:creationId xmlns:p14="http://schemas.microsoft.com/office/powerpoint/2010/main" val="294008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14</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spcAft>
                <a:spcPts val="3000"/>
              </a:spcAft>
              <a:buFont typeface="Arial" panose="020B0604020202020204" pitchFamily="34" charset="0"/>
              <a:buNone/>
            </a:pPr>
            <a:r>
              <a:rPr lang="fr-FR" altLang="fr-FR" sz="1600" dirty="0"/>
              <a:t>C’est quoi la différence ?</a:t>
            </a:r>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93502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15</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spcAft>
                <a:spcPts val="3000"/>
              </a:spcAft>
              <a:buFont typeface="Arial" panose="020B0604020202020204" pitchFamily="34" charset="0"/>
              <a:buNone/>
            </a:pPr>
            <a:r>
              <a:rPr lang="fr-FR" altLang="fr-FR" sz="1600" dirty="0"/>
              <a:t>C’est quoi la différence ?</a:t>
            </a:r>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44792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16</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spcAft>
                <a:spcPts val="3000"/>
              </a:spcAft>
              <a:buFont typeface="Arial" panose="020B0604020202020204" pitchFamily="34" charset="0"/>
              <a:buNone/>
            </a:pPr>
            <a:r>
              <a:rPr lang="fr-FR" altLang="fr-FR" sz="1600" dirty="0"/>
              <a:t>C’est quoi la différence ?</a:t>
            </a:r>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324842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17</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spcAft>
                <a:spcPts val="3000"/>
              </a:spcAft>
              <a:buFont typeface="Arial" panose="020B0604020202020204" pitchFamily="34" charset="0"/>
              <a:buNone/>
            </a:pPr>
            <a:r>
              <a:rPr lang="fr-FR" altLang="fr-FR" sz="1600" dirty="0"/>
              <a:t>C’est quoi la différence ?</a:t>
            </a:r>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911628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18</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fr-FR" altLang="fr-FR" sz="1600" dirty="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A noter : les grands patrons se donnent à eux même un système à prestation définies : les retraites chapeaux !</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Mais ils combattent le système à prestations</a:t>
            </a:r>
            <a:r>
              <a:rPr lang="fr-FR" altLang="fr-FR" sz="1600" baseline="0" dirty="0"/>
              <a:t> définies (les 50 % du SAM, les 21 % des retraites complémentaires) et veulent les transformer en système à cotisations définies, avec, bien sûr, les cotisations les plus faibles possible au nom de la baisse du coût du travail.</a:t>
            </a:r>
            <a:endParaRPr lang="fr-FR" altLang="fr-FR" sz="1600" dirty="0"/>
          </a:p>
          <a:p>
            <a:pPr eaLnBrk="1" hangingPunct="1">
              <a:defRPr/>
            </a:pPr>
            <a:r>
              <a:rPr lang="fr-FR" altLang="fr-FR" sz="1600" b="1" dirty="0"/>
              <a:t>En Suède, le taux de cotisation a été fixé une fois pour toutes à 16 % du salaire. Il est strictement intangible et ne peut donc en aucun cas être relevé. </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263490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19</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fr-FR" altLang="fr-FR" sz="1600" dirty="0"/>
              <a:t>Le grand modèle du</a:t>
            </a:r>
            <a:r>
              <a:rPr lang="fr-FR" altLang="fr-FR" sz="1600" baseline="0" dirty="0"/>
              <a:t> MEDEF et de la CFDT, mais aussi de partis politique c’est le système suédois.</a:t>
            </a:r>
            <a:endParaRPr lang="fr-FR" altLang="fr-FR" sz="1600" dirty="0"/>
          </a:p>
          <a:p>
            <a:pPr eaLnBrk="1" hangingPunct="1">
              <a:defRPr/>
            </a:pPr>
            <a:r>
              <a:rPr lang="fr-FR" altLang="fr-FR" sz="1600" dirty="0"/>
              <a:t>Dans ce régime, c’est le montant en euros des cotisations versées qui est comptabilisé et porté au compte du salarié : le salarié cotisant accumule ainsi au fil du temps un capital « virtuel » en euros </a:t>
            </a:r>
            <a:r>
              <a:rPr lang="fr-FR" altLang="fr-FR" sz="1600" b="1" dirty="0"/>
              <a:t>(notionnel veut dire virtuel)</a:t>
            </a:r>
            <a:r>
              <a:rPr lang="fr-FR" altLang="fr-FR" sz="1600" dirty="0"/>
              <a:t>. Lorsque le salarié fait valoir son droit à retraite on divise le capital total </a:t>
            </a:r>
            <a:r>
              <a:rPr lang="fr-FR" altLang="fr-FR" sz="1600" dirty="0" err="1"/>
              <a:t>qu</a:t>
            </a:r>
            <a:r>
              <a:rPr lang="ja-JP" altLang="fr-FR" sz="1600" dirty="0"/>
              <a:t>’</a:t>
            </a:r>
            <a:r>
              <a:rPr lang="fr-FR" altLang="ja-JP" sz="1600" dirty="0"/>
              <a:t>il a ainsi accumulé durant sa vie active par l</a:t>
            </a:r>
            <a:r>
              <a:rPr lang="ja-JP" altLang="fr-FR" sz="1600" dirty="0"/>
              <a:t>’</a:t>
            </a:r>
            <a:r>
              <a:rPr lang="fr-FR" altLang="ja-JP" sz="1600" dirty="0"/>
              <a:t>espérance de vie « moyenne » qui est la sienne à l</a:t>
            </a:r>
            <a:r>
              <a:rPr lang="ja-JP" altLang="fr-FR" sz="1600" dirty="0"/>
              <a:t>’</a:t>
            </a:r>
            <a:r>
              <a:rPr lang="fr-FR" altLang="ja-JP" sz="1600" dirty="0"/>
              <a:t>âge où il prend sa retraite et on lui verse alors le résultat de cette division, sous forme de rente, durant toute la durée de sa retraite. </a:t>
            </a:r>
          </a:p>
          <a:p>
            <a:pPr eaLnBrk="1" hangingPunct="1">
              <a:defRPr/>
            </a:pPr>
            <a:r>
              <a:rPr lang="fr-FR" altLang="ja-JP" sz="1600" b="1" dirty="0"/>
              <a:t>Et cela dans le meilleur des cas, c</a:t>
            </a:r>
            <a:r>
              <a:rPr lang="ja-JP" altLang="fr-FR" sz="1600" b="1" dirty="0"/>
              <a:t>’</a:t>
            </a:r>
            <a:r>
              <a:rPr lang="fr-FR" altLang="ja-JP" sz="1600" b="1" dirty="0"/>
              <a:t>est-à-dire si le montant total des pensions ainsi calculées par le régime n</a:t>
            </a:r>
            <a:r>
              <a:rPr lang="ja-JP" altLang="fr-FR" sz="1600" b="1" dirty="0"/>
              <a:t>’</a:t>
            </a:r>
            <a:r>
              <a:rPr lang="fr-FR" altLang="ja-JP" sz="1600" b="1" dirty="0"/>
              <a:t>excède pas le montant total des cotisations encaissées par celui-ci.</a:t>
            </a:r>
          </a:p>
          <a:p>
            <a:pPr eaLnBrk="1" hangingPunct="1">
              <a:defRPr/>
            </a:pPr>
            <a:endParaRPr lang="fr-FR" altLang="fr-FR" sz="160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422289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2</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fr-FR" sz="1600" dirty="0">
                <a:latin typeface="Times New Roman" charset="0"/>
                <a:ea typeface="ＭＳ Ｐゴシック" charset="0"/>
                <a:cs typeface="Times New Roman" charset="0"/>
              </a:rPr>
              <a:t>Vous êtes</a:t>
            </a:r>
            <a:r>
              <a:rPr lang="fr-FR" sz="1600" baseline="0" dirty="0">
                <a:latin typeface="Times New Roman" charset="0"/>
                <a:ea typeface="ＭＳ Ｐゴシック" charset="0"/>
                <a:cs typeface="Times New Roman" charset="0"/>
              </a:rPr>
              <a:t> les cobayes</a:t>
            </a:r>
          </a:p>
          <a:p>
            <a:pPr eaLnBrk="1" hangingPunct="1">
              <a:defRPr/>
            </a:pPr>
            <a:r>
              <a:rPr lang="fr-FR" sz="1600" baseline="0" dirty="0">
                <a:latin typeface="Times New Roman" charset="0"/>
                <a:ea typeface="ＭＳ Ｐゴシック" charset="0"/>
                <a:cs typeface="Times New Roman" charset="0"/>
              </a:rPr>
              <a:t>Cette journée d’étude d’1 jour est le condensé d’un stage d’une semaine fait par l’UGICT-CGT</a:t>
            </a:r>
          </a:p>
          <a:p>
            <a:pPr eaLnBrk="1" hangingPunct="1">
              <a:defRPr/>
            </a:pPr>
            <a:r>
              <a:rPr lang="fr-FR" sz="1600" baseline="0" dirty="0">
                <a:latin typeface="Times New Roman" charset="0"/>
                <a:ea typeface="ＭＳ Ｐゴシック" charset="0"/>
                <a:cs typeface="Times New Roman" charset="0"/>
              </a:rPr>
              <a:t>Donc par définition il a fallu élaguer et on va pas traiter toutes la complexité des règles qui régissent les retraites du privé et du public.</a:t>
            </a:r>
          </a:p>
          <a:p>
            <a:pPr eaLnBrk="1" hangingPunct="1">
              <a:defRPr/>
            </a:pPr>
            <a:r>
              <a:rPr lang="fr-FR" sz="1600" baseline="0" dirty="0">
                <a:latin typeface="Times New Roman" charset="0"/>
                <a:ea typeface="ＭＳ Ｐゴシック" charset="0"/>
                <a:cs typeface="Times New Roman" charset="0"/>
              </a:rPr>
              <a:t>Je compte sur vous, sur vos remarques propositions pour que l’on puisse l’améliorer.</a:t>
            </a:r>
          </a:p>
          <a:p>
            <a:pPr eaLnBrk="1" hangingPunct="1">
              <a:defRPr/>
            </a:pPr>
            <a:r>
              <a:rPr lang="fr-FR" sz="1600" baseline="0" dirty="0">
                <a:latin typeface="Times New Roman" charset="0"/>
                <a:ea typeface="ＭＳ Ｐゴシック" charset="0"/>
                <a:cs typeface="Times New Roman" charset="0"/>
              </a:rPr>
              <a:t>Je ne serais sans doute pas capable de répondre  toutes les questions mais si je ne sais pas je pourrais vous répondre ultérieurement.</a:t>
            </a:r>
          </a:p>
          <a:p>
            <a:pPr eaLnBrk="1" hangingPunct="1">
              <a:defRPr/>
            </a:pPr>
            <a:endParaRPr lang="fr-FR" sz="1600" baseline="0" dirty="0">
              <a:latin typeface="Times New Roman" charset="0"/>
              <a:ea typeface="ＭＳ Ｐゴシック" charset="0"/>
              <a:cs typeface="Times New Roman" charset="0"/>
            </a:endParaRPr>
          </a:p>
          <a:p>
            <a:pPr eaLnBrk="1" hangingPunct="1">
              <a:defRPr/>
            </a:pPr>
            <a:r>
              <a:rPr lang="fr-FR" sz="1600" baseline="0" dirty="0">
                <a:latin typeface="Times New Roman" charset="0"/>
                <a:ea typeface="ＭＳ Ｐゴシック" charset="0"/>
                <a:cs typeface="Times New Roman" charset="0"/>
              </a:rPr>
              <a:t>C’est aussi une première au syndicat d’avoir ensemble des actifs et des retraités.</a:t>
            </a:r>
          </a:p>
          <a:p>
            <a:pPr eaLnBrk="1" hangingPunct="1">
              <a:defRPr/>
            </a:pPr>
            <a:r>
              <a:rPr lang="fr-FR" sz="1600" baseline="0" dirty="0">
                <a:latin typeface="Times New Roman" charset="0"/>
                <a:ea typeface="ＭＳ Ｐゴシック" charset="0"/>
                <a:cs typeface="Times New Roman" charset="0"/>
              </a:rPr>
              <a:t>Car on pense que c’est bon pour les échanges</a:t>
            </a:r>
          </a:p>
          <a:p>
            <a:pPr eaLnBrk="1" hangingPunct="1">
              <a:defRPr/>
            </a:pPr>
            <a:r>
              <a:rPr lang="fr-FR" sz="1600" baseline="0" dirty="0">
                <a:latin typeface="Times New Roman" charset="0"/>
                <a:ea typeface="ＭＳ Ｐゴシック" charset="0"/>
                <a:cs typeface="Times New Roman" charset="0"/>
              </a:rPr>
              <a:t>on pense que la retraite, c’est pas quand on y est qu’il faut s’en préoccuper, parce que là c’est trop tard</a:t>
            </a:r>
          </a:p>
          <a:p>
            <a:pPr eaLnBrk="1" hangingPunct="1">
              <a:defRPr/>
            </a:pPr>
            <a:r>
              <a:rPr lang="fr-FR" sz="1600" baseline="0" dirty="0">
                <a:latin typeface="Times New Roman" charset="0"/>
                <a:ea typeface="ＭＳ Ｐゴシック" charset="0"/>
                <a:cs typeface="Times New Roman" charset="0"/>
              </a:rPr>
              <a:t>Et que pour défendre les retraites, il faut bien sur que les retraités s’en mêlent, mais c’est surtout les actifs qui sont concernés et qui ont le poids nécessaire pour s’opposer aux attaques du MEDEF et des gouvernements.</a:t>
            </a:r>
            <a:endParaRPr lang="fr-FR" sz="1600" dirty="0">
              <a:latin typeface="Times New Roman" charset="0"/>
              <a:ea typeface="ＭＳ Ｐゴシック" charset="0"/>
              <a:cs typeface="Times New Roman" charset="0"/>
            </a:endParaRPr>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982021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20</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fr-FR" altLang="fr-FR" sz="1600" dirty="0"/>
              <a:t>Ce « mécanisme d’équilibrage automatique » ajuste si nécessaire au cours des années le montant calculé de chaque rente de manière à égaliser en permanence le montant total des rentes à verser au montant total des cotisations encaissées.</a:t>
            </a:r>
          </a:p>
          <a:p>
            <a:pPr eaLnBrk="1" hangingPunct="1">
              <a:defRPr/>
            </a:pPr>
            <a:endParaRPr lang="fr-FR" altLang="fr-FR" sz="1600" dirty="0"/>
          </a:p>
          <a:p>
            <a:pPr eaLnBrk="1" hangingPunct="1">
              <a:defRPr/>
            </a:pPr>
            <a:r>
              <a:rPr lang="fr-FR" altLang="fr-FR" sz="1600" dirty="0"/>
              <a:t>Concrètement si le régime doit verser 100 euros de rente alors qu’il n’a perçu que 70 euros de cotisations (dont le taux, rappelons-le, ne peut, par construction, augmenter), il applique à la pension ce mécanisme d’équilibrage automatique qui prend la forme d’un coefficient en l’occurrence de 0, 70.</a:t>
            </a:r>
          </a:p>
          <a:p>
            <a:pPr algn="ctr" eaLnBrk="1" hangingPunct="1">
              <a:defRPr/>
            </a:pPr>
            <a:r>
              <a:rPr lang="fr-FR" altLang="fr-FR" sz="1600" dirty="0"/>
              <a:t>0,70 x 100 € = 70 €</a:t>
            </a:r>
          </a:p>
          <a:p>
            <a:pPr eaLnBrk="1" hangingPunct="1">
              <a:defRPr/>
            </a:pPr>
            <a:r>
              <a:rPr lang="fr-FR" altLang="fr-FR" sz="1600" dirty="0"/>
              <a:t>Ainsi, du jour au lendemain, là où un retraité percevait 100 euros de pension, il ne percevra plus que 70 euros ! Là où un salarié encore en activité pouvait prétendre à une rente de 100 euros, ce même salarié ne pourra plus prétendre qu’à une rente de 70 euros !</a:t>
            </a:r>
          </a:p>
          <a:p>
            <a:pPr eaLnBrk="1" hangingPunct="1">
              <a:defRPr/>
            </a:pPr>
            <a:endParaRPr lang="fr-FR" altLang="fr-FR" sz="1600" dirty="0"/>
          </a:p>
          <a:p>
            <a:pPr eaLnBrk="1" hangingPunct="1">
              <a:defRPr/>
            </a:pPr>
            <a:r>
              <a:rPr lang="fr-FR" altLang="fr-FR" sz="1600" dirty="0"/>
              <a:t>Ainsi le système est toujours financièrement équilibré, quelles que soient par ailleurs les évolutions de la démographie, du chômage, de la croissance économique et / ou des salaires. Mais à quel prix !</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460515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21</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fr-FR" altLang="fr-FR" sz="1600" dirty="0"/>
              <a:t>En 2010, compte tenu du déclenchement du MEA,  toutes les rentes auraient dues être diminuées de 4,5 % et en 2011. Mais le gouvernement suédois a décidé d</a:t>
            </a:r>
            <a:r>
              <a:rPr lang="ja-JP" altLang="fr-FR" sz="1600" dirty="0"/>
              <a:t>’</a:t>
            </a:r>
            <a:r>
              <a:rPr lang="fr-FR" altLang="ja-JP" sz="1600" dirty="0"/>
              <a:t>atténuer ce choc pour les retraités, en compensant la baisse de leurs revenus par des mesures fiscales, ramenant celle-ci à 3 %.</a:t>
            </a:r>
          </a:p>
          <a:p>
            <a:pPr eaLnBrk="1" hangingPunct="1">
              <a:defRPr/>
            </a:pPr>
            <a:endParaRPr lang="fr-FR" altLang="fr-FR" sz="1600" dirty="0"/>
          </a:p>
          <a:p>
            <a:pPr eaLnBrk="1" hangingPunct="1">
              <a:defRPr/>
            </a:pPr>
            <a:r>
              <a:rPr lang="fr-FR" altLang="fr-FR" sz="1600" dirty="0"/>
              <a:t>Du coup, le consensus droite/gauche, ayant permis la réforme suédoise a volé en éclats, surtout depuis que le Premier Ministre suédois, Fredrik </a:t>
            </a:r>
            <a:r>
              <a:rPr lang="fr-FR" altLang="fr-FR" sz="1600" dirty="0" err="1"/>
              <a:t>Reinfeldt</a:t>
            </a:r>
            <a:r>
              <a:rPr lang="fr-FR" altLang="fr-FR" sz="1600" dirty="0"/>
              <a:t> a déclaré en février 2012 que </a:t>
            </a:r>
            <a:r>
              <a:rPr lang="fr-FR" altLang="fr-FR" sz="1600" b="1" dirty="0"/>
              <a:t>les actifs devraient travailler jusqu’à 75 ans s’ils veulent pouvoir bénéficier du même niveau de retraite qu’en 2011</a:t>
            </a:r>
            <a:r>
              <a:rPr lang="fr-FR" altLang="fr-FR" sz="1600" dirty="0"/>
              <a:t>.</a:t>
            </a:r>
          </a:p>
          <a:p>
            <a:pPr eaLnBrk="1" hangingPunct="1">
              <a:defRPr/>
            </a:pPr>
            <a:endParaRPr lang="fr-FR" altLang="fr-FR" sz="1600" dirty="0"/>
          </a:p>
          <a:p>
            <a:pPr eaLnBrk="1" hangingPunct="1">
              <a:defRPr/>
            </a:pPr>
            <a:r>
              <a:rPr lang="fr-FR" altLang="fr-FR" sz="1600" dirty="0"/>
              <a:t>Et c’est de la mise en place dans notre pays d’un système analogue fonctionnant soit en points, soit en « comptes individuels » de cotisation que l’on nous invite à discuter depuis 2010 !</a:t>
            </a:r>
          </a:p>
          <a:p>
            <a:pPr eaLnBrk="1" hangingPunct="1">
              <a:defRPr/>
            </a:pPr>
            <a:r>
              <a:rPr lang="fr-FR" altLang="fr-FR" sz="1600" b="1" dirty="0"/>
              <a:t>Voir</a:t>
            </a:r>
            <a:r>
              <a:rPr lang="fr-FR" altLang="fr-FR" sz="1600" b="1" baseline="0" dirty="0"/>
              <a:t> pièce C1 la réforme suédoise dans le dossier des stagiaires.</a:t>
            </a:r>
          </a:p>
          <a:p>
            <a:pPr eaLnBrk="1" hangingPunct="1">
              <a:defRPr/>
            </a:pPr>
            <a:endParaRPr lang="fr-FR" altLang="fr-FR" sz="160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860149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22</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spcAft>
                <a:spcPts val="3000"/>
              </a:spcAft>
              <a:buFont typeface="Arial" panose="020B0604020202020204" pitchFamily="34" charset="0"/>
              <a:buNone/>
            </a:pPr>
            <a:r>
              <a:rPr lang="fr-FR" altLang="fr-FR" sz="1600" b="1" dirty="0">
                <a:solidFill>
                  <a:schemeClr val="accent2">
                    <a:lumMod val="50000"/>
                  </a:schemeClr>
                </a:solidFill>
              </a:rPr>
              <a:t>Avant</a:t>
            </a:r>
            <a:r>
              <a:rPr lang="fr-FR" altLang="fr-FR" sz="1600" b="1" baseline="0" dirty="0">
                <a:solidFill>
                  <a:schemeClr val="accent2">
                    <a:lumMod val="50000"/>
                  </a:schemeClr>
                </a:solidFill>
              </a:rPr>
              <a:t> 1945</a:t>
            </a:r>
            <a:endParaRPr lang="fr-FR" altLang="fr-FR" sz="1600" b="1" dirty="0">
              <a:solidFill>
                <a:schemeClr val="accent2">
                  <a:lumMod val="50000"/>
                </a:schemeClr>
              </a:solidFill>
            </a:endParaRPr>
          </a:p>
          <a:p>
            <a:pPr marL="609600" marR="0" indent="-609600" algn="l" defTabSz="914400" rtl="0" eaLnBrk="1" fontAlgn="auto" latinLnBrk="0" hangingPunct="1">
              <a:lnSpc>
                <a:spcPct val="100000"/>
              </a:lnSpc>
              <a:spcBef>
                <a:spcPts val="0"/>
              </a:spcBef>
              <a:spcAft>
                <a:spcPts val="3000"/>
              </a:spcAft>
              <a:buClrTx/>
              <a:buSzTx/>
              <a:buFont typeface="Arial" panose="020B0604020202020204" pitchFamily="34" charset="0"/>
              <a:buAutoNum type="arabicPeriod"/>
              <a:tabLst/>
              <a:defRPr/>
            </a:pPr>
            <a:r>
              <a:rPr lang="fr-FR" altLang="fr-FR" sz="1600" b="1" dirty="0">
                <a:solidFill>
                  <a:schemeClr val="accent2">
                    <a:lumMod val="50000"/>
                  </a:schemeClr>
                </a:solidFill>
              </a:rPr>
              <a:t>Les premières retraites de l’histoire (Colbert, ministre</a:t>
            </a:r>
            <a:r>
              <a:rPr lang="fr-FR" altLang="fr-FR" sz="1600" b="1" baseline="0" dirty="0">
                <a:solidFill>
                  <a:schemeClr val="accent2">
                    <a:lumMod val="50000"/>
                  </a:schemeClr>
                </a:solidFill>
              </a:rPr>
              <a:t> de Louis XIV 1650</a:t>
            </a:r>
            <a:r>
              <a:rPr lang="fr-FR" altLang="fr-FR" sz="1600" b="1" dirty="0">
                <a:solidFill>
                  <a:schemeClr val="accent2">
                    <a:lumMod val="50000"/>
                  </a:schemeClr>
                </a:solidFill>
              </a:rPr>
              <a:t> : officiers de marine – 1671 hôtel des invalides)</a:t>
            </a:r>
            <a:endParaRPr lang="fr-FR" altLang="ja-JP" sz="1600" b="1" dirty="0">
              <a:solidFill>
                <a:schemeClr val="accent2">
                  <a:lumMod val="50000"/>
                </a:schemeClr>
              </a:solidFill>
            </a:endParaRP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Misère : Solidarité familiale et charité </a:t>
            </a: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1848 : la révolution</a:t>
            </a:r>
            <a:r>
              <a:rPr lang="fr-FR" altLang="fr-FR" sz="1600" b="1" baseline="0" dirty="0">
                <a:solidFill>
                  <a:schemeClr val="accent2">
                    <a:lumMod val="50000"/>
                  </a:schemeClr>
                </a:solidFill>
              </a:rPr>
              <a:t> industrielle et le développement de la classe ouvrière pose progressivement la problème de la misère des travailleurs âgés, qui ne peuvent plus travailler en raison de leur état de santé. Les gens ont quitter leur famille, parfois leur pays pour venir à l’usine ou à la mine.</a:t>
            </a:r>
          </a:p>
          <a:p>
            <a:pPr marL="609600" indent="-609600">
              <a:spcAft>
                <a:spcPts val="3000"/>
              </a:spcAft>
              <a:buFont typeface="Arial" panose="020B0604020202020204" pitchFamily="34" charset="0"/>
              <a:buAutoNum type="arabicPeriod"/>
            </a:pPr>
            <a:r>
              <a:rPr lang="fr-FR" altLang="fr-FR" sz="1600" b="1" baseline="0" dirty="0">
                <a:solidFill>
                  <a:schemeClr val="accent2">
                    <a:lumMod val="50000"/>
                  </a:schemeClr>
                </a:solidFill>
              </a:rPr>
              <a:t>Dans le secteur public, l’Etat commence à mettre en place des systèmes de retraite pour les instituteurs, (avec les premiers système de </a:t>
            </a:r>
            <a:r>
              <a:rPr lang="fr-FR" altLang="fr-FR" sz="1600" b="1" baseline="0" dirty="0" err="1">
                <a:solidFill>
                  <a:schemeClr val="accent2">
                    <a:lumMod val="50000"/>
                  </a:schemeClr>
                </a:solidFill>
              </a:rPr>
              <a:t>reversion</a:t>
            </a:r>
            <a:r>
              <a:rPr lang="fr-FR" altLang="fr-FR" sz="1600" b="1" baseline="0" dirty="0">
                <a:solidFill>
                  <a:schemeClr val="accent2">
                    <a:lumMod val="50000"/>
                  </a:schemeClr>
                </a:solidFill>
              </a:rPr>
              <a:t> pour les veuves)</a:t>
            </a:r>
          </a:p>
          <a:p>
            <a:pPr marL="609600" indent="-609600">
              <a:spcAft>
                <a:spcPts val="3000"/>
              </a:spcAft>
              <a:buFont typeface="Arial" panose="020B0604020202020204" pitchFamily="34" charset="0"/>
              <a:buAutoNum type="arabicPeriod"/>
            </a:pPr>
            <a:r>
              <a:rPr lang="fr-FR" altLang="fr-FR" sz="1600" b="1" baseline="0" dirty="0">
                <a:solidFill>
                  <a:schemeClr val="accent2">
                    <a:lumMod val="50000"/>
                  </a:schemeClr>
                </a:solidFill>
              </a:rPr>
              <a:t>En Allemagne, c’est Bismarck qui le premier instaure un système de retraite du secteur privé</a:t>
            </a:r>
            <a:endParaRPr lang="fr-FR" altLang="fr-FR" sz="1600" b="1" dirty="0">
              <a:solidFill>
                <a:schemeClr val="accent2">
                  <a:lumMod val="50000"/>
                </a:schemeClr>
              </a:solidFill>
            </a:endParaRP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Fin 1800 début 1900 : Les premières retraites professionnelles d’entreprises (mineurs 1894- cheminots</a:t>
            </a:r>
            <a:r>
              <a:rPr lang="fr-FR" altLang="fr-FR" sz="1600" b="1" baseline="0" dirty="0">
                <a:solidFill>
                  <a:schemeClr val="accent2">
                    <a:lumMod val="50000"/>
                  </a:schemeClr>
                </a:solidFill>
              </a:rPr>
              <a:t> 1909</a:t>
            </a:r>
            <a:r>
              <a:rPr lang="fr-FR" altLang="fr-FR" sz="1600" b="1" dirty="0">
                <a:solidFill>
                  <a:schemeClr val="accent2">
                    <a:lumMod val="50000"/>
                  </a:schemeClr>
                </a:solidFill>
              </a:rPr>
              <a:t>)</a:t>
            </a: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La loi de 1910 (débat de Jean Jaurès et Jules Guesde) : la guerre de 14 ruine le système de capitalisation</a:t>
            </a: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Entre 2 guerres : les retraites d’entreprises. Qui seront aussi des retraites par capitalisation et qui font aussi faillite</a:t>
            </a:r>
            <a:endParaRPr lang="fr-FR" altLang="fr-FR" sz="1600" dirty="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Dans cette première partie nous allons voir que de 1945 date de la création de la Sécurité sociale jusqu'</a:t>
            </a:r>
            <a:r>
              <a:rPr lang="fr-FR" altLang="ja-JP" sz="1600" dirty="0"/>
              <a:t>en 1993 date de la loi Balladur qui a réformé les retraites du secteur privé, tout a été fait pour mettre en place un système de retraites fonctionnant selon le principe de la répartition, couvrant la quasi-totalité de la population française et garantissant l</a:t>
            </a:r>
            <a:r>
              <a:rPr lang="ja-JP" altLang="fr-FR" sz="1600" dirty="0"/>
              <a:t>’</a:t>
            </a:r>
            <a:r>
              <a:rPr lang="fr-FR" altLang="ja-JP" sz="1600" dirty="0"/>
              <a:t>accès de tous pour une carrière complète à un droit à pension de retraite dès l</a:t>
            </a:r>
            <a:r>
              <a:rPr lang="ja-JP" altLang="fr-FR" sz="1600" dirty="0"/>
              <a:t>’</a:t>
            </a:r>
            <a:r>
              <a:rPr lang="fr-FR" altLang="ja-JP" sz="1600" dirty="0"/>
              <a:t>âge de 60 ans, avec un revenu de remplacement d’environ de 75 % du revenu brut d</a:t>
            </a:r>
            <a:r>
              <a:rPr lang="ja-JP" altLang="fr-FR" sz="1600" dirty="0"/>
              <a:t>’</a:t>
            </a:r>
            <a:r>
              <a:rPr lang="fr-FR" altLang="ja-JP" sz="1600" dirty="0"/>
              <a:t>activité.</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632596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26</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spcAft>
                <a:spcPts val="3000"/>
              </a:spcAft>
              <a:buFont typeface="Arial" panose="020B0604020202020204" pitchFamily="34" charset="0"/>
              <a:buNone/>
            </a:pPr>
            <a:r>
              <a:rPr lang="fr-FR" altLang="fr-FR" sz="1600" b="1" dirty="0">
                <a:solidFill>
                  <a:schemeClr val="accent2">
                    <a:lumMod val="50000"/>
                  </a:schemeClr>
                </a:solidFill>
              </a:rPr>
              <a:t>Avant</a:t>
            </a:r>
            <a:r>
              <a:rPr lang="fr-FR" altLang="fr-FR" sz="1600" b="1" baseline="0" dirty="0">
                <a:solidFill>
                  <a:schemeClr val="accent2">
                    <a:lumMod val="50000"/>
                  </a:schemeClr>
                </a:solidFill>
              </a:rPr>
              <a:t> 1945</a:t>
            </a:r>
            <a:endParaRPr lang="fr-FR" altLang="fr-FR" sz="1600" b="1" dirty="0">
              <a:solidFill>
                <a:schemeClr val="accent2">
                  <a:lumMod val="50000"/>
                </a:schemeClr>
              </a:solidFill>
            </a:endParaRPr>
          </a:p>
          <a:p>
            <a:pPr marL="609600" marR="0" indent="-609600" algn="l" defTabSz="914400" rtl="0" eaLnBrk="1" fontAlgn="auto" latinLnBrk="0" hangingPunct="1">
              <a:lnSpc>
                <a:spcPct val="100000"/>
              </a:lnSpc>
              <a:spcBef>
                <a:spcPts val="0"/>
              </a:spcBef>
              <a:spcAft>
                <a:spcPts val="3000"/>
              </a:spcAft>
              <a:buClrTx/>
              <a:buSzTx/>
              <a:buFont typeface="Arial" panose="020B0604020202020204" pitchFamily="34" charset="0"/>
              <a:buAutoNum type="arabicPeriod"/>
              <a:tabLst/>
              <a:defRPr/>
            </a:pPr>
            <a:r>
              <a:rPr lang="fr-FR" altLang="fr-FR" sz="1600" b="1" dirty="0">
                <a:solidFill>
                  <a:schemeClr val="accent2">
                    <a:lumMod val="50000"/>
                  </a:schemeClr>
                </a:solidFill>
              </a:rPr>
              <a:t>Les premières retraites de l’histoire (Colbert, ministre</a:t>
            </a:r>
            <a:r>
              <a:rPr lang="fr-FR" altLang="fr-FR" sz="1600" b="1" baseline="0" dirty="0">
                <a:solidFill>
                  <a:schemeClr val="accent2">
                    <a:lumMod val="50000"/>
                  </a:schemeClr>
                </a:solidFill>
              </a:rPr>
              <a:t> de Louis XIV 1650</a:t>
            </a:r>
            <a:r>
              <a:rPr lang="fr-FR" altLang="fr-FR" sz="1600" b="1" dirty="0">
                <a:solidFill>
                  <a:schemeClr val="accent2">
                    <a:lumMod val="50000"/>
                  </a:schemeClr>
                </a:solidFill>
              </a:rPr>
              <a:t> : officiers de marine – 1671 hôtel des invalides)</a:t>
            </a:r>
            <a:endParaRPr lang="fr-FR" altLang="ja-JP" sz="1600" b="1" dirty="0">
              <a:solidFill>
                <a:schemeClr val="accent2">
                  <a:lumMod val="50000"/>
                </a:schemeClr>
              </a:solidFill>
            </a:endParaRP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Misère : Solidarité familiale et charité </a:t>
            </a: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1848 : la révolution</a:t>
            </a:r>
            <a:r>
              <a:rPr lang="fr-FR" altLang="fr-FR" sz="1600" b="1" baseline="0" dirty="0">
                <a:solidFill>
                  <a:schemeClr val="accent2">
                    <a:lumMod val="50000"/>
                  </a:schemeClr>
                </a:solidFill>
              </a:rPr>
              <a:t> industrielle et le développement de la classe ouvrière pose progressivement la problème de la misère des travailleurs âgés, qui ne peuvent plus travailler en raison de leur état de santé. Les gens ont quitter leur famille, parfois leur pays pour venir à l’usine ou à la mine.</a:t>
            </a:r>
          </a:p>
          <a:p>
            <a:pPr marL="609600" indent="-609600">
              <a:spcAft>
                <a:spcPts val="3000"/>
              </a:spcAft>
              <a:buFont typeface="Arial" panose="020B0604020202020204" pitchFamily="34" charset="0"/>
              <a:buAutoNum type="arabicPeriod"/>
            </a:pPr>
            <a:r>
              <a:rPr lang="fr-FR" altLang="fr-FR" sz="1600" b="1" baseline="0" dirty="0">
                <a:solidFill>
                  <a:schemeClr val="accent2">
                    <a:lumMod val="50000"/>
                  </a:schemeClr>
                </a:solidFill>
              </a:rPr>
              <a:t>Dans le secteur public, l’Etat commence à mettre en place des systèmes de retraite pour les instituteurs, (avec les premiers système de </a:t>
            </a:r>
            <a:r>
              <a:rPr lang="fr-FR" altLang="fr-FR" sz="1600" b="1" baseline="0" dirty="0" err="1">
                <a:solidFill>
                  <a:schemeClr val="accent2">
                    <a:lumMod val="50000"/>
                  </a:schemeClr>
                </a:solidFill>
              </a:rPr>
              <a:t>reversion</a:t>
            </a:r>
            <a:r>
              <a:rPr lang="fr-FR" altLang="fr-FR" sz="1600" b="1" baseline="0" dirty="0">
                <a:solidFill>
                  <a:schemeClr val="accent2">
                    <a:lumMod val="50000"/>
                  </a:schemeClr>
                </a:solidFill>
              </a:rPr>
              <a:t> pour les veuves)</a:t>
            </a:r>
          </a:p>
          <a:p>
            <a:pPr marL="609600" indent="-609600">
              <a:spcAft>
                <a:spcPts val="3000"/>
              </a:spcAft>
              <a:buFont typeface="Arial" panose="020B0604020202020204" pitchFamily="34" charset="0"/>
              <a:buAutoNum type="arabicPeriod"/>
            </a:pPr>
            <a:r>
              <a:rPr lang="fr-FR" altLang="fr-FR" sz="1600" b="1" baseline="0" dirty="0">
                <a:solidFill>
                  <a:schemeClr val="accent2">
                    <a:lumMod val="50000"/>
                  </a:schemeClr>
                </a:solidFill>
              </a:rPr>
              <a:t>En Allemagne, c’est Bismarck qui le premier instaure un système de retraite du secteur privé</a:t>
            </a:r>
            <a:endParaRPr lang="fr-FR" altLang="fr-FR" sz="1600" b="1" dirty="0">
              <a:solidFill>
                <a:schemeClr val="accent2">
                  <a:lumMod val="50000"/>
                </a:schemeClr>
              </a:solidFill>
            </a:endParaRP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Fin 1800 début 1900 : Les premières retraites professionnelles d’entreprises (mineurs 1894- cheminots</a:t>
            </a:r>
            <a:r>
              <a:rPr lang="fr-FR" altLang="fr-FR" sz="1600" b="1" baseline="0" dirty="0">
                <a:solidFill>
                  <a:schemeClr val="accent2">
                    <a:lumMod val="50000"/>
                  </a:schemeClr>
                </a:solidFill>
              </a:rPr>
              <a:t> 1909</a:t>
            </a:r>
            <a:r>
              <a:rPr lang="fr-FR" altLang="fr-FR" sz="1600" b="1" dirty="0">
                <a:solidFill>
                  <a:schemeClr val="accent2">
                    <a:lumMod val="50000"/>
                  </a:schemeClr>
                </a:solidFill>
              </a:rPr>
              <a:t>)</a:t>
            </a: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La loi de 1910 (débat de Jean Jaurès et Jules Guesde) : la guerre de 14 ruine le système de capitalisation</a:t>
            </a: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Entre 2 guerres : les retraites d’entreprises. Qui seront aussi des retraites par capitalisation et qui font aussi faillite</a:t>
            </a:r>
            <a:endParaRPr lang="fr-FR" altLang="fr-FR" sz="1600" dirty="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Dans cette première partie nous allons voir que de 1945 date de la création de la Sécurité sociale jusqu'</a:t>
            </a:r>
            <a:r>
              <a:rPr lang="fr-FR" altLang="ja-JP" sz="1600" dirty="0"/>
              <a:t>en 1993 date de la loi Balladur qui a réformé les retraites du secteur privé, tout a été fait pour mettre en place un système de retraites fonctionnant selon le principe de la répartition, couvrant la quasi-totalité de la population française et garantissant l</a:t>
            </a:r>
            <a:r>
              <a:rPr lang="ja-JP" altLang="fr-FR" sz="1600" dirty="0"/>
              <a:t>’</a:t>
            </a:r>
            <a:r>
              <a:rPr lang="fr-FR" altLang="ja-JP" sz="1600" dirty="0"/>
              <a:t>accès de tous pour une carrière complète à un droit à pension de retraite dès l</a:t>
            </a:r>
            <a:r>
              <a:rPr lang="ja-JP" altLang="fr-FR" sz="1600" dirty="0"/>
              <a:t>’</a:t>
            </a:r>
            <a:r>
              <a:rPr lang="fr-FR" altLang="ja-JP" sz="1600" dirty="0"/>
              <a:t>âge de 60 ans, avec un revenu de remplacement d’environ de 75 % du revenu brut d</a:t>
            </a:r>
            <a:r>
              <a:rPr lang="ja-JP" altLang="fr-FR" sz="1600" dirty="0"/>
              <a:t>’</a:t>
            </a:r>
            <a:r>
              <a:rPr lang="fr-FR" altLang="ja-JP" sz="1600" dirty="0"/>
              <a:t>activité.</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4169334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27</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spcAft>
                <a:spcPts val="3000"/>
              </a:spcAft>
              <a:buFont typeface="Arial" panose="020B0604020202020204" pitchFamily="34" charset="0"/>
              <a:buNone/>
            </a:pPr>
            <a:r>
              <a:rPr lang="fr-FR" altLang="fr-FR" sz="1600" b="1" dirty="0">
                <a:solidFill>
                  <a:schemeClr val="accent2">
                    <a:lumMod val="50000"/>
                  </a:schemeClr>
                </a:solidFill>
              </a:rPr>
              <a:t>Avant</a:t>
            </a:r>
            <a:r>
              <a:rPr lang="fr-FR" altLang="fr-FR" sz="1600" b="1" baseline="0" dirty="0">
                <a:solidFill>
                  <a:schemeClr val="accent2">
                    <a:lumMod val="50000"/>
                  </a:schemeClr>
                </a:solidFill>
              </a:rPr>
              <a:t> 1945</a:t>
            </a:r>
            <a:endParaRPr lang="fr-FR" altLang="fr-FR" sz="1600" b="1" dirty="0">
              <a:solidFill>
                <a:schemeClr val="accent2">
                  <a:lumMod val="50000"/>
                </a:schemeClr>
              </a:solidFill>
            </a:endParaRPr>
          </a:p>
          <a:p>
            <a:pPr marL="609600" marR="0" indent="-609600" algn="l" defTabSz="914400" rtl="0" eaLnBrk="1" fontAlgn="auto" latinLnBrk="0" hangingPunct="1">
              <a:lnSpc>
                <a:spcPct val="100000"/>
              </a:lnSpc>
              <a:spcBef>
                <a:spcPts val="0"/>
              </a:spcBef>
              <a:spcAft>
                <a:spcPts val="3000"/>
              </a:spcAft>
              <a:buClrTx/>
              <a:buSzTx/>
              <a:buFont typeface="Arial" panose="020B0604020202020204" pitchFamily="34" charset="0"/>
              <a:buAutoNum type="arabicPeriod"/>
              <a:tabLst/>
              <a:defRPr/>
            </a:pPr>
            <a:r>
              <a:rPr lang="fr-FR" altLang="fr-FR" sz="1600" b="1" dirty="0">
                <a:solidFill>
                  <a:schemeClr val="accent2">
                    <a:lumMod val="50000"/>
                  </a:schemeClr>
                </a:solidFill>
              </a:rPr>
              <a:t>Les premières retraites de l’histoire (Colbert, ministre</a:t>
            </a:r>
            <a:r>
              <a:rPr lang="fr-FR" altLang="fr-FR" sz="1600" b="1" baseline="0" dirty="0">
                <a:solidFill>
                  <a:schemeClr val="accent2">
                    <a:lumMod val="50000"/>
                  </a:schemeClr>
                </a:solidFill>
              </a:rPr>
              <a:t> de Louis XIV 1650</a:t>
            </a:r>
            <a:r>
              <a:rPr lang="fr-FR" altLang="fr-FR" sz="1600" b="1" dirty="0">
                <a:solidFill>
                  <a:schemeClr val="accent2">
                    <a:lumMod val="50000"/>
                  </a:schemeClr>
                </a:solidFill>
              </a:rPr>
              <a:t> : officiers de marine – 1671 hôtel des invalides)</a:t>
            </a:r>
            <a:endParaRPr lang="fr-FR" altLang="ja-JP" sz="1600" b="1" dirty="0">
              <a:solidFill>
                <a:schemeClr val="accent2">
                  <a:lumMod val="50000"/>
                </a:schemeClr>
              </a:solidFill>
            </a:endParaRP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Misère : Solidarité familiale et charité </a:t>
            </a: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1848 : la révolution</a:t>
            </a:r>
            <a:r>
              <a:rPr lang="fr-FR" altLang="fr-FR" sz="1600" b="1" baseline="0" dirty="0">
                <a:solidFill>
                  <a:schemeClr val="accent2">
                    <a:lumMod val="50000"/>
                  </a:schemeClr>
                </a:solidFill>
              </a:rPr>
              <a:t> industrielle et le développement de la classe ouvrière pose progressivement la problème de la misère des travailleurs âgés, qui ne peuvent plus travailler en raison de leur état de santé. Les gens ont quitter leur famille, parfois leur pays pour venir à l’usine ou à la mine.</a:t>
            </a:r>
          </a:p>
          <a:p>
            <a:pPr marL="609600" indent="-609600">
              <a:spcAft>
                <a:spcPts val="3000"/>
              </a:spcAft>
              <a:buFont typeface="Arial" panose="020B0604020202020204" pitchFamily="34" charset="0"/>
              <a:buAutoNum type="arabicPeriod"/>
            </a:pPr>
            <a:r>
              <a:rPr lang="fr-FR" altLang="fr-FR" sz="1600" b="1" baseline="0" dirty="0">
                <a:solidFill>
                  <a:schemeClr val="accent2">
                    <a:lumMod val="50000"/>
                  </a:schemeClr>
                </a:solidFill>
              </a:rPr>
              <a:t>Dans le secteur public, l’Etat commence à mettre en place des systèmes de retraite pour les instituteurs, (avec les premiers système de </a:t>
            </a:r>
            <a:r>
              <a:rPr lang="fr-FR" altLang="fr-FR" sz="1600" b="1" baseline="0" dirty="0" err="1">
                <a:solidFill>
                  <a:schemeClr val="accent2">
                    <a:lumMod val="50000"/>
                  </a:schemeClr>
                </a:solidFill>
              </a:rPr>
              <a:t>reversion</a:t>
            </a:r>
            <a:r>
              <a:rPr lang="fr-FR" altLang="fr-FR" sz="1600" b="1" baseline="0" dirty="0">
                <a:solidFill>
                  <a:schemeClr val="accent2">
                    <a:lumMod val="50000"/>
                  </a:schemeClr>
                </a:solidFill>
              </a:rPr>
              <a:t> pour les veuves)</a:t>
            </a:r>
          </a:p>
          <a:p>
            <a:pPr marL="609600" indent="-609600">
              <a:spcAft>
                <a:spcPts val="3000"/>
              </a:spcAft>
              <a:buFont typeface="Arial" panose="020B0604020202020204" pitchFamily="34" charset="0"/>
              <a:buAutoNum type="arabicPeriod"/>
            </a:pPr>
            <a:r>
              <a:rPr lang="fr-FR" altLang="fr-FR" sz="1600" b="1" baseline="0" dirty="0">
                <a:solidFill>
                  <a:schemeClr val="accent2">
                    <a:lumMod val="50000"/>
                  </a:schemeClr>
                </a:solidFill>
              </a:rPr>
              <a:t>En Allemagne, c’est Bismarck qui le premier instaure un système de retraite du secteur privé</a:t>
            </a:r>
            <a:endParaRPr lang="fr-FR" altLang="fr-FR" sz="1600" b="1" dirty="0">
              <a:solidFill>
                <a:schemeClr val="accent2">
                  <a:lumMod val="50000"/>
                </a:schemeClr>
              </a:solidFill>
            </a:endParaRP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Fin 1800 début 1900 : Les premières retraites professionnelles d’entreprises (mineurs 1894- cheminots</a:t>
            </a:r>
            <a:r>
              <a:rPr lang="fr-FR" altLang="fr-FR" sz="1600" b="1" baseline="0" dirty="0">
                <a:solidFill>
                  <a:schemeClr val="accent2">
                    <a:lumMod val="50000"/>
                  </a:schemeClr>
                </a:solidFill>
              </a:rPr>
              <a:t> 1909</a:t>
            </a:r>
            <a:r>
              <a:rPr lang="fr-FR" altLang="fr-FR" sz="1600" b="1" dirty="0">
                <a:solidFill>
                  <a:schemeClr val="accent2">
                    <a:lumMod val="50000"/>
                  </a:schemeClr>
                </a:solidFill>
              </a:rPr>
              <a:t>)</a:t>
            </a: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La loi de 1910 (débat de Jean Jaurès et Jules Guesde) : la guerre de 14 ruine le système de capitalisation</a:t>
            </a:r>
          </a:p>
          <a:p>
            <a:pPr marL="609600" indent="-609600">
              <a:spcAft>
                <a:spcPts val="3000"/>
              </a:spcAft>
              <a:buFont typeface="Arial" panose="020B0604020202020204" pitchFamily="34" charset="0"/>
              <a:buAutoNum type="arabicPeriod"/>
            </a:pPr>
            <a:r>
              <a:rPr lang="fr-FR" altLang="fr-FR" sz="1600" b="1" dirty="0">
                <a:solidFill>
                  <a:schemeClr val="accent2">
                    <a:lumMod val="50000"/>
                  </a:schemeClr>
                </a:solidFill>
              </a:rPr>
              <a:t>Entre 2 guerres : les retraites d’entreprises. Qui seront aussi des retraites par capitalisation et qui font aussi faillite</a:t>
            </a:r>
            <a:endParaRPr lang="fr-FR" altLang="fr-FR" sz="1600" dirty="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Dans cette première partie nous allons voir que de 1945 date de la création de la Sécurité sociale jusqu'</a:t>
            </a:r>
            <a:r>
              <a:rPr lang="fr-FR" altLang="ja-JP" sz="1600" dirty="0"/>
              <a:t>en 1993 date de la loi Balladur qui a réformé les retraites du secteur privé, tout a été fait pour mettre en place un système de retraites fonctionnant selon le principe de la répartition, couvrant la quasi-totalité de la population française et garantissant l</a:t>
            </a:r>
            <a:r>
              <a:rPr lang="ja-JP" altLang="fr-FR" sz="1600" dirty="0"/>
              <a:t>’</a:t>
            </a:r>
            <a:r>
              <a:rPr lang="fr-FR" altLang="ja-JP" sz="1600" dirty="0"/>
              <a:t>accès de tous pour une carrière complète à un droit à pension de retraite dès l</a:t>
            </a:r>
            <a:r>
              <a:rPr lang="ja-JP" altLang="fr-FR" sz="1600" dirty="0"/>
              <a:t>’</a:t>
            </a:r>
            <a:r>
              <a:rPr lang="fr-FR" altLang="ja-JP" sz="1600" dirty="0"/>
              <a:t>âge de 60 ans, avec un revenu de remplacement d’environ de 75 % du revenu brut d</a:t>
            </a:r>
            <a:r>
              <a:rPr lang="ja-JP" altLang="fr-FR" sz="1600" dirty="0"/>
              <a:t>’</a:t>
            </a:r>
            <a:r>
              <a:rPr lang="fr-FR" altLang="ja-JP" sz="1600" dirty="0"/>
              <a:t>activité.</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026979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28</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fr-FR" altLang="fr-FR" sz="1800" b="1" dirty="0"/>
              <a:t>1945 :</a:t>
            </a:r>
            <a:r>
              <a:rPr lang="fr-FR" altLang="fr-FR" sz="1600" dirty="0"/>
              <a:t> création de la Sécurité sociale.</a:t>
            </a:r>
          </a:p>
          <a:p>
            <a:pPr eaLnBrk="1" hangingPunct="1"/>
            <a:r>
              <a:rPr lang="fr-FR" altLang="fr-FR" sz="1600" dirty="0"/>
              <a:t>Au lendemain de la seconde guerre mondiale, les systèmes de retraite existant pour les salariés du secteur privé étaient des systèmes d</a:t>
            </a:r>
            <a:r>
              <a:rPr lang="ja-JP" altLang="fr-FR" sz="1600" dirty="0"/>
              <a:t>’</a:t>
            </a:r>
            <a:r>
              <a:rPr lang="fr-FR" altLang="ja-JP" sz="1600" dirty="0"/>
              <a:t>entreprise ou de branche, non obligatoires, fonctionnant en capitalisation et qui, tous ou presque, avaient fait faillite. Seuls, les salariés du secteur public, fonctionnaires ou employés d</a:t>
            </a:r>
            <a:r>
              <a:rPr lang="ja-JP" altLang="fr-FR" sz="1600" dirty="0"/>
              <a:t>’</a:t>
            </a:r>
            <a:r>
              <a:rPr lang="fr-FR" altLang="ja-JP" sz="1600" dirty="0"/>
              <a:t>entreprises publiques, disposaient de retraites garanties. </a:t>
            </a:r>
            <a:endParaRPr lang="fr-FR" altLang="fr-FR" sz="1600" dirty="0"/>
          </a:p>
          <a:p>
            <a:pPr eaLnBrk="1" hangingPunct="1"/>
            <a:r>
              <a:rPr lang="fr-FR" altLang="fr-FR" sz="1600" dirty="0"/>
              <a:t>Les créateurs de la sécurité sociale ont alors mis en place un système de retraite par répartition, </a:t>
            </a:r>
            <a:r>
              <a:rPr lang="fr-FR" altLang="fr-FR" sz="1600" b="1" dirty="0"/>
              <a:t>obligatoire</a:t>
            </a:r>
            <a:r>
              <a:rPr lang="fr-FR" altLang="fr-FR" sz="1600" dirty="0"/>
              <a:t> pour tous les salariés du secteur privé, calqué sur celui des salariés du secteur public quant à son principe. L </a:t>
            </a:r>
            <a:r>
              <a:rPr lang="ja-JP" altLang="fr-FR" sz="1600" dirty="0"/>
              <a:t>’</a:t>
            </a:r>
            <a:r>
              <a:rPr lang="fr-FR" altLang="ja-JP" sz="1600" dirty="0"/>
              <a:t>objectif assigné à ce système était d</a:t>
            </a:r>
            <a:r>
              <a:rPr lang="ja-JP" altLang="fr-FR" sz="1600" dirty="0"/>
              <a:t>’</a:t>
            </a:r>
            <a:r>
              <a:rPr lang="fr-FR" altLang="ja-JP" sz="1600" dirty="0"/>
              <a:t>aligner à terme la situation des salariés du secteur privé en matière de retraite sur celle des salariés du secteur public. </a:t>
            </a:r>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264353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29</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fr-FR" altLang="fr-FR" sz="1600" b="1" dirty="0"/>
              <a:t>La</a:t>
            </a:r>
            <a:r>
              <a:rPr lang="fr-FR" altLang="fr-FR" sz="1600" b="1" baseline="0" dirty="0"/>
              <a:t> retraite sécu pose un autre problème. On ne cotise que jusqu’à un certain salaire (appelé plafond de la sécu)</a:t>
            </a:r>
          </a:p>
          <a:p>
            <a:pPr eaLnBrk="1" hangingPunct="1"/>
            <a:r>
              <a:rPr lang="fr-FR" altLang="fr-FR" sz="1600" b="1" baseline="0" dirty="0"/>
              <a:t>Ceux qui gagnent plus que le plafond, ne cotisent pas au dessus, et leur retraite ne sera calculé que sur la part cotisée.</a:t>
            </a:r>
          </a:p>
          <a:p>
            <a:pPr eaLnBrk="1" hangingPunct="1"/>
            <a:r>
              <a:rPr lang="fr-FR" altLang="fr-FR" sz="1600" b="1" baseline="0" dirty="0"/>
              <a:t>(= Le salaire inscrit au compte est plafonné)</a:t>
            </a:r>
          </a:p>
          <a:p>
            <a:pPr eaLnBrk="1" hangingPunct="1"/>
            <a:r>
              <a:rPr lang="fr-FR" altLang="fr-FR" sz="1600" b="1" baseline="0" dirty="0"/>
              <a:t>Du coup, ils ont une pension qui n’atteint pas les 40 %. Les cadres, ne veulent donc pas rentrer dans la sécurité sociale et veulent s’orienter vers la capitalisation.</a:t>
            </a:r>
            <a:endParaRPr lang="fr-FR" altLang="fr-FR" sz="1600" b="1" dirty="0"/>
          </a:p>
          <a:p>
            <a:pPr eaLnBrk="1" hangingPunct="1"/>
            <a:endParaRPr lang="fr-FR" altLang="fr-FR" sz="1600" b="1"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19636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A661612-6024-4537-B3E4-FAA3DA72F3FD}" type="slidenum">
              <a:rPr lang="fr-FR" altLang="fr-FR" sz="1200">
                <a:solidFill>
                  <a:prstClr val="black"/>
                </a:solidFill>
              </a:rPr>
              <a:pPr eaLnBrk="1" hangingPunct="1"/>
              <a:t>30</a:t>
            </a:fld>
            <a:endParaRPr lang="fr-FR" altLang="fr-FR" sz="1200">
              <a:solidFill>
                <a:prstClr val="black"/>
              </a:solidFill>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dirty="0"/>
              <a:t>Nous sommes en 1946, et le MEDEF de l</a:t>
            </a:r>
            <a:r>
              <a:rPr lang="ja-JP" altLang="fr-FR" dirty="0">
                <a:latin typeface="Arial" panose="020B0604020202020204" pitchFamily="34" charset="0"/>
              </a:rPr>
              <a:t>’</a:t>
            </a:r>
            <a:r>
              <a:rPr lang="fr-FR" altLang="ja-JP" dirty="0"/>
              <a:t>époque fait monter en première ligne ses cadres dirigeants, au nom de la liberté de …  ne pas payer de cotisations sociales sur les salaires.</a:t>
            </a:r>
            <a:endParaRPr lang="fr-FR" altLang="fr-FR" dirty="0"/>
          </a:p>
        </p:txBody>
      </p:sp>
    </p:spTree>
    <p:extLst>
      <p:ext uri="{BB962C8B-B14F-4D97-AF65-F5344CB8AC3E}">
        <p14:creationId xmlns:p14="http://schemas.microsoft.com/office/powerpoint/2010/main" val="4044227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31</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fr-FR" altLang="ja-JP" sz="1600" dirty="0"/>
              <a:t>L’UGICT a servi de modèle puisque que les salariés considéraient à juste titre que les 40% de la Sécu ne suffisaient</a:t>
            </a:r>
            <a:r>
              <a:rPr lang="fr-FR" altLang="ja-JP" sz="1600" baseline="0" dirty="0"/>
              <a:t> pas. Puisqu’il avait été possible de créer un système complémentaire pour les cadres au-dessus du plafond de la sécu, pourquoi ne pas faire de même pour tous les salariés, en dessous de ce plafond ? </a:t>
            </a:r>
            <a:endParaRPr lang="fr-FR" altLang="fr-FR" sz="1600" dirty="0"/>
          </a:p>
          <a:p>
            <a:pPr eaLnBrk="1" hangingPunct="1"/>
            <a:r>
              <a:rPr lang="fr-FR" altLang="fr-FR" sz="1600" dirty="0"/>
              <a:t>Entre 1947 et 1961, il s’est donc créé </a:t>
            </a:r>
            <a:r>
              <a:rPr lang="fr-FR" altLang="ja-JP" sz="1600" dirty="0"/>
              <a:t>des régimes de retraite complémentaire conventionnels d</a:t>
            </a:r>
            <a:r>
              <a:rPr lang="ja-JP" altLang="fr-FR" sz="1600" dirty="0"/>
              <a:t>’</a:t>
            </a:r>
            <a:r>
              <a:rPr lang="fr-FR" altLang="ja-JP" sz="1600" dirty="0"/>
              <a:t>entreprise ou de branche</a:t>
            </a:r>
            <a:r>
              <a:rPr lang="fr-FR" altLang="ja-JP" sz="1600" baseline="0" dirty="0"/>
              <a:t> </a:t>
            </a:r>
            <a:r>
              <a:rPr lang="fr-FR" altLang="fr-FR" sz="1600" dirty="0"/>
              <a:t>(il y en a eu jusqu'</a:t>
            </a:r>
            <a:r>
              <a:rPr lang="fr-FR" altLang="ja-JP" sz="1600" dirty="0"/>
              <a:t>à 51 au total).</a:t>
            </a:r>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259654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32</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indent="180975" eaLnBrk="1" hangingPunct="1">
              <a:buFontTx/>
              <a:buChar char="•"/>
            </a:pPr>
            <a:r>
              <a:rPr lang="fr-FR" altLang="fr-FR" sz="1800" b="1" dirty="0"/>
              <a:t>1961 :</a:t>
            </a:r>
            <a:r>
              <a:rPr lang="fr-FR" altLang="fr-FR" sz="1600" dirty="0"/>
              <a:t> création de l</a:t>
            </a:r>
            <a:r>
              <a:rPr lang="ja-JP" altLang="fr-FR" sz="1600" dirty="0"/>
              <a:t>’</a:t>
            </a:r>
            <a:r>
              <a:rPr lang="fr-FR" altLang="ja-JP" sz="1600" dirty="0"/>
              <a:t>ARRCO.</a:t>
            </a:r>
          </a:p>
          <a:p>
            <a:pPr indent="180975" eaLnBrk="1" hangingPunct="1"/>
            <a:r>
              <a:rPr lang="fr-FR" altLang="fr-FR" sz="1600" dirty="0"/>
              <a:t>Le régime de retraite des cadres, l</a:t>
            </a:r>
            <a:r>
              <a:rPr lang="ja-JP" altLang="fr-FR" sz="1600" dirty="0"/>
              <a:t>’</a:t>
            </a:r>
            <a:r>
              <a:rPr lang="fr-FR" altLang="ja-JP" sz="1600" dirty="0"/>
              <a:t>AGIRC, était dès sa création en 1947, un régime obligatoire pour tous les cadres du secteur privé sans exception puisque régi par une CCN interprofessionnelle étendue. L</a:t>
            </a:r>
            <a:r>
              <a:rPr lang="ja-JP" altLang="fr-FR" sz="1600" dirty="0"/>
              <a:t>’</a:t>
            </a:r>
            <a:r>
              <a:rPr lang="fr-FR" altLang="ja-JP" sz="1600" dirty="0"/>
              <a:t>affiliation des salariés à ce régime était obligatoire au même titre que l</a:t>
            </a:r>
            <a:r>
              <a:rPr lang="ja-JP" altLang="fr-FR" sz="1600" dirty="0"/>
              <a:t>’</a:t>
            </a:r>
            <a:r>
              <a:rPr lang="fr-FR" altLang="ja-JP" sz="1600" dirty="0"/>
              <a:t>affiliation à la Sécurité sociale, indépendamment donc  de la branche d</a:t>
            </a:r>
            <a:r>
              <a:rPr lang="ja-JP" altLang="fr-FR" sz="1600" dirty="0"/>
              <a:t>’</a:t>
            </a:r>
            <a:r>
              <a:rPr lang="fr-FR" altLang="ja-JP" sz="1600" dirty="0"/>
              <a:t>activité ou de l</a:t>
            </a:r>
            <a:r>
              <a:rPr lang="ja-JP" altLang="fr-FR" sz="1600" dirty="0"/>
              <a:t>’</a:t>
            </a:r>
            <a:r>
              <a:rPr lang="fr-FR" altLang="ja-JP" sz="1600" dirty="0"/>
              <a:t>entreprise où s</a:t>
            </a:r>
            <a:r>
              <a:rPr lang="ja-JP" altLang="fr-FR" sz="1600" dirty="0"/>
              <a:t>’</a:t>
            </a:r>
            <a:r>
              <a:rPr lang="fr-FR" altLang="ja-JP" sz="1600" dirty="0"/>
              <a:t>exerçait leur activité.</a:t>
            </a:r>
          </a:p>
          <a:p>
            <a:pPr indent="180975" eaLnBrk="1" hangingPunct="1"/>
            <a:endParaRPr lang="fr-FR" altLang="fr-FR" sz="1600" dirty="0"/>
          </a:p>
          <a:p>
            <a:pPr indent="180975" eaLnBrk="1" hangingPunct="1"/>
            <a:r>
              <a:rPr lang="fr-FR" altLang="fr-FR" sz="1600" dirty="0"/>
              <a:t>Il n</a:t>
            </a:r>
            <a:r>
              <a:rPr lang="ja-JP" altLang="fr-FR" sz="1600" dirty="0"/>
              <a:t>’</a:t>
            </a:r>
            <a:r>
              <a:rPr lang="fr-FR" altLang="ja-JP" sz="1600" dirty="0"/>
              <a:t>en allait pas de même pour les régimes complémentaires d</a:t>
            </a:r>
            <a:r>
              <a:rPr lang="ja-JP" altLang="fr-FR" sz="1600" dirty="0"/>
              <a:t>’</a:t>
            </a:r>
            <a:r>
              <a:rPr lang="fr-FR" altLang="ja-JP" sz="1600" dirty="0"/>
              <a:t>entreprise ou de branche puisque seuls les salariés relevant des conventions collectives d</a:t>
            </a:r>
            <a:r>
              <a:rPr lang="ja-JP" altLang="fr-FR" sz="1600" dirty="0"/>
              <a:t>’</a:t>
            </a:r>
            <a:r>
              <a:rPr lang="fr-FR" altLang="ja-JP" sz="1600" dirty="0"/>
              <a:t>entreprises ou de branches correspondantes pouvaient y être affiliés.</a:t>
            </a:r>
          </a:p>
          <a:p>
            <a:pPr indent="180975" eaLnBrk="1" hangingPunct="1"/>
            <a:endParaRPr lang="fr-FR" altLang="fr-FR" sz="1600" dirty="0"/>
          </a:p>
          <a:p>
            <a:pPr indent="180975" eaLnBrk="1" hangingPunct="1"/>
            <a:r>
              <a:rPr lang="fr-FR" altLang="fr-FR" sz="1600" dirty="0"/>
              <a:t>Le besoin d</a:t>
            </a:r>
            <a:r>
              <a:rPr lang="ja-JP" altLang="fr-FR" sz="1600" dirty="0"/>
              <a:t>’</a:t>
            </a:r>
            <a:r>
              <a:rPr lang="fr-FR" altLang="ja-JP" sz="1600" dirty="0"/>
              <a:t>établir un minimum de cohérence et d</a:t>
            </a:r>
            <a:r>
              <a:rPr lang="ja-JP" altLang="fr-FR" sz="1600" dirty="0"/>
              <a:t>’</a:t>
            </a:r>
            <a:r>
              <a:rPr lang="fr-FR" altLang="ja-JP" sz="1600" dirty="0"/>
              <a:t>équité en matière de retraite entre les salariés dépendant de ces différents régimes qui avaient chacun leurs règles de fonctionnement et surtout de sécuriser les retraites qu'ils servaient, a conduit les organisations patronales et syndicales en 1961 à les fédérer au sein de l</a:t>
            </a:r>
            <a:r>
              <a:rPr lang="ja-JP" altLang="fr-FR" sz="1600" dirty="0"/>
              <a:t>’</a:t>
            </a:r>
            <a:r>
              <a:rPr lang="fr-FR" altLang="ja-JP" sz="1600" dirty="0"/>
              <a:t>ARRCO (Association des Régimes de Retraites Complémentaires).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85158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3</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fr-FR" sz="1600" dirty="0">
                <a:latin typeface="Times New Roman" charset="0"/>
                <a:ea typeface="ＭＳ Ｐゴシック" charset="0"/>
                <a:cs typeface="Times New Roman" charset="0"/>
              </a:rPr>
              <a:t>Avant de se lancer dans</a:t>
            </a:r>
            <a:r>
              <a:rPr lang="fr-FR" sz="1600" baseline="0" dirty="0">
                <a:latin typeface="Times New Roman" charset="0"/>
                <a:ea typeface="ＭＳ Ｐゴシック" charset="0"/>
                <a:cs typeface="Times New Roman" charset="0"/>
              </a:rPr>
              <a:t> ce programme chargé</a:t>
            </a:r>
          </a:p>
          <a:p>
            <a:pPr eaLnBrk="1" hangingPunct="1">
              <a:defRPr/>
            </a:pPr>
            <a:r>
              <a:rPr lang="fr-FR" sz="1600" baseline="0" dirty="0">
                <a:latin typeface="Times New Roman" charset="0"/>
                <a:ea typeface="ＭＳ Ｐゴシック" charset="0"/>
                <a:cs typeface="Times New Roman" charset="0"/>
              </a:rPr>
              <a:t>Je précise pour les fumeurs et </a:t>
            </a:r>
            <a:r>
              <a:rPr lang="fr-FR" sz="1600" baseline="0">
                <a:latin typeface="Times New Roman" charset="0"/>
                <a:ea typeface="ＭＳ Ｐゴシック" charset="0"/>
                <a:cs typeface="Times New Roman" charset="0"/>
              </a:rPr>
              <a:t>les autres </a:t>
            </a:r>
            <a:r>
              <a:rPr lang="fr-FR" sz="1600" baseline="0" dirty="0">
                <a:latin typeface="Times New Roman" charset="0"/>
                <a:ea typeface="ＭＳ Ｐゴシック" charset="0"/>
                <a:cs typeface="Times New Roman" charset="0"/>
              </a:rPr>
              <a:t>qu’on aura 1 pause ce matin de 10H10 à 10H30</a:t>
            </a:r>
          </a:p>
          <a:p>
            <a:pPr eaLnBrk="1" hangingPunct="1">
              <a:defRPr/>
            </a:pPr>
            <a:r>
              <a:rPr lang="fr-FR" sz="1600" baseline="0" dirty="0">
                <a:latin typeface="Times New Roman" charset="0"/>
                <a:ea typeface="ＭＳ Ｐゴシック" charset="0"/>
                <a:cs typeface="Times New Roman" charset="0"/>
              </a:rPr>
              <a:t>On s’arrêtera pour manger de 12H à 13H15. On va en face – Vous avez pensé à vos 5 € (reprendre le listing)</a:t>
            </a:r>
          </a:p>
          <a:p>
            <a:pPr eaLnBrk="1" hangingPunct="1">
              <a:defRPr/>
            </a:pPr>
            <a:r>
              <a:rPr lang="fr-FR" sz="1600" dirty="0">
                <a:latin typeface="Times New Roman" charset="0"/>
                <a:ea typeface="ＭＳ Ｐゴシック" charset="0"/>
                <a:cs typeface="Times New Roman" charset="0"/>
              </a:rPr>
              <a:t>qui ne mange pas ? Téléphone</a:t>
            </a:r>
            <a:r>
              <a:rPr lang="fr-FR" sz="1600" baseline="0" dirty="0">
                <a:latin typeface="Times New Roman" charset="0"/>
                <a:ea typeface="ＭＳ Ｐゴシック" charset="0"/>
                <a:cs typeface="Times New Roman" charset="0"/>
              </a:rPr>
              <a:t> resto</a:t>
            </a:r>
          </a:p>
          <a:p>
            <a:pPr eaLnBrk="1" hangingPunct="1">
              <a:defRPr/>
            </a:pPr>
            <a:r>
              <a:rPr lang="fr-FR" sz="1600" baseline="0" dirty="0">
                <a:latin typeface="Times New Roman" charset="0"/>
                <a:ea typeface="ＭＳ Ｐゴシック" charset="0"/>
                <a:cs typeface="Times New Roman" charset="0"/>
              </a:rPr>
              <a:t>On refera une pause cet après-midi, sur le coup de 14H45 et on finira entre 16H30 et 17H</a:t>
            </a:r>
          </a:p>
          <a:p>
            <a:pPr eaLnBrk="1" hangingPunct="1">
              <a:defRPr/>
            </a:pPr>
            <a:r>
              <a:rPr lang="fr-FR" sz="1600" b="1" dirty="0">
                <a:latin typeface="Times New Roman" charset="0"/>
                <a:ea typeface="ＭＳ Ｐゴシック" charset="0"/>
                <a:cs typeface="Times New Roman" charset="0"/>
              </a:rPr>
              <a:t>Lancement du quizz</a:t>
            </a:r>
            <a:r>
              <a:rPr lang="fr-FR" sz="1600" b="1" baseline="0" dirty="0">
                <a:latin typeface="Times New Roman" charset="0"/>
                <a:ea typeface="ＭＳ Ｐゴシック" charset="0"/>
                <a:cs typeface="Times New Roman" charset="0"/>
              </a:rPr>
              <a:t> : on  rassure les stagiaires en leur disant que c’est anonyme, qu’ils corrigeront eux-mêmes et que s’ils veulent discuter avec leur voisin, ce n’est pas un problème !</a:t>
            </a:r>
            <a:endParaRPr lang="fr-FR" sz="1600" b="1" dirty="0">
              <a:latin typeface="Times New Roman" charset="0"/>
              <a:ea typeface="ＭＳ Ｐゴシック" charset="0"/>
              <a:cs typeface="Times New Roman" charset="0"/>
            </a:endParaRPr>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604189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33</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fr-FR" altLang="fr-FR" sz="1600" dirty="0"/>
              <a:t>En 1972, </a:t>
            </a:r>
            <a:r>
              <a:rPr lang="fr-FR" altLang="fr-FR" sz="1600" b="1" dirty="0"/>
              <a:t>quelques années à peine après les grands mouvements revendicatifs de 1968</a:t>
            </a:r>
            <a:r>
              <a:rPr lang="fr-FR" altLang="fr-FR" sz="1600" dirty="0"/>
              <a:t> (ce n</a:t>
            </a:r>
            <a:r>
              <a:rPr lang="ja-JP" altLang="fr-FR" sz="1600" dirty="0"/>
              <a:t>’</a:t>
            </a:r>
            <a:r>
              <a:rPr lang="fr-FR" altLang="ja-JP" sz="1600" dirty="0"/>
              <a:t>est absolument pas un hasard) le Parlement vote plusieurs lois permettant d</a:t>
            </a:r>
            <a:r>
              <a:rPr lang="ja-JP" altLang="fr-FR" sz="1600" dirty="0"/>
              <a:t>’</a:t>
            </a:r>
            <a:r>
              <a:rPr lang="fr-FR" altLang="ja-JP" sz="1600" dirty="0"/>
              <a:t>améliorer la situation des salariés du secteur privé en matière de retraite.</a:t>
            </a:r>
          </a:p>
          <a:p>
            <a:pPr eaLnBrk="1" hangingPunct="1"/>
            <a:endParaRPr lang="fr-FR" altLang="fr-FR" sz="1600" dirty="0"/>
          </a:p>
          <a:p>
            <a:pPr eaLnBrk="1" hangingPunct="1"/>
            <a:r>
              <a:rPr lang="fr-FR" altLang="fr-FR" sz="1600" dirty="0"/>
              <a:t>Il s</a:t>
            </a:r>
            <a:r>
              <a:rPr lang="ja-JP" altLang="fr-FR" sz="1600" dirty="0"/>
              <a:t>’</a:t>
            </a:r>
            <a:r>
              <a:rPr lang="fr-FR" altLang="ja-JP" sz="1600" dirty="0"/>
              <a:t>agit des lois BOULIN (1972) et de la loi généralisant la retraite complémentaire</a:t>
            </a:r>
            <a:r>
              <a:rPr lang="fr-FR" altLang="ja-JP" sz="1600" baseline="0" dirty="0"/>
              <a:t> (1973)</a:t>
            </a:r>
            <a:endParaRPr lang="fr-FR" altLang="ja-JP" sz="1600" dirty="0"/>
          </a:p>
          <a:p>
            <a:pPr eaLnBrk="1" hangingPunct="1"/>
            <a:br>
              <a:rPr lang="fr-FR" altLang="fr-FR" sz="1600" dirty="0"/>
            </a:br>
            <a:r>
              <a:rPr lang="fr-FR" altLang="fr-FR" sz="1600" dirty="0"/>
              <a:t>Les lois BOULIN ne modifient pas l </a:t>
            </a:r>
            <a:r>
              <a:rPr lang="ja-JP" altLang="fr-FR" sz="1600" dirty="0"/>
              <a:t>’</a:t>
            </a:r>
            <a:r>
              <a:rPr lang="fr-FR" altLang="ja-JP" sz="1600" dirty="0"/>
              <a:t>âge dit « normal » de la retraite, c</a:t>
            </a:r>
            <a:r>
              <a:rPr lang="ja-JP" altLang="fr-FR" sz="1600" dirty="0"/>
              <a:t>’</a:t>
            </a:r>
            <a:r>
              <a:rPr lang="fr-FR" altLang="ja-JP" sz="1600" dirty="0"/>
              <a:t>est-à-dire l</a:t>
            </a:r>
            <a:r>
              <a:rPr lang="ja-JP" altLang="fr-FR" sz="1600" dirty="0"/>
              <a:t>’</a:t>
            </a:r>
            <a:r>
              <a:rPr lang="fr-FR" altLang="ja-JP" sz="1600" dirty="0"/>
              <a:t>âge auquel le salarié accède au droit à retraite au taux  maximal dit « taux plein ». Celui-ci reste fixé à 65 ans.</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448313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34</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04272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35</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Les régimes complémentaires de retraite fédérés au sein de l</a:t>
            </a:r>
            <a:r>
              <a:rPr lang="ja-JP" altLang="fr-FR" sz="1600" dirty="0"/>
              <a:t>’</a:t>
            </a:r>
            <a:r>
              <a:rPr lang="fr-FR" altLang="ja-JP" sz="1600" dirty="0"/>
              <a:t>ARRCO étant conçus pour garantir au salaire moyen du régime au moins 20% et jusqu'à 40% de remplacement du salaire soumis à cotisation dans le régime par la pension complémentaire, on voit </a:t>
            </a:r>
            <a:r>
              <a:rPr lang="fr-FR" altLang="ja-JP" sz="1600" dirty="0" err="1"/>
              <a:t>qu</a:t>
            </a:r>
            <a:r>
              <a:rPr lang="ja-JP" altLang="fr-FR" sz="1600" dirty="0"/>
              <a:t>’</a:t>
            </a:r>
            <a:r>
              <a:rPr lang="fr-FR" altLang="ja-JP" sz="1600" dirty="0"/>
              <a:t>au total, le taux de remplacement du salaire par la retraite globale au moins pour les salaires inférieurs ou égaux au plafond de la Sécurité sociale est désormais compris pour une carrière complète et une retraite liquidée à 65 ans, entre au moins 70% et 90% au plus.</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686647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36</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eaLnBrk="1" hangingPunct="1">
              <a:buFontTx/>
              <a:buNone/>
            </a:pPr>
            <a:r>
              <a:rPr lang="fr-FR" altLang="fr-FR" sz="1200" dirty="0"/>
              <a:t>F. MITTERAND est élu en</a:t>
            </a:r>
            <a:r>
              <a:rPr lang="fr-FR" altLang="fr-FR" sz="1200" baseline="0" dirty="0"/>
              <a:t> 1981</a:t>
            </a:r>
            <a:r>
              <a:rPr lang="fr-FR" altLang="fr-FR" sz="1200" dirty="0"/>
              <a:t> à la présidence de la République. Dans le</a:t>
            </a:r>
            <a:r>
              <a:rPr lang="fr-FR" altLang="fr-FR" sz="1200" baseline="0" dirty="0"/>
              <a:t> programme qui l’a porté au pouvoir figure une revendication forte du</a:t>
            </a:r>
            <a:r>
              <a:rPr lang="fr-FR" altLang="fr-FR" sz="1200" dirty="0"/>
              <a:t> </a:t>
            </a:r>
            <a:r>
              <a:rPr lang="fr-FR" altLang="ja-JP" sz="1200" dirty="0"/>
              <a:t>monde ouvrier : « la retraite à 60 ans pour tous ». </a:t>
            </a:r>
          </a:p>
          <a:p>
            <a:pPr marL="179388" indent="-179388" eaLnBrk="1" hangingPunct="1"/>
            <a:r>
              <a:rPr lang="fr-FR" altLang="fr-FR" sz="1200" dirty="0"/>
              <a:t>A compter du 1er janvier 1983 donc, l</a:t>
            </a:r>
            <a:r>
              <a:rPr lang="ja-JP" altLang="fr-FR" sz="1200" dirty="0"/>
              <a:t>’</a:t>
            </a:r>
            <a:r>
              <a:rPr lang="fr-FR" altLang="ja-JP" sz="1200" dirty="0"/>
              <a:t>âge d</a:t>
            </a:r>
            <a:r>
              <a:rPr lang="ja-JP" altLang="fr-FR" sz="1200" dirty="0"/>
              <a:t>’</a:t>
            </a:r>
            <a:r>
              <a:rPr lang="fr-FR" altLang="ja-JP" sz="1200" dirty="0"/>
              <a:t>ouverture du droit à retraite à taux plein de 50% est abaissé de 65 à 60 ans.</a:t>
            </a:r>
          </a:p>
          <a:p>
            <a:pPr marL="179388" indent="-179388" eaLnBrk="1" hangingPunct="1"/>
            <a:r>
              <a:rPr lang="fr-FR" altLang="ja-JP" sz="1200" dirty="0"/>
              <a:t>MAIS </a:t>
            </a:r>
            <a:r>
              <a:rPr lang="fr-FR" altLang="ja-JP" sz="1200" b="1" dirty="0"/>
              <a:t>sous condition d</a:t>
            </a:r>
            <a:r>
              <a:rPr lang="ja-JP" altLang="fr-FR" sz="1200" b="1" dirty="0"/>
              <a:t>’</a:t>
            </a:r>
            <a:r>
              <a:rPr lang="fr-FR" altLang="ja-JP" sz="1200" b="1" dirty="0"/>
              <a:t>une durée de cotisation tous régimes confondus public-privé de 37,5 années soit 150 trimestres.</a:t>
            </a:r>
          </a:p>
          <a:p>
            <a:pPr marL="179388" indent="-179388" eaLnBrk="1" hangingPunct="1"/>
            <a:r>
              <a:rPr lang="fr-FR" altLang="fr-FR" sz="1200" dirty="0"/>
              <a:t>On se trouve alors dans une situation où le taux plein de 50% est accordé sans condition aucune de durée de cotisation à l</a:t>
            </a:r>
            <a:r>
              <a:rPr lang="ja-JP" altLang="fr-FR" sz="1200" dirty="0"/>
              <a:t>’</a:t>
            </a:r>
            <a:r>
              <a:rPr lang="fr-FR" altLang="ja-JP" sz="1200" dirty="0"/>
              <a:t>âge de 65 ans et où il est possible de partir dès l</a:t>
            </a:r>
            <a:r>
              <a:rPr lang="ja-JP" altLang="fr-FR" sz="1200" dirty="0"/>
              <a:t>’</a:t>
            </a:r>
            <a:r>
              <a:rPr lang="fr-FR" altLang="ja-JP" sz="1200" dirty="0"/>
              <a:t>âge de 60 ans, et cela, quelle que soit la durée de cotisation du salarié mais avec un a battement (une décote) sur ce taux maximal de 50% de 1,25 point de taux par trimestre manquant par rapport à 65 ans.</a:t>
            </a:r>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462353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37</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959129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38</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Examinons le fonctionnement des retraites complémentaires</a:t>
            </a:r>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471693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8EF00937-2FA9-4E74-AEEC-18A888518F2A}" type="slidenum">
              <a:rPr lang="fr-FR" altLang="fr-FR" sz="1200">
                <a:solidFill>
                  <a:srgbClr val="000000"/>
                </a:solidFill>
                <a:latin typeface="Times New Roman" panose="02020603050405020304" pitchFamily="18" charset="0"/>
              </a:rPr>
              <a:pPr eaLnBrk="1" hangingPunct="1"/>
              <a:t>39</a:t>
            </a:fld>
            <a:endParaRPr lang="fr-FR" altLang="fr-FR" sz="1200">
              <a:solidFill>
                <a:srgbClr val="000000"/>
              </a:solidFill>
              <a:latin typeface="Times New Roman" panose="02020603050405020304" pitchFamily="18" charset="0"/>
            </a:endParaRPr>
          </a:p>
        </p:txBody>
      </p:sp>
      <p:sp>
        <p:nvSpPr>
          <p:cNvPr id="278531" name="Rectangle 2"/>
          <p:cNvSpPr>
            <a:spLocks noGrp="1" noRot="1" noChangeAspect="1" noChangeArrowheads="1" noTextEdit="1"/>
          </p:cNvSpPr>
          <p:nvPr>
            <p:ph type="sldImg"/>
          </p:nvPr>
        </p:nvSpPr>
        <p:spPr>
          <a:xfrm>
            <a:off x="352425" y="185738"/>
            <a:ext cx="6486525" cy="3649662"/>
          </a:xfrm>
          <a:ln/>
        </p:spPr>
      </p:sp>
      <p:sp>
        <p:nvSpPr>
          <p:cNvPr id="278532" name="Rectangle 3"/>
          <p:cNvSpPr>
            <a:spLocks noGrp="1" noChangeArrowheads="1"/>
          </p:cNvSpPr>
          <p:nvPr>
            <p:ph type="body" idx="1"/>
          </p:nvPr>
        </p:nvSpPr>
        <p:spPr>
          <a:xfrm>
            <a:off x="520700" y="3960813"/>
            <a:ext cx="5843588" cy="539591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fr-FR" altLang="fr-FR" sz="1600" dirty="0"/>
              <a:t>On voit sur ce graphique que de 28% des retraités en 1970, le taux de pauvreté ne concerne plus que 4,7% de cette population en 1997. Le système a donné la pleine mesure de son efficacité dans une période où pourtant les difficultés économiques sont apparues provoquant une baisse importante du taux de croissance que l</a:t>
            </a:r>
            <a:r>
              <a:rPr lang="ja-JP" altLang="fr-FR" sz="1600" dirty="0"/>
              <a:t>’</a:t>
            </a:r>
            <a:r>
              <a:rPr lang="fr-FR" altLang="ja-JP" sz="1600" dirty="0"/>
              <a:t>on avait connu auparavant.</a:t>
            </a:r>
          </a:p>
          <a:p>
            <a:pPr eaLnBrk="1" hangingPunct="1"/>
            <a:r>
              <a:rPr lang="fr-FR" altLang="fr-FR" sz="1600" dirty="0"/>
              <a:t>Par pauvreté, il faut entendre la situation du point de vue des revenus, de l</a:t>
            </a:r>
            <a:r>
              <a:rPr lang="ja-JP" altLang="fr-FR" sz="1600" dirty="0"/>
              <a:t>’</a:t>
            </a:r>
            <a:r>
              <a:rPr lang="fr-FR" altLang="ja-JP" sz="1600" dirty="0"/>
              <a:t>ensemble des personnes d</a:t>
            </a:r>
            <a:r>
              <a:rPr lang="ja-JP" altLang="fr-FR" sz="1600" dirty="0"/>
              <a:t>’</a:t>
            </a:r>
            <a:r>
              <a:rPr lang="fr-FR" altLang="ja-JP" sz="1600" dirty="0"/>
              <a:t>un ménage, situation évaluée par rapport à un seuil, relatif donc, dit seuil de pauvreté, situé au niveau de la moitié du niveau de vie médian de la population.</a:t>
            </a:r>
          </a:p>
          <a:p>
            <a:pPr eaLnBrk="1" hangingPunct="1"/>
            <a:r>
              <a:rPr lang="fr-FR" altLang="fr-FR" sz="1600" dirty="0"/>
              <a:t>On constate que le taux de pauvreté, stable au sein de la population des salariés de 1970 à 1990, augmente ensuite </a:t>
            </a:r>
            <a:r>
              <a:rPr lang="fr-FR" altLang="fr-FR" sz="1600" dirty="0" err="1"/>
              <a:t>jusqu</a:t>
            </a:r>
            <a:r>
              <a:rPr lang="ja-JP" altLang="fr-FR" sz="1600" dirty="0"/>
              <a:t>’</a:t>
            </a:r>
            <a:r>
              <a:rPr lang="fr-FR" altLang="ja-JP" sz="1600" dirty="0"/>
              <a:t>en 1997 ce qui s</a:t>
            </a:r>
            <a:r>
              <a:rPr lang="ja-JP" altLang="fr-FR" sz="1600" dirty="0"/>
              <a:t>’</a:t>
            </a:r>
            <a:r>
              <a:rPr lang="fr-FR" altLang="ja-JP" sz="1600" dirty="0"/>
              <a:t>explique par le développement important du chômage notamment parmi les jeunes.</a:t>
            </a:r>
          </a:p>
          <a:p>
            <a:pPr eaLnBrk="1" hangingPunct="1"/>
            <a:endParaRPr lang="fr-FR" altLang="fr-FR" sz="1600" dirty="0"/>
          </a:p>
          <a:p>
            <a:pPr eaLnBrk="1" hangingPunct="1"/>
            <a:r>
              <a:rPr lang="fr-FR" altLang="fr-FR" sz="1600" dirty="0"/>
              <a:t>De 1997 à 2004 on ne constate pas de modifications sensibles de ces différents taux de pauvreté. Par contre depuis 2004 et notamment depuis 2008, le taux de pauvreté parmi les retraités s</a:t>
            </a:r>
            <a:r>
              <a:rPr lang="ja-JP" altLang="fr-FR" sz="1600" dirty="0"/>
              <a:t>’</a:t>
            </a:r>
            <a:r>
              <a:rPr lang="fr-FR" altLang="ja-JP" sz="1600" dirty="0"/>
              <a:t>accroît régulièrement.</a:t>
            </a:r>
          </a:p>
          <a:p>
            <a:pPr eaLnBrk="1" hangingPunct="1"/>
            <a:endParaRPr lang="fr-FR" altLang="ja-JP" sz="1600" dirty="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Que s</a:t>
            </a:r>
            <a:r>
              <a:rPr lang="ja-JP" altLang="fr-FR" sz="1600" dirty="0"/>
              <a:t>’</a:t>
            </a:r>
            <a:r>
              <a:rPr lang="fr-FR" altLang="ja-JP" sz="1600" dirty="0"/>
              <a:t>est-il passé ? Eh bien, </a:t>
            </a:r>
            <a:r>
              <a:rPr lang="fr-FR" altLang="ja-JP" sz="1600" b="1" dirty="0"/>
              <a:t>ce système </a:t>
            </a:r>
            <a:r>
              <a:rPr lang="fr-FR" altLang="ja-JP" sz="1600" b="1" dirty="0" err="1"/>
              <a:t>qu</a:t>
            </a:r>
            <a:r>
              <a:rPr lang="ja-JP" altLang="fr-FR" sz="1600" b="1" dirty="0"/>
              <a:t>’</a:t>
            </a:r>
            <a:r>
              <a:rPr lang="fr-FR" altLang="ja-JP" sz="1600" b="1" dirty="0"/>
              <a:t>il avait fallu près de quatre décennies pour mettre en place a été complètement remis en cause à partir de l</a:t>
            </a:r>
            <a:r>
              <a:rPr lang="ja-JP" altLang="fr-FR" sz="1600" b="1" dirty="0"/>
              <a:t>’</a:t>
            </a:r>
            <a:r>
              <a:rPr lang="fr-FR" altLang="ja-JP" sz="1600" b="1" dirty="0"/>
              <a:t>année 1993.</a:t>
            </a:r>
            <a:endParaRPr lang="fr-FR" altLang="fr-FR" sz="1600" b="1" dirty="0"/>
          </a:p>
          <a:p>
            <a:pPr eaLnBrk="1" hangingPunct="1"/>
            <a:endParaRPr lang="fr-FR" altLang="ja-JP" sz="1600" dirty="0"/>
          </a:p>
          <a:p>
            <a:pPr eaLnBrk="1" hangingPunct="1"/>
            <a:endParaRPr lang="fr-FR" altLang="fr-FR" sz="1600" dirty="0"/>
          </a:p>
          <a:p>
            <a:pPr eaLnBrk="1" hangingPunct="1"/>
            <a:endParaRPr lang="fr-FR" altLang="fr-FR" sz="1600" dirty="0"/>
          </a:p>
        </p:txBody>
      </p:sp>
      <p:sp>
        <p:nvSpPr>
          <p:cNvPr id="193540"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buClr>
                <a:srgbClr val="B2B2B2"/>
              </a:buClr>
            </a:pPr>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919134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40</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4094734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41</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568390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42</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45608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4</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spcAft>
                <a:spcPts val="3000"/>
              </a:spcAft>
              <a:buFont typeface="Arial" panose="020B0604020202020204" pitchFamily="34" charset="0"/>
              <a:buNone/>
            </a:pPr>
            <a:r>
              <a:rPr lang="fr-FR" altLang="fr-FR" sz="1600" dirty="0"/>
              <a:t>C’est quoi la différence ?</a:t>
            </a:r>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206405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43</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Cet allongement se fait de façon progressive,</a:t>
            </a:r>
            <a:r>
              <a:rPr lang="fr-FR" altLang="fr-FR" sz="1600" baseline="0" dirty="0"/>
              <a:t> avec 1 trimestre supplémentaire tous les 3 ans.</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La génération né en 1955 qui a 60 ans aujourd’hui, a besoin de 166 trimestres</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Pour arriver progressivement à 172 trimestres pour les génération nées à partir de 1973.</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Pour la suite de nos calculs nous allons retenir ce chiffre de 172 trimestres qui n’est pas encore applicable à ceux qui s’en vont aujourd’hui mais qui est déjà acté dans la loi pour les suivant</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158731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44</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L’allongement</a:t>
            </a:r>
            <a:r>
              <a:rPr lang="fr-FR" altLang="fr-FR" sz="1600" baseline="0" dirty="0"/>
              <a:t> de la durée de cotisation amène une baisse considérable de la pension pour tous ceux qui n’arriveront pas à avoir une carrière complète.</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Cet effet était tellement considérable que pour le rendre les choses plus présentable, la loi Fillon a du réduire la décote de 1,25 à 0,625 par trimestre manquant.</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Les salariés ont le « choix » : partir avec une retraite très amputée ou travailler jusqu’à l’âge du taux plein (5 ans après l’âge du droit à la retraite). C’est ce que la MEDEF et la CFDT appelle la retraite choisie !</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Bien entendu, cet allongement de durée de cotisation n’a pas d’effet important immédiatement car les générations qui arrivent encore actuellement à la retraite ont commencé à travailler jeunes et ont souvent leurs années de cotisation. </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fr-FR" altLang="fr-FR" sz="1600" baseline="0" dirty="0"/>
              <a:t>L’impact futur va être fort</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fr-FR" altLang="fr-FR" sz="1600" baseline="0" dirty="0"/>
              <a:t>pour avoir des gains immédiats, le gouvernement et le MEDEF ont décidé de repousser l'âge de départ.</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44463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45</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106215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46</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A noter :</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La</a:t>
            </a:r>
            <a:r>
              <a:rPr lang="fr-FR" altLang="fr-FR" sz="1600" baseline="0" dirty="0"/>
              <a:t> création d’un système de « départ anticipé » à 60 ans carrière longue, c’est-à-dire la possibilité d’échapper au report de l’âge de départ si on a commencé tôt est la vaseline pour éviter la réaction de la génération tout de suite concernée.</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Mais ce dispositif est destiné à disparaitre très rapidement. A terme, Il faudra avoir 172 trimestres cotisés (43 ans de cotisations). Demain qui aura 43 ans de cotisation à 60 ans ? Alors que l’âge moyen d’arrivée dans un emploi stable est de 28 ans.</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774293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47</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011175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48</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4127352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49</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376377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50</a:t>
            </a:fld>
            <a:endParaRPr lang="fr-FR"/>
          </a:p>
        </p:txBody>
      </p:sp>
    </p:spTree>
    <p:extLst>
      <p:ext uri="{BB962C8B-B14F-4D97-AF65-F5344CB8AC3E}">
        <p14:creationId xmlns:p14="http://schemas.microsoft.com/office/powerpoint/2010/main" val="23071588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51</a:t>
            </a:fld>
            <a:endParaRPr lang="fr-FR"/>
          </a:p>
        </p:txBody>
      </p:sp>
    </p:spTree>
    <p:extLst>
      <p:ext uri="{BB962C8B-B14F-4D97-AF65-F5344CB8AC3E}">
        <p14:creationId xmlns:p14="http://schemas.microsoft.com/office/powerpoint/2010/main" val="37323008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L’impact de ce nouveau mode de calcul est évidemment variable suivant le profil de carrière de chacun.</a:t>
            </a:r>
          </a:p>
          <a:p>
            <a:r>
              <a:rPr lang="fr-FR" dirty="0"/>
              <a:t>Mais chacun peut faire son calcul : quand vous recevez de</a:t>
            </a:r>
            <a:r>
              <a:rPr lang="fr-FR" baseline="0" dirty="0"/>
              <a:t> la CNAV le relevé de carrière où figure les 25 meilleures années prises en compte, vous pouvez refaire le calcul à partir des 10 meilleures seulement et vous pourrez noter la différence sur le SAM. </a:t>
            </a:r>
          </a:p>
          <a:p>
            <a:r>
              <a:rPr lang="fr-FR" baseline="0" dirty="0"/>
              <a:t>50 % de la différence de SAM c’est ce que vous perdez sur votre retraite SECU</a:t>
            </a:r>
            <a:endParaRPr lang="fr-FR"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52</a:t>
            </a:fld>
            <a:endParaRPr lang="fr-FR"/>
          </a:p>
        </p:txBody>
      </p:sp>
    </p:spTree>
    <p:extLst>
      <p:ext uri="{BB962C8B-B14F-4D97-AF65-F5344CB8AC3E}">
        <p14:creationId xmlns:p14="http://schemas.microsoft.com/office/powerpoint/2010/main" val="716903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5</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spcAft>
                <a:spcPts val="3000"/>
              </a:spcAft>
              <a:buFont typeface="Arial" panose="020B0604020202020204" pitchFamily="34" charset="0"/>
              <a:buNone/>
            </a:pPr>
            <a:r>
              <a:rPr lang="fr-FR" altLang="fr-FR" sz="1600" dirty="0"/>
              <a:t>C’est quoi la différence ?</a:t>
            </a:r>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4292525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53</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332312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54</a:t>
            </a:fld>
            <a:endParaRPr lang="fr-FR"/>
          </a:p>
        </p:txBody>
      </p:sp>
    </p:spTree>
    <p:extLst>
      <p:ext uri="{BB962C8B-B14F-4D97-AF65-F5344CB8AC3E}">
        <p14:creationId xmlns:p14="http://schemas.microsoft.com/office/powerpoint/2010/main" val="23001266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55</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3131368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Même</a:t>
            </a:r>
            <a:r>
              <a:rPr lang="fr-FR" baseline="0" dirty="0"/>
              <a:t> si personne n’a eu d’augmentation, le salaire moyen  augmenté !</a:t>
            </a:r>
          </a:p>
          <a:p>
            <a:r>
              <a:rPr lang="fr-FR" baseline="0" dirty="0"/>
              <a:t>En réalité, la plupart des salariés ont une certaine évolution de carrière (ancienneté, promotion, </a:t>
            </a:r>
            <a:r>
              <a:rPr lang="fr-FR" baseline="0" dirty="0" err="1"/>
              <a:t>etc</a:t>
            </a:r>
            <a:r>
              <a:rPr lang="fr-FR" baseline="0" dirty="0"/>
              <a:t> …) mais cela ne joue sur le salaire moyen que si cela n’est pas compensé par le turn-over des générations qui fait entrer au travail des jeunes peu payés alors que partent en retraite des anciens qui ont une rémunération un peu meilleure.</a:t>
            </a:r>
            <a:endParaRPr lang="fr-FR"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56</a:t>
            </a:fld>
            <a:endParaRPr lang="fr-FR"/>
          </a:p>
        </p:txBody>
      </p:sp>
    </p:spTree>
    <p:extLst>
      <p:ext uri="{BB962C8B-B14F-4D97-AF65-F5344CB8AC3E}">
        <p14:creationId xmlns:p14="http://schemas.microsoft.com/office/powerpoint/2010/main" val="41444707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altLang="fr-FR" sz="1200" dirty="0">
                <a:solidFill>
                  <a:srgbClr val="000000"/>
                </a:solidFill>
              </a:rPr>
              <a:t>En ordonnées figurent des indices : le graphique signifie donc que pour un indice des prix et des salaires (des Entreprises Non Financières Non Agricoles dites ENFNA) de 100 en 1980, les prix sont multipliés 31 ans plus tard par 2,6 tandis que les salaires sont multipliés par 3,4.</a:t>
            </a:r>
          </a:p>
          <a:p>
            <a:pPr eaLnBrk="1" hangingPunct="1"/>
            <a:r>
              <a:rPr lang="fr-FR" altLang="fr-FR" sz="1200" dirty="0">
                <a:solidFill>
                  <a:srgbClr val="000000"/>
                </a:solidFill>
              </a:rPr>
              <a:t>C</a:t>
            </a:r>
            <a:r>
              <a:rPr lang="ja-JP" altLang="fr-FR" sz="1200" dirty="0">
                <a:solidFill>
                  <a:srgbClr val="000000"/>
                </a:solidFill>
              </a:rPr>
              <a:t>’</a:t>
            </a:r>
            <a:r>
              <a:rPr lang="fr-FR" altLang="ja-JP" sz="1200" dirty="0">
                <a:solidFill>
                  <a:srgbClr val="000000"/>
                </a:solidFill>
              </a:rPr>
              <a:t>est l</a:t>
            </a:r>
            <a:r>
              <a:rPr lang="ja-JP" altLang="fr-FR" sz="1200" dirty="0">
                <a:solidFill>
                  <a:srgbClr val="000000"/>
                </a:solidFill>
              </a:rPr>
              <a:t>’</a:t>
            </a:r>
            <a:r>
              <a:rPr lang="fr-FR" altLang="ja-JP" sz="1200" dirty="0">
                <a:solidFill>
                  <a:srgbClr val="000000"/>
                </a:solidFill>
              </a:rPr>
              <a:t>évolution du salaire brut des ENFNA qui détermine l</a:t>
            </a:r>
            <a:r>
              <a:rPr lang="ja-JP" altLang="fr-FR" sz="1200" dirty="0">
                <a:solidFill>
                  <a:srgbClr val="000000"/>
                </a:solidFill>
              </a:rPr>
              <a:t>’</a:t>
            </a:r>
            <a:r>
              <a:rPr lang="fr-FR" altLang="ja-JP" sz="1200" dirty="0">
                <a:solidFill>
                  <a:srgbClr val="000000"/>
                </a:solidFill>
              </a:rPr>
              <a:t>évolution du plafond de la Sécurité sociale. Ces entreprises rassemblent en effet l</a:t>
            </a:r>
            <a:r>
              <a:rPr lang="ja-JP" altLang="fr-FR" sz="1200" dirty="0">
                <a:solidFill>
                  <a:srgbClr val="000000"/>
                </a:solidFill>
              </a:rPr>
              <a:t>’</a:t>
            </a:r>
            <a:r>
              <a:rPr lang="fr-FR" altLang="ja-JP" sz="1200" dirty="0">
                <a:solidFill>
                  <a:srgbClr val="000000"/>
                </a:solidFill>
              </a:rPr>
              <a:t>immense majorité des salariés du secteur privé.</a:t>
            </a:r>
          </a:p>
          <a:p>
            <a:pPr eaLnBrk="1" hangingPunct="1"/>
            <a:r>
              <a:rPr lang="fr-FR" altLang="fr-FR" sz="1200" dirty="0"/>
              <a:t>Il en résulte que le montant d</a:t>
            </a:r>
            <a:r>
              <a:rPr lang="ja-JP" altLang="fr-FR" sz="1200" dirty="0"/>
              <a:t>’</a:t>
            </a:r>
            <a:r>
              <a:rPr lang="fr-FR" altLang="ja-JP" sz="1200" dirty="0"/>
              <a:t>un salaire porté au compte revalorisé comme l</a:t>
            </a:r>
            <a:r>
              <a:rPr lang="ja-JP" altLang="fr-FR" sz="1200" dirty="0"/>
              <a:t>’</a:t>
            </a:r>
            <a:r>
              <a:rPr lang="fr-FR" altLang="ja-JP" sz="1200" dirty="0"/>
              <a:t>évolution des prix entre le moment où il a été perçu et le moment de la liquidation de la retraite sera presque toujours inférieur au montant de ce même salaire porté au compte revalorisé comme l</a:t>
            </a:r>
            <a:r>
              <a:rPr lang="ja-JP" altLang="fr-FR" sz="1200" dirty="0"/>
              <a:t>’</a:t>
            </a:r>
            <a:r>
              <a:rPr lang="fr-FR" altLang="ja-JP" sz="1200" dirty="0"/>
              <a:t>évolution du salaire moyen des salariés du secteur privé entre le moment où il a été perçu et le moment de la liquidation de la retraite.</a:t>
            </a:r>
          </a:p>
          <a:p>
            <a:pPr eaLnBrk="1" hangingPunct="1"/>
            <a:r>
              <a:rPr lang="fr-FR" altLang="ja-JP" sz="1200" dirty="0"/>
              <a:t>L’indexation sur les prix revient a donner au retraités le niveau de vie moyen</a:t>
            </a:r>
            <a:r>
              <a:rPr lang="fr-FR" altLang="ja-JP" sz="1200" baseline="0" dirty="0"/>
              <a:t> de la société 40 ans avant, l’indexation sur le salaire moyen revient a lui donner sa part de l’évolution du niveau de vie.</a:t>
            </a:r>
            <a:endParaRPr lang="fr-FR" altLang="ja-JP" sz="1200" dirty="0"/>
          </a:p>
          <a:p>
            <a:pPr eaLnBrk="1" hangingPunct="1"/>
            <a:r>
              <a:rPr lang="fr-FR" altLang="fr-FR" sz="1200" dirty="0"/>
              <a:t>Les effets à la baisse induits par le passage de l</a:t>
            </a:r>
            <a:r>
              <a:rPr lang="ja-JP" altLang="fr-FR" sz="1200" dirty="0"/>
              <a:t>’</a:t>
            </a:r>
            <a:r>
              <a:rPr lang="fr-FR" altLang="ja-JP" sz="1200" dirty="0"/>
              <a:t>indexation des salaires portés au compte sur les prix et non plus sur le salaire moyen de l</a:t>
            </a:r>
            <a:r>
              <a:rPr lang="ja-JP" altLang="fr-FR" sz="1200" dirty="0"/>
              <a:t>’</a:t>
            </a:r>
            <a:r>
              <a:rPr lang="fr-FR" altLang="ja-JP" sz="1200" dirty="0"/>
              <a:t>ensemble des salariés du secteur privé se font sentir de manière de plus en plus sensible au fil des années. En effet, en application du principe de non rétroactivité des lois les coefficients de revalorisation des salaires portés au compte correspondant aux années antérieures à l</a:t>
            </a:r>
            <a:r>
              <a:rPr lang="ja-JP" altLang="fr-FR" sz="1200" dirty="0"/>
              <a:t>’</a:t>
            </a:r>
            <a:r>
              <a:rPr lang="fr-FR" altLang="ja-JP" sz="1200" dirty="0"/>
              <a:t>année 1994, année du changement du mode d</a:t>
            </a:r>
            <a:r>
              <a:rPr lang="ja-JP" altLang="fr-FR" sz="1200" dirty="0"/>
              <a:t>’</a:t>
            </a:r>
            <a:r>
              <a:rPr lang="fr-FR" altLang="ja-JP" sz="1200" dirty="0"/>
              <a:t>indexation, n</a:t>
            </a:r>
            <a:r>
              <a:rPr lang="ja-JP" altLang="fr-FR" sz="1200" dirty="0"/>
              <a:t>’</a:t>
            </a:r>
            <a:r>
              <a:rPr lang="fr-FR" altLang="ja-JP" sz="1200" dirty="0"/>
              <a:t>ont pas été corrigés.</a:t>
            </a:r>
          </a:p>
          <a:p>
            <a:pPr eaLnBrk="1" hangingPunct="1"/>
            <a:r>
              <a:rPr lang="fr-FR" altLang="fr-FR" sz="1200" dirty="0"/>
              <a:t>Dans les faits ces salaires portés au compte n</a:t>
            </a:r>
            <a:r>
              <a:rPr lang="ja-JP" altLang="fr-FR" sz="1200" dirty="0"/>
              <a:t>’</a:t>
            </a:r>
            <a:r>
              <a:rPr lang="fr-FR" altLang="ja-JP" sz="1200" dirty="0"/>
              <a:t>étaient déjà plus revalorisés comme les salaires mais comme les prix depuis 1987 incluse : un salaire porté au compte de l</a:t>
            </a:r>
            <a:r>
              <a:rPr lang="ja-JP" altLang="fr-FR" sz="1200" dirty="0"/>
              <a:t>’</a:t>
            </a:r>
            <a:r>
              <a:rPr lang="fr-FR" altLang="ja-JP" sz="1200" dirty="0"/>
              <a:t>année 1976 et pris en compte pour le calcul d</a:t>
            </a:r>
            <a:r>
              <a:rPr lang="ja-JP" altLang="fr-FR" sz="1200" dirty="0"/>
              <a:t>’</a:t>
            </a:r>
            <a:r>
              <a:rPr lang="fr-FR" altLang="ja-JP" sz="1200" dirty="0"/>
              <a:t>une retraite liquidée en 2006 aura ainsi été revalorisé en fonction de l</a:t>
            </a:r>
            <a:r>
              <a:rPr lang="ja-JP" altLang="fr-FR" sz="1200" dirty="0"/>
              <a:t>’</a:t>
            </a:r>
            <a:r>
              <a:rPr lang="fr-FR" altLang="ja-JP" sz="1200" dirty="0"/>
              <a:t>évolution constatée du salaire moyen de l</a:t>
            </a:r>
            <a:r>
              <a:rPr lang="ja-JP" altLang="fr-FR" sz="1200" dirty="0"/>
              <a:t>’</a:t>
            </a:r>
            <a:r>
              <a:rPr lang="fr-FR" altLang="ja-JP" sz="1200" dirty="0"/>
              <a:t>ensemble des salariés du secteur privé entre 1976 et 1986 incluse et en fonction de l</a:t>
            </a:r>
            <a:r>
              <a:rPr lang="ja-JP" altLang="fr-FR" sz="1200" dirty="0"/>
              <a:t>’</a:t>
            </a:r>
            <a:r>
              <a:rPr lang="fr-FR" altLang="ja-JP" sz="1200" dirty="0"/>
              <a:t>évolution constatée des prix entre 1987 et 2005 incluse.</a:t>
            </a:r>
          </a:p>
          <a:p>
            <a:pPr eaLnBrk="1" hangingPunct="1"/>
            <a:r>
              <a:rPr lang="fr-FR" altLang="fr-FR" sz="1200" dirty="0"/>
              <a:t>Ce sont donc les salariés qui sont entrés dans la vie active et ont donc commencé à cotiser à partir de l</a:t>
            </a:r>
            <a:r>
              <a:rPr lang="ja-JP" altLang="fr-FR" sz="1200" dirty="0"/>
              <a:t>’</a:t>
            </a:r>
            <a:r>
              <a:rPr lang="fr-FR" altLang="ja-JP" sz="1200" dirty="0"/>
              <a:t>année 1987 et qui partiront en retraite à partir de 2027 qui subiront en principe le préjudice le plus important puisque la totalité des salaires portés au compte de leur carrière auront été revalorisés en fonction de l</a:t>
            </a:r>
            <a:r>
              <a:rPr lang="ja-JP" altLang="fr-FR" sz="1200" dirty="0"/>
              <a:t>’</a:t>
            </a:r>
            <a:r>
              <a:rPr lang="fr-FR" altLang="ja-JP" sz="1200" dirty="0"/>
              <a:t>évolution des prix et non plus de l</a:t>
            </a:r>
            <a:r>
              <a:rPr lang="ja-JP" altLang="fr-FR" sz="1200" dirty="0"/>
              <a:t>’</a:t>
            </a:r>
            <a:r>
              <a:rPr lang="fr-FR" altLang="ja-JP" sz="1200" dirty="0"/>
              <a:t>évolution des salaires. </a:t>
            </a:r>
            <a:r>
              <a:rPr lang="fr-FR" altLang="ja-JP" sz="1200" b="1" dirty="0"/>
              <a:t>Il est difficile sans connaître le profil d</a:t>
            </a:r>
            <a:r>
              <a:rPr lang="ja-JP" altLang="fr-FR" sz="1200" b="1" dirty="0"/>
              <a:t>’</a:t>
            </a:r>
            <a:r>
              <a:rPr lang="fr-FR" altLang="ja-JP" sz="1200" b="1" dirty="0"/>
              <a:t>une carrière de chiffrer avec précision les baisses de droit résultant à la fois du passage des dix aux vingt cinq meilleures années, et du changement dans le monde d</a:t>
            </a:r>
            <a:r>
              <a:rPr lang="ja-JP" altLang="fr-FR" sz="1200" b="1" dirty="0"/>
              <a:t>’</a:t>
            </a:r>
            <a:r>
              <a:rPr lang="fr-FR" altLang="ja-JP" sz="1200" b="1" dirty="0"/>
              <a:t>indexation des salaires portés au compte.</a:t>
            </a:r>
          </a:p>
          <a:p>
            <a:endParaRPr lang="fr-FR"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57</a:t>
            </a:fld>
            <a:endParaRPr lang="fr-FR"/>
          </a:p>
        </p:txBody>
      </p:sp>
    </p:spTree>
    <p:extLst>
      <p:ext uri="{BB962C8B-B14F-4D97-AF65-F5344CB8AC3E}">
        <p14:creationId xmlns:p14="http://schemas.microsoft.com/office/powerpoint/2010/main" val="3757177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58</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4343578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59</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9388" lvl="1" indent="9525" algn="just" eaLnBrk="1" hangingPunct="1">
              <a:lnSpc>
                <a:spcPct val="90000"/>
              </a:lnSpc>
              <a:defRPr/>
            </a:pPr>
            <a:r>
              <a:rPr lang="fr-FR" altLang="fr-FR" dirty="0"/>
              <a:t>La loi ne décide pas en 2010 </a:t>
            </a:r>
            <a:r>
              <a:rPr lang="fr-FR" altLang="ja-JP" dirty="0"/>
              <a:t>de la création d</a:t>
            </a:r>
            <a:r>
              <a:rPr lang="ja-JP" altLang="fr-FR" dirty="0"/>
              <a:t>’</a:t>
            </a:r>
            <a:r>
              <a:rPr lang="fr-FR" altLang="ja-JP" dirty="0"/>
              <a:t>un tel régime mais cette création, réclamée par le Medef, dispose du soutien des principales forces politiques de ce pays : la droite et le Parti socialiste. </a:t>
            </a:r>
          </a:p>
          <a:p>
            <a:pPr marL="179388" lvl="1" indent="9525" algn="just" eaLnBrk="1" hangingPunct="1">
              <a:lnSpc>
                <a:spcPct val="90000"/>
              </a:lnSpc>
              <a:defRPr/>
            </a:pPr>
            <a:r>
              <a:rPr lang="fr-FR" altLang="fr-FR" dirty="0"/>
              <a:t>Elle dispose aussi sur le plan syndical du soutien de la CFDT, qui n</a:t>
            </a:r>
            <a:r>
              <a:rPr lang="ja-JP" altLang="fr-FR" dirty="0"/>
              <a:t>’</a:t>
            </a:r>
            <a:r>
              <a:rPr lang="fr-FR" altLang="ja-JP" dirty="0"/>
              <a:t>a cessé de réclamer au gouvernement de Nicolas Sarkozy, cette réforme dite « systémique ».</a:t>
            </a:r>
          </a:p>
          <a:p>
            <a:pPr marL="179388" lvl="1" indent="9525" algn="just" eaLnBrk="1" hangingPunct="1">
              <a:lnSpc>
                <a:spcPct val="90000"/>
              </a:lnSpc>
              <a:defRPr/>
            </a:pPr>
            <a:endParaRPr lang="fr-FR" altLang="fr-FR" sz="800" dirty="0"/>
          </a:p>
          <a:p>
            <a:pPr marL="179388" lvl="1" indent="9525" algn="just" eaLnBrk="1" hangingPunct="1">
              <a:lnSpc>
                <a:spcPct val="90000"/>
              </a:lnSpc>
              <a:defRPr/>
            </a:pPr>
            <a:r>
              <a:rPr lang="fr-FR" altLang="fr-FR" dirty="0"/>
              <a:t>Déjà en 2008, le gouvernement avait demandé au Conseil d</a:t>
            </a:r>
            <a:r>
              <a:rPr lang="ja-JP" altLang="fr-FR" dirty="0"/>
              <a:t>’</a:t>
            </a:r>
            <a:r>
              <a:rPr lang="fr-FR" altLang="ja-JP" dirty="0"/>
              <a:t>Orientation des Retraites un rapport sur les conditions et modalités pratiques d</a:t>
            </a:r>
            <a:r>
              <a:rPr lang="ja-JP" altLang="fr-FR" dirty="0"/>
              <a:t>’</a:t>
            </a:r>
            <a:r>
              <a:rPr lang="fr-FR" altLang="ja-JP" dirty="0"/>
              <a:t>une telle substitution.</a:t>
            </a:r>
          </a:p>
          <a:p>
            <a:pPr marL="179388" lvl="1" indent="9525" algn="just" eaLnBrk="1" hangingPunct="1">
              <a:lnSpc>
                <a:spcPct val="90000"/>
              </a:lnSpc>
              <a:defRPr/>
            </a:pPr>
            <a:endParaRPr lang="fr-FR" altLang="fr-FR" sz="800" dirty="0"/>
          </a:p>
          <a:p>
            <a:pPr marL="179388" lvl="1" indent="9525" algn="just" eaLnBrk="1" hangingPunct="1">
              <a:lnSpc>
                <a:spcPct val="90000"/>
              </a:lnSpc>
              <a:defRPr/>
            </a:pPr>
            <a:r>
              <a:rPr lang="fr-FR" altLang="fr-FR" dirty="0"/>
              <a:t>Malgré les conclusions plutôt réservées de ce rapport rendu public début février 2010, le gouvernement et sa majorité ont introduit, </a:t>
            </a:r>
            <a:r>
              <a:rPr lang="fr-FR" altLang="fr-FR" b="1" dirty="0"/>
              <a:t>à la demande de la CFDT</a:t>
            </a:r>
            <a:r>
              <a:rPr lang="fr-FR" altLang="fr-FR" dirty="0"/>
              <a:t>, dans la loi du 9 novembre 2010 un article, l</a:t>
            </a:r>
            <a:r>
              <a:rPr lang="ja-JP" altLang="fr-FR" dirty="0"/>
              <a:t>’</a:t>
            </a:r>
            <a:r>
              <a:rPr lang="fr-FR" altLang="ja-JP" dirty="0"/>
              <a:t>article 16, qui stipule que le Comité de pilotage des régimes de retraite (COPILOR), organisme créé à cette occasion par cette loi, </a:t>
            </a:r>
            <a:r>
              <a:rPr lang="fr-FR" altLang="ja-JP" b="1" dirty="0"/>
              <a:t>organise à compter du 1er semestre 2013</a:t>
            </a:r>
            <a:r>
              <a:rPr lang="fr-FR" altLang="ja-JP" dirty="0"/>
              <a:t>, une réflexion nationale sur notamment : </a:t>
            </a:r>
          </a:p>
          <a:p>
            <a:pPr marL="1182688" lvl="2" indent="-266700" algn="just" eaLnBrk="1" hangingPunct="1">
              <a:lnSpc>
                <a:spcPct val="90000"/>
              </a:lnSpc>
              <a:defRPr/>
            </a:pPr>
            <a:r>
              <a:rPr lang="fr-FR" altLang="fr-FR" dirty="0"/>
              <a:t>«  </a:t>
            </a:r>
            <a:r>
              <a:rPr lang="fr-FR" altLang="fr-FR" b="1" dirty="0"/>
              <a:t>les conditions de mise en place d</a:t>
            </a:r>
            <a:r>
              <a:rPr lang="ja-JP" altLang="fr-FR" b="1" dirty="0"/>
              <a:t>’</a:t>
            </a:r>
            <a:r>
              <a:rPr lang="fr-FR" altLang="ja-JP" b="1" dirty="0"/>
              <a:t>un régime universel par points ou en comptes notionnels</a:t>
            </a:r>
            <a:r>
              <a:rPr lang="fr-FR" altLang="ja-JP" dirty="0"/>
              <a:t> ». </a:t>
            </a:r>
          </a:p>
          <a:p>
            <a:pPr marL="179388" lvl="1" indent="9525" algn="just" eaLnBrk="1" hangingPunct="1">
              <a:lnSpc>
                <a:spcPct val="90000"/>
              </a:lnSpc>
              <a:defRPr/>
            </a:pPr>
            <a:r>
              <a:rPr lang="fr-FR" altLang="fr-FR" dirty="0"/>
              <a:t> De quoi s</a:t>
            </a:r>
            <a:r>
              <a:rPr lang="ja-JP" altLang="fr-FR" dirty="0"/>
              <a:t>’</a:t>
            </a:r>
            <a:r>
              <a:rPr lang="fr-FR" altLang="ja-JP" dirty="0"/>
              <a:t>agit-il ?</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7311719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60</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9388" lvl="1" indent="9525" algn="just" eaLnBrk="1" hangingPunct="1">
              <a:lnSpc>
                <a:spcPct val="90000"/>
              </a:lnSpc>
              <a:defRPr/>
            </a:pPr>
            <a:r>
              <a:rPr lang="fr-FR" altLang="fr-FR" dirty="0"/>
              <a:t>La loi ne décide pas en 2010 </a:t>
            </a:r>
            <a:r>
              <a:rPr lang="fr-FR" altLang="ja-JP" dirty="0"/>
              <a:t>de la création d</a:t>
            </a:r>
            <a:r>
              <a:rPr lang="ja-JP" altLang="fr-FR" dirty="0"/>
              <a:t>’</a:t>
            </a:r>
            <a:r>
              <a:rPr lang="fr-FR" altLang="ja-JP" dirty="0"/>
              <a:t>un tel régime mais cette création, réclamée par le Medef, dispose du soutien des principales forces politiques de ce pays : la droite et le Parti socialiste. </a:t>
            </a:r>
          </a:p>
          <a:p>
            <a:pPr marL="179388" lvl="1" indent="9525" algn="just" eaLnBrk="1" hangingPunct="1">
              <a:lnSpc>
                <a:spcPct val="90000"/>
              </a:lnSpc>
              <a:defRPr/>
            </a:pPr>
            <a:r>
              <a:rPr lang="fr-FR" altLang="fr-FR" dirty="0"/>
              <a:t>Elle dispose aussi sur le plan syndical du soutien de la CFDT, qui n</a:t>
            </a:r>
            <a:r>
              <a:rPr lang="ja-JP" altLang="fr-FR" dirty="0"/>
              <a:t>’</a:t>
            </a:r>
            <a:r>
              <a:rPr lang="fr-FR" altLang="ja-JP" dirty="0"/>
              <a:t>a cessé de réclamer au gouvernement de Nicolas Sarkozy, cette réforme dite « systémique ».</a:t>
            </a:r>
          </a:p>
          <a:p>
            <a:pPr marL="179388" lvl="1" indent="9525" algn="just" eaLnBrk="1" hangingPunct="1">
              <a:lnSpc>
                <a:spcPct val="90000"/>
              </a:lnSpc>
              <a:defRPr/>
            </a:pPr>
            <a:endParaRPr lang="fr-FR" altLang="fr-FR" sz="800" dirty="0"/>
          </a:p>
          <a:p>
            <a:pPr marL="179388" lvl="1" indent="9525" algn="just" eaLnBrk="1" hangingPunct="1">
              <a:lnSpc>
                <a:spcPct val="90000"/>
              </a:lnSpc>
              <a:defRPr/>
            </a:pPr>
            <a:r>
              <a:rPr lang="fr-FR" altLang="fr-FR" dirty="0"/>
              <a:t>Déjà en 2008, le gouvernement avait demandé au Conseil d</a:t>
            </a:r>
            <a:r>
              <a:rPr lang="ja-JP" altLang="fr-FR" dirty="0"/>
              <a:t>’</a:t>
            </a:r>
            <a:r>
              <a:rPr lang="fr-FR" altLang="ja-JP" dirty="0"/>
              <a:t>Orientation des Retraites un rapport sur les conditions et modalités pratiques d</a:t>
            </a:r>
            <a:r>
              <a:rPr lang="ja-JP" altLang="fr-FR" dirty="0"/>
              <a:t>’</a:t>
            </a:r>
            <a:r>
              <a:rPr lang="fr-FR" altLang="ja-JP" dirty="0"/>
              <a:t>une telle substitution.</a:t>
            </a:r>
          </a:p>
          <a:p>
            <a:pPr marL="179388" lvl="1" indent="9525" algn="just" eaLnBrk="1" hangingPunct="1">
              <a:lnSpc>
                <a:spcPct val="90000"/>
              </a:lnSpc>
              <a:defRPr/>
            </a:pPr>
            <a:endParaRPr lang="fr-FR" altLang="fr-FR" sz="800" dirty="0"/>
          </a:p>
          <a:p>
            <a:pPr marL="179388" lvl="1" indent="9525" algn="just" eaLnBrk="1" hangingPunct="1">
              <a:lnSpc>
                <a:spcPct val="90000"/>
              </a:lnSpc>
              <a:defRPr/>
            </a:pPr>
            <a:r>
              <a:rPr lang="fr-FR" altLang="fr-FR" dirty="0"/>
              <a:t>Malgré les conclusions plutôt réservées de ce rapport rendu public début février 2010, le gouvernement et sa majorité ont introduit, </a:t>
            </a:r>
            <a:r>
              <a:rPr lang="fr-FR" altLang="fr-FR" b="1" dirty="0"/>
              <a:t>à la demande de la CFDT</a:t>
            </a:r>
            <a:r>
              <a:rPr lang="fr-FR" altLang="fr-FR" dirty="0"/>
              <a:t>, dans la loi du 9 novembre 2010 un article, l</a:t>
            </a:r>
            <a:r>
              <a:rPr lang="ja-JP" altLang="fr-FR" dirty="0"/>
              <a:t>’</a:t>
            </a:r>
            <a:r>
              <a:rPr lang="fr-FR" altLang="ja-JP" dirty="0"/>
              <a:t>article 16, qui stipule que le Comité de pilotage des régimes de retraite (COPILOR), organisme créé à cette occasion par cette loi, </a:t>
            </a:r>
            <a:r>
              <a:rPr lang="fr-FR" altLang="ja-JP" b="1" dirty="0"/>
              <a:t>organise à compter du 1er semestre 2013</a:t>
            </a:r>
            <a:r>
              <a:rPr lang="fr-FR" altLang="ja-JP" dirty="0"/>
              <a:t>, une réflexion nationale sur notamment : </a:t>
            </a:r>
          </a:p>
          <a:p>
            <a:pPr marL="1182688" lvl="2" indent="-266700" algn="just" eaLnBrk="1" hangingPunct="1">
              <a:lnSpc>
                <a:spcPct val="90000"/>
              </a:lnSpc>
              <a:defRPr/>
            </a:pPr>
            <a:r>
              <a:rPr lang="fr-FR" altLang="fr-FR" dirty="0"/>
              <a:t>«  </a:t>
            </a:r>
            <a:r>
              <a:rPr lang="fr-FR" altLang="fr-FR" b="1" dirty="0"/>
              <a:t>les conditions de mise en place d</a:t>
            </a:r>
            <a:r>
              <a:rPr lang="ja-JP" altLang="fr-FR" b="1" dirty="0"/>
              <a:t>’</a:t>
            </a:r>
            <a:r>
              <a:rPr lang="fr-FR" altLang="ja-JP" b="1" dirty="0"/>
              <a:t>un régime universel par points ou en comptes notionnels</a:t>
            </a:r>
            <a:r>
              <a:rPr lang="fr-FR" altLang="ja-JP" dirty="0"/>
              <a:t> ». </a:t>
            </a:r>
          </a:p>
          <a:p>
            <a:pPr marL="179388" lvl="1" indent="9525" algn="just" eaLnBrk="1" hangingPunct="1">
              <a:lnSpc>
                <a:spcPct val="90000"/>
              </a:lnSpc>
              <a:defRPr/>
            </a:pPr>
            <a:r>
              <a:rPr lang="fr-FR" altLang="fr-FR" dirty="0"/>
              <a:t> De quoi s</a:t>
            </a:r>
            <a:r>
              <a:rPr lang="ja-JP" altLang="fr-FR" dirty="0"/>
              <a:t>’</a:t>
            </a:r>
            <a:r>
              <a:rPr lang="fr-FR" altLang="ja-JP" dirty="0"/>
              <a:t>agit-il ?</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4392337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61</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9388" lvl="1" indent="9525" algn="just" eaLnBrk="1" hangingPunct="1">
              <a:lnSpc>
                <a:spcPct val="90000"/>
              </a:lnSpc>
              <a:defRPr/>
            </a:pPr>
            <a:r>
              <a:rPr lang="fr-FR" altLang="fr-FR" dirty="0"/>
              <a:t>La loi ne décide pas en 2010 </a:t>
            </a:r>
            <a:r>
              <a:rPr lang="fr-FR" altLang="ja-JP" dirty="0"/>
              <a:t>de la création d</a:t>
            </a:r>
            <a:r>
              <a:rPr lang="ja-JP" altLang="fr-FR" dirty="0"/>
              <a:t>’</a:t>
            </a:r>
            <a:r>
              <a:rPr lang="fr-FR" altLang="ja-JP" dirty="0"/>
              <a:t>un tel régime mais cette création, réclamée par le Medef, dispose du soutien des principales forces politiques de ce pays : la droite et le Parti socialiste. </a:t>
            </a:r>
          </a:p>
          <a:p>
            <a:pPr marL="179388" lvl="1" indent="9525" algn="just" eaLnBrk="1" hangingPunct="1">
              <a:lnSpc>
                <a:spcPct val="90000"/>
              </a:lnSpc>
              <a:defRPr/>
            </a:pPr>
            <a:r>
              <a:rPr lang="fr-FR" altLang="fr-FR" dirty="0"/>
              <a:t>Elle dispose aussi sur le plan syndical du soutien de la CFDT, qui n</a:t>
            </a:r>
            <a:r>
              <a:rPr lang="ja-JP" altLang="fr-FR" dirty="0"/>
              <a:t>’</a:t>
            </a:r>
            <a:r>
              <a:rPr lang="fr-FR" altLang="ja-JP" dirty="0"/>
              <a:t>a cessé de réclamer au gouvernement de Nicolas Sarkozy, cette réforme dite « systémique ».</a:t>
            </a:r>
          </a:p>
          <a:p>
            <a:pPr marL="179388" lvl="1" indent="9525" algn="just" eaLnBrk="1" hangingPunct="1">
              <a:lnSpc>
                <a:spcPct val="90000"/>
              </a:lnSpc>
              <a:defRPr/>
            </a:pPr>
            <a:endParaRPr lang="fr-FR" altLang="fr-FR" sz="800" dirty="0"/>
          </a:p>
          <a:p>
            <a:pPr marL="179388" lvl="1" indent="9525" algn="just" eaLnBrk="1" hangingPunct="1">
              <a:lnSpc>
                <a:spcPct val="90000"/>
              </a:lnSpc>
              <a:defRPr/>
            </a:pPr>
            <a:r>
              <a:rPr lang="fr-FR" altLang="fr-FR" dirty="0"/>
              <a:t>Déjà en 2008, le gouvernement avait demandé au Conseil d</a:t>
            </a:r>
            <a:r>
              <a:rPr lang="ja-JP" altLang="fr-FR" dirty="0"/>
              <a:t>’</a:t>
            </a:r>
            <a:r>
              <a:rPr lang="fr-FR" altLang="ja-JP" dirty="0"/>
              <a:t>Orientation des Retraites un rapport sur les conditions et modalités pratiques d</a:t>
            </a:r>
            <a:r>
              <a:rPr lang="ja-JP" altLang="fr-FR" dirty="0"/>
              <a:t>’</a:t>
            </a:r>
            <a:r>
              <a:rPr lang="fr-FR" altLang="ja-JP" dirty="0"/>
              <a:t>une telle substitution.</a:t>
            </a:r>
          </a:p>
          <a:p>
            <a:pPr marL="179388" lvl="1" indent="9525" algn="just" eaLnBrk="1" hangingPunct="1">
              <a:lnSpc>
                <a:spcPct val="90000"/>
              </a:lnSpc>
              <a:defRPr/>
            </a:pPr>
            <a:endParaRPr lang="fr-FR" altLang="fr-FR" sz="800" dirty="0"/>
          </a:p>
          <a:p>
            <a:pPr marL="179388" lvl="1" indent="9525" algn="just" eaLnBrk="1" hangingPunct="1">
              <a:lnSpc>
                <a:spcPct val="90000"/>
              </a:lnSpc>
              <a:defRPr/>
            </a:pPr>
            <a:r>
              <a:rPr lang="fr-FR" altLang="fr-FR" dirty="0"/>
              <a:t>Malgré les conclusions plutôt réservées de ce rapport rendu public début février 2010, le gouvernement et sa majorité ont introduit, </a:t>
            </a:r>
            <a:r>
              <a:rPr lang="fr-FR" altLang="fr-FR" b="1" dirty="0"/>
              <a:t>à la demande de la CFDT</a:t>
            </a:r>
            <a:r>
              <a:rPr lang="fr-FR" altLang="fr-FR" dirty="0"/>
              <a:t>, dans la loi du 9 novembre 2010 un article, l</a:t>
            </a:r>
            <a:r>
              <a:rPr lang="ja-JP" altLang="fr-FR" dirty="0"/>
              <a:t>’</a:t>
            </a:r>
            <a:r>
              <a:rPr lang="fr-FR" altLang="ja-JP" dirty="0"/>
              <a:t>article 16, qui stipule que le Comité de pilotage des régimes de retraite (COPILOR), organisme créé à cette occasion par cette loi, </a:t>
            </a:r>
            <a:r>
              <a:rPr lang="fr-FR" altLang="ja-JP" b="1" dirty="0"/>
              <a:t>organise à compter du 1er semestre 2013</a:t>
            </a:r>
            <a:r>
              <a:rPr lang="fr-FR" altLang="ja-JP" dirty="0"/>
              <a:t>, une réflexion nationale sur notamment : </a:t>
            </a:r>
          </a:p>
          <a:p>
            <a:pPr marL="1182688" lvl="2" indent="-266700" algn="just" eaLnBrk="1" hangingPunct="1">
              <a:lnSpc>
                <a:spcPct val="90000"/>
              </a:lnSpc>
              <a:defRPr/>
            </a:pPr>
            <a:r>
              <a:rPr lang="fr-FR" altLang="fr-FR" dirty="0"/>
              <a:t>«  </a:t>
            </a:r>
            <a:r>
              <a:rPr lang="fr-FR" altLang="fr-FR" b="1" dirty="0"/>
              <a:t>les conditions de mise en place d</a:t>
            </a:r>
            <a:r>
              <a:rPr lang="ja-JP" altLang="fr-FR" b="1" dirty="0"/>
              <a:t>’</a:t>
            </a:r>
            <a:r>
              <a:rPr lang="fr-FR" altLang="ja-JP" b="1" dirty="0"/>
              <a:t>un régime universel par points ou en comptes notionnels</a:t>
            </a:r>
            <a:r>
              <a:rPr lang="fr-FR" altLang="ja-JP" dirty="0"/>
              <a:t> ». </a:t>
            </a:r>
          </a:p>
          <a:p>
            <a:pPr marL="179388" lvl="1" indent="9525" algn="just" eaLnBrk="1" hangingPunct="1">
              <a:lnSpc>
                <a:spcPct val="90000"/>
              </a:lnSpc>
              <a:defRPr/>
            </a:pPr>
            <a:r>
              <a:rPr lang="fr-FR" altLang="fr-FR" dirty="0"/>
              <a:t> De quoi s</a:t>
            </a:r>
            <a:r>
              <a:rPr lang="ja-JP" altLang="fr-FR" dirty="0"/>
              <a:t>’</a:t>
            </a:r>
            <a:r>
              <a:rPr lang="fr-FR" altLang="ja-JP" dirty="0"/>
              <a:t>agit-il ?</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7542715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62</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9388" lvl="1" indent="9525" algn="just" eaLnBrk="1" hangingPunct="1">
              <a:lnSpc>
                <a:spcPct val="90000"/>
              </a:lnSpc>
              <a:defRPr/>
            </a:pPr>
            <a:r>
              <a:rPr lang="fr-FR" altLang="fr-FR" dirty="0"/>
              <a:t>La loi ne décide pas en 2010 </a:t>
            </a:r>
            <a:r>
              <a:rPr lang="fr-FR" altLang="ja-JP" dirty="0"/>
              <a:t>de la création d</a:t>
            </a:r>
            <a:r>
              <a:rPr lang="ja-JP" altLang="fr-FR" dirty="0"/>
              <a:t>’</a:t>
            </a:r>
            <a:r>
              <a:rPr lang="fr-FR" altLang="ja-JP" dirty="0"/>
              <a:t>un tel régime mais cette création, réclamée par le Medef, dispose du soutien des principales forces politiques de ce pays : la droite et le Parti socialiste. </a:t>
            </a:r>
          </a:p>
          <a:p>
            <a:pPr marL="179388" lvl="1" indent="9525" algn="just" eaLnBrk="1" hangingPunct="1">
              <a:lnSpc>
                <a:spcPct val="90000"/>
              </a:lnSpc>
              <a:defRPr/>
            </a:pPr>
            <a:r>
              <a:rPr lang="fr-FR" altLang="fr-FR" dirty="0"/>
              <a:t>Elle dispose aussi sur le plan syndical du soutien de la CFDT, qui n</a:t>
            </a:r>
            <a:r>
              <a:rPr lang="ja-JP" altLang="fr-FR" dirty="0"/>
              <a:t>’</a:t>
            </a:r>
            <a:r>
              <a:rPr lang="fr-FR" altLang="ja-JP" dirty="0"/>
              <a:t>a cessé de réclamer au gouvernement de Nicolas Sarkozy, cette réforme dite « systémique ».</a:t>
            </a:r>
          </a:p>
          <a:p>
            <a:pPr marL="179388" lvl="1" indent="9525" algn="just" eaLnBrk="1" hangingPunct="1">
              <a:lnSpc>
                <a:spcPct val="90000"/>
              </a:lnSpc>
              <a:defRPr/>
            </a:pPr>
            <a:endParaRPr lang="fr-FR" altLang="fr-FR" sz="800" dirty="0"/>
          </a:p>
          <a:p>
            <a:pPr marL="179388" lvl="1" indent="9525" algn="just" eaLnBrk="1" hangingPunct="1">
              <a:lnSpc>
                <a:spcPct val="90000"/>
              </a:lnSpc>
              <a:defRPr/>
            </a:pPr>
            <a:r>
              <a:rPr lang="fr-FR" altLang="fr-FR" dirty="0"/>
              <a:t>Déjà en 2008, le gouvernement avait demandé au Conseil d</a:t>
            </a:r>
            <a:r>
              <a:rPr lang="ja-JP" altLang="fr-FR" dirty="0"/>
              <a:t>’</a:t>
            </a:r>
            <a:r>
              <a:rPr lang="fr-FR" altLang="ja-JP" dirty="0"/>
              <a:t>Orientation des Retraites un rapport sur les conditions et modalités pratiques d</a:t>
            </a:r>
            <a:r>
              <a:rPr lang="ja-JP" altLang="fr-FR" dirty="0"/>
              <a:t>’</a:t>
            </a:r>
            <a:r>
              <a:rPr lang="fr-FR" altLang="ja-JP" dirty="0"/>
              <a:t>une telle substitution.</a:t>
            </a:r>
          </a:p>
          <a:p>
            <a:pPr marL="179388" lvl="1" indent="9525" algn="just" eaLnBrk="1" hangingPunct="1">
              <a:lnSpc>
                <a:spcPct val="90000"/>
              </a:lnSpc>
              <a:defRPr/>
            </a:pPr>
            <a:endParaRPr lang="fr-FR" altLang="fr-FR" sz="800" dirty="0"/>
          </a:p>
          <a:p>
            <a:pPr marL="179388" lvl="1" indent="9525" algn="just" eaLnBrk="1" hangingPunct="1">
              <a:lnSpc>
                <a:spcPct val="90000"/>
              </a:lnSpc>
              <a:defRPr/>
            </a:pPr>
            <a:r>
              <a:rPr lang="fr-FR" altLang="fr-FR" dirty="0"/>
              <a:t>Malgré les conclusions plutôt réservées de ce rapport rendu public début février 2010, le gouvernement et sa majorité ont introduit, </a:t>
            </a:r>
            <a:r>
              <a:rPr lang="fr-FR" altLang="fr-FR" b="1" dirty="0"/>
              <a:t>à la demande de la CFDT</a:t>
            </a:r>
            <a:r>
              <a:rPr lang="fr-FR" altLang="fr-FR" dirty="0"/>
              <a:t>, dans la loi du 9 novembre 2010 un article, l</a:t>
            </a:r>
            <a:r>
              <a:rPr lang="ja-JP" altLang="fr-FR" dirty="0"/>
              <a:t>’</a:t>
            </a:r>
            <a:r>
              <a:rPr lang="fr-FR" altLang="ja-JP" dirty="0"/>
              <a:t>article 16, qui stipule que le Comité de pilotage des régimes de retraite (COPILOR), organisme créé à cette occasion par cette loi, </a:t>
            </a:r>
            <a:r>
              <a:rPr lang="fr-FR" altLang="ja-JP" b="1" dirty="0"/>
              <a:t>organise à compter du 1er semestre 2013</a:t>
            </a:r>
            <a:r>
              <a:rPr lang="fr-FR" altLang="ja-JP" dirty="0"/>
              <a:t>, une réflexion nationale sur notamment : </a:t>
            </a:r>
          </a:p>
          <a:p>
            <a:pPr marL="1182688" lvl="2" indent="-266700" algn="just" eaLnBrk="1" hangingPunct="1">
              <a:lnSpc>
                <a:spcPct val="90000"/>
              </a:lnSpc>
              <a:defRPr/>
            </a:pPr>
            <a:r>
              <a:rPr lang="fr-FR" altLang="fr-FR" dirty="0"/>
              <a:t>«  </a:t>
            </a:r>
            <a:r>
              <a:rPr lang="fr-FR" altLang="fr-FR" b="1" dirty="0"/>
              <a:t>les conditions de mise en place d</a:t>
            </a:r>
            <a:r>
              <a:rPr lang="ja-JP" altLang="fr-FR" b="1" dirty="0"/>
              <a:t>’</a:t>
            </a:r>
            <a:r>
              <a:rPr lang="fr-FR" altLang="ja-JP" b="1" dirty="0"/>
              <a:t>un régime universel par points ou en comptes notionnels</a:t>
            </a:r>
            <a:r>
              <a:rPr lang="fr-FR" altLang="ja-JP" dirty="0"/>
              <a:t> ». </a:t>
            </a:r>
          </a:p>
          <a:p>
            <a:pPr marL="179388" lvl="1" indent="9525" algn="just" eaLnBrk="1" hangingPunct="1">
              <a:lnSpc>
                <a:spcPct val="90000"/>
              </a:lnSpc>
              <a:defRPr/>
            </a:pPr>
            <a:r>
              <a:rPr lang="fr-FR" altLang="fr-FR" dirty="0"/>
              <a:t> De quoi s</a:t>
            </a:r>
            <a:r>
              <a:rPr lang="ja-JP" altLang="fr-FR" dirty="0"/>
              <a:t>’</a:t>
            </a:r>
            <a:r>
              <a:rPr lang="fr-FR" altLang="ja-JP" dirty="0"/>
              <a:t>agit-il ?</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844593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capitalisation repose sur l’idée que chacun, individuellement doit se </a:t>
            </a:r>
            <a:r>
              <a:rPr lang="fr-FR" baseline="0" dirty="0"/>
              <a:t>constituer une cagnotte (un « capital ») pour ses vieux jours.</a:t>
            </a:r>
          </a:p>
          <a:p>
            <a:r>
              <a:rPr lang="fr-FR" baseline="0" dirty="0"/>
              <a:t>Comme l’argent perd progressivement de sa valeur, cette épargne ne peut pas être mise dans un bas de laine ou sous le matelas.</a:t>
            </a:r>
          </a:p>
          <a:p>
            <a:r>
              <a:rPr lang="fr-FR" baseline="0" dirty="0"/>
              <a:t>Les tenants de la capitalisation proposent donc des systèmes où l’épargne de chacun est placée à la bourse sur les marchés financiers.</a:t>
            </a:r>
          </a:p>
          <a:p>
            <a:endParaRPr lang="fr-FR"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6</a:t>
            </a:fld>
            <a:endParaRPr lang="fr-FR"/>
          </a:p>
        </p:txBody>
      </p:sp>
    </p:spTree>
    <p:extLst>
      <p:ext uri="{BB962C8B-B14F-4D97-AF65-F5344CB8AC3E}">
        <p14:creationId xmlns:p14="http://schemas.microsoft.com/office/powerpoint/2010/main" val="5428446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63</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9388" lvl="1" indent="9525" algn="just" eaLnBrk="1" hangingPunct="1">
              <a:lnSpc>
                <a:spcPct val="90000"/>
              </a:lnSpc>
              <a:defRPr/>
            </a:pPr>
            <a:r>
              <a:rPr lang="fr-FR" altLang="fr-FR" dirty="0"/>
              <a:t>La loi ne décide pas en 2010 </a:t>
            </a:r>
            <a:r>
              <a:rPr lang="fr-FR" altLang="ja-JP" dirty="0"/>
              <a:t>de la création d</a:t>
            </a:r>
            <a:r>
              <a:rPr lang="ja-JP" altLang="fr-FR" dirty="0"/>
              <a:t>’</a:t>
            </a:r>
            <a:r>
              <a:rPr lang="fr-FR" altLang="ja-JP" dirty="0"/>
              <a:t>un tel régime mais cette création, réclamée par le Medef, dispose du soutien des principales forces politiques de ce pays : la droite et le Parti socialiste. </a:t>
            </a:r>
          </a:p>
          <a:p>
            <a:pPr marL="179388" lvl="1" indent="9525" algn="just" eaLnBrk="1" hangingPunct="1">
              <a:lnSpc>
                <a:spcPct val="90000"/>
              </a:lnSpc>
              <a:defRPr/>
            </a:pPr>
            <a:r>
              <a:rPr lang="fr-FR" altLang="fr-FR" dirty="0"/>
              <a:t>Elle dispose aussi sur le plan syndical du soutien de la CFDT, qui n</a:t>
            </a:r>
            <a:r>
              <a:rPr lang="ja-JP" altLang="fr-FR" dirty="0"/>
              <a:t>’</a:t>
            </a:r>
            <a:r>
              <a:rPr lang="fr-FR" altLang="ja-JP" dirty="0"/>
              <a:t>a cessé de réclamer au gouvernement de Nicolas Sarkozy, cette réforme dite « systémique ».</a:t>
            </a:r>
          </a:p>
          <a:p>
            <a:pPr marL="179388" lvl="1" indent="9525" algn="just" eaLnBrk="1" hangingPunct="1">
              <a:lnSpc>
                <a:spcPct val="90000"/>
              </a:lnSpc>
              <a:defRPr/>
            </a:pPr>
            <a:endParaRPr lang="fr-FR" altLang="fr-FR" sz="800" dirty="0"/>
          </a:p>
          <a:p>
            <a:pPr marL="179388" lvl="1" indent="9525" algn="just" eaLnBrk="1" hangingPunct="1">
              <a:lnSpc>
                <a:spcPct val="90000"/>
              </a:lnSpc>
              <a:defRPr/>
            </a:pPr>
            <a:r>
              <a:rPr lang="fr-FR" altLang="fr-FR" dirty="0"/>
              <a:t>Déjà en 2008, le gouvernement avait demandé au Conseil d</a:t>
            </a:r>
            <a:r>
              <a:rPr lang="ja-JP" altLang="fr-FR" dirty="0"/>
              <a:t>’</a:t>
            </a:r>
            <a:r>
              <a:rPr lang="fr-FR" altLang="ja-JP" dirty="0"/>
              <a:t>Orientation des Retraites un rapport sur les conditions et modalités pratiques d</a:t>
            </a:r>
            <a:r>
              <a:rPr lang="ja-JP" altLang="fr-FR" dirty="0"/>
              <a:t>’</a:t>
            </a:r>
            <a:r>
              <a:rPr lang="fr-FR" altLang="ja-JP" dirty="0"/>
              <a:t>une telle substitution.</a:t>
            </a:r>
          </a:p>
          <a:p>
            <a:pPr marL="179388" lvl="1" indent="9525" algn="just" eaLnBrk="1" hangingPunct="1">
              <a:lnSpc>
                <a:spcPct val="90000"/>
              </a:lnSpc>
              <a:defRPr/>
            </a:pPr>
            <a:endParaRPr lang="fr-FR" altLang="fr-FR" sz="800" dirty="0"/>
          </a:p>
          <a:p>
            <a:pPr marL="179388" lvl="1" indent="9525" algn="just" eaLnBrk="1" hangingPunct="1">
              <a:lnSpc>
                <a:spcPct val="90000"/>
              </a:lnSpc>
              <a:defRPr/>
            </a:pPr>
            <a:r>
              <a:rPr lang="fr-FR" altLang="fr-FR" dirty="0"/>
              <a:t>Malgré les conclusions plutôt réservées de ce rapport rendu public début février 2010, le gouvernement et sa majorité ont introduit, </a:t>
            </a:r>
            <a:r>
              <a:rPr lang="fr-FR" altLang="fr-FR" b="1" dirty="0"/>
              <a:t>à la demande de la CFDT</a:t>
            </a:r>
            <a:r>
              <a:rPr lang="fr-FR" altLang="fr-FR" dirty="0"/>
              <a:t>, dans la loi du 9 novembre 2010 un article, l</a:t>
            </a:r>
            <a:r>
              <a:rPr lang="ja-JP" altLang="fr-FR" dirty="0"/>
              <a:t>’</a:t>
            </a:r>
            <a:r>
              <a:rPr lang="fr-FR" altLang="ja-JP" dirty="0"/>
              <a:t>article 16, qui stipule que le Comité de pilotage des régimes de retraite (COPILOR), organisme créé à cette occasion par cette loi, </a:t>
            </a:r>
            <a:r>
              <a:rPr lang="fr-FR" altLang="ja-JP" b="1" dirty="0"/>
              <a:t>organise à compter du 1er semestre 2013</a:t>
            </a:r>
            <a:r>
              <a:rPr lang="fr-FR" altLang="ja-JP" dirty="0"/>
              <a:t>, une réflexion nationale sur notamment : </a:t>
            </a:r>
          </a:p>
          <a:p>
            <a:pPr marL="1182688" lvl="2" indent="-266700" algn="just" eaLnBrk="1" hangingPunct="1">
              <a:lnSpc>
                <a:spcPct val="90000"/>
              </a:lnSpc>
              <a:defRPr/>
            </a:pPr>
            <a:r>
              <a:rPr lang="fr-FR" altLang="fr-FR" dirty="0"/>
              <a:t>«  </a:t>
            </a:r>
            <a:r>
              <a:rPr lang="fr-FR" altLang="fr-FR" b="1" dirty="0"/>
              <a:t>les conditions de mise en place d</a:t>
            </a:r>
            <a:r>
              <a:rPr lang="ja-JP" altLang="fr-FR" b="1" dirty="0"/>
              <a:t>’</a:t>
            </a:r>
            <a:r>
              <a:rPr lang="fr-FR" altLang="ja-JP" b="1" dirty="0"/>
              <a:t>un régime universel par points ou en comptes notionnels</a:t>
            </a:r>
            <a:r>
              <a:rPr lang="fr-FR" altLang="ja-JP" dirty="0"/>
              <a:t> ». </a:t>
            </a:r>
          </a:p>
          <a:p>
            <a:pPr marL="179388" lvl="1" indent="9525" algn="just" eaLnBrk="1" hangingPunct="1">
              <a:lnSpc>
                <a:spcPct val="90000"/>
              </a:lnSpc>
              <a:defRPr/>
            </a:pPr>
            <a:r>
              <a:rPr lang="fr-FR" altLang="fr-FR" dirty="0"/>
              <a:t> De quoi s</a:t>
            </a:r>
            <a:r>
              <a:rPr lang="ja-JP" altLang="fr-FR" dirty="0"/>
              <a:t>’</a:t>
            </a:r>
            <a:r>
              <a:rPr lang="fr-FR" altLang="ja-JP" dirty="0"/>
              <a:t>agit-il ?</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4532688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64</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239396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65</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90000"/>
              </a:lnSpc>
            </a:pPr>
            <a:r>
              <a:rPr lang="fr-FR" altLang="fr-FR" sz="1600" dirty="0"/>
              <a:t>Le taux contractuel est le taux de cotisation (salariale et patronale) qui ouvre des droits directs au salarié.</a:t>
            </a:r>
          </a:p>
          <a:p>
            <a:pPr eaLnBrk="1" hangingPunct="1">
              <a:lnSpc>
                <a:spcPct val="90000"/>
              </a:lnSpc>
            </a:pPr>
            <a:r>
              <a:rPr lang="fr-FR" altLang="fr-FR" sz="1600" dirty="0"/>
              <a:t>Il sert à calculer le nombre de points que vous allez acquérir</a:t>
            </a:r>
          </a:p>
          <a:p>
            <a:pPr eaLnBrk="1" hangingPunct="1">
              <a:lnSpc>
                <a:spcPct val="90000"/>
              </a:lnSpc>
            </a:pPr>
            <a:endParaRPr lang="fr-FR" altLang="fr-FR" sz="1600" dirty="0"/>
          </a:p>
          <a:p>
            <a:pPr eaLnBrk="1" hangingPunct="1">
              <a:lnSpc>
                <a:spcPct val="90000"/>
              </a:lnSpc>
            </a:pPr>
            <a:r>
              <a:rPr lang="fr-FR" altLang="fr-FR" sz="1600" dirty="0"/>
              <a:t>Le taux d’appel sert :</a:t>
            </a:r>
          </a:p>
          <a:p>
            <a:pPr eaLnBrk="1" hangingPunct="1">
              <a:lnSpc>
                <a:spcPct val="90000"/>
              </a:lnSpc>
            </a:pPr>
            <a:r>
              <a:rPr lang="fr-FR" altLang="fr-FR" sz="1600" dirty="0"/>
              <a:t>	a assurer l’équilibre du régime lors des modifications démographiques</a:t>
            </a:r>
          </a:p>
          <a:p>
            <a:pPr eaLnBrk="1" hangingPunct="1">
              <a:lnSpc>
                <a:spcPct val="90000"/>
              </a:lnSpc>
            </a:pPr>
            <a:r>
              <a:rPr lang="fr-FR" altLang="fr-FR" sz="1600" dirty="0"/>
              <a:t>	à payer des droits pour lesquels il n’y a pas eu de cotisation (c’est un pot commun qui sert à la solidarité</a:t>
            </a:r>
            <a:r>
              <a:rPr lang="fr-FR" altLang="fr-FR" sz="1600" baseline="0" dirty="0"/>
              <a:t> : par exemple points gratuits en congé de maternité)</a:t>
            </a:r>
            <a:endParaRPr lang="fr-FR" altLang="fr-FR" sz="1600" dirty="0"/>
          </a:p>
          <a:p>
            <a:pPr eaLnBrk="1" hangingPunct="1">
              <a:lnSpc>
                <a:spcPct val="90000"/>
              </a:lnSpc>
            </a:pPr>
            <a:endParaRPr lang="fr-FR" altLang="fr-FR" sz="1600" dirty="0"/>
          </a:p>
          <a:p>
            <a:pPr eaLnBrk="1" hangingPunct="1">
              <a:lnSpc>
                <a:spcPct val="90000"/>
              </a:lnSpc>
            </a:pPr>
            <a:r>
              <a:rPr lang="fr-FR" altLang="fr-FR" sz="1600" dirty="0"/>
              <a:t>Ainsi aujourd'hui les taux de cotisation au régime ARRCO sont ceux indiqués sur le tableau.</a:t>
            </a:r>
          </a:p>
          <a:p>
            <a:pPr eaLnBrk="1" hangingPunct="1">
              <a:lnSpc>
                <a:spcPct val="90000"/>
              </a:lnSpc>
            </a:pPr>
            <a:r>
              <a:rPr lang="fr-FR" altLang="fr-FR" sz="1600" dirty="0"/>
              <a:t>Il s</a:t>
            </a:r>
            <a:r>
              <a:rPr lang="ja-JP" altLang="fr-FR" sz="1600" dirty="0"/>
              <a:t>’</a:t>
            </a:r>
            <a:r>
              <a:rPr lang="fr-FR" altLang="ja-JP" sz="1600" dirty="0"/>
              <a:t>agit bien entendu de taux s</a:t>
            </a:r>
            <a:r>
              <a:rPr lang="ja-JP" altLang="fr-FR" sz="1600" dirty="0"/>
              <a:t>’</a:t>
            </a:r>
            <a:r>
              <a:rPr lang="fr-FR" altLang="ja-JP" sz="1600" dirty="0"/>
              <a:t>appliquant au salaire brut soumis à cotisation dans le régime ARRCO en tranche A, donc à la partie de ce salaire brut inférieure ou égale au plafond de la Sécurité sociale, soit pour l</a:t>
            </a:r>
            <a:r>
              <a:rPr lang="ja-JP" altLang="fr-FR" sz="1600" dirty="0"/>
              <a:t>’</a:t>
            </a:r>
            <a:r>
              <a:rPr lang="fr-FR" altLang="ja-JP" sz="1600" dirty="0"/>
              <a:t>année 2015, 38 040 euros en valeur annuelle, c</a:t>
            </a:r>
            <a:r>
              <a:rPr lang="ja-JP" altLang="fr-FR" sz="1600" dirty="0"/>
              <a:t>’</a:t>
            </a:r>
            <a:r>
              <a:rPr lang="fr-FR" altLang="ja-JP" sz="1600" dirty="0"/>
              <a:t>est-à-dire 3 170 euros en valeur mensuelle.</a:t>
            </a:r>
          </a:p>
          <a:p>
            <a:pPr eaLnBrk="1" hangingPunct="1">
              <a:lnSpc>
                <a:spcPct val="90000"/>
              </a:lnSpc>
            </a:pPr>
            <a:r>
              <a:rPr lang="fr-FR" altLang="fr-FR" sz="1600" dirty="0"/>
              <a:t>Le partage de la cotisation entre employeur et salarié s</a:t>
            </a:r>
            <a:r>
              <a:rPr lang="ja-JP" altLang="fr-FR" sz="1600" dirty="0"/>
              <a:t>’</a:t>
            </a:r>
            <a:r>
              <a:rPr lang="fr-FR" altLang="ja-JP" sz="1600" dirty="0"/>
              <a:t>effectue à raison de 60 % pour la part patronale, 40 % pour la part salariale.</a:t>
            </a:r>
          </a:p>
          <a:p>
            <a:pPr eaLnBrk="1" hangingPunct="1">
              <a:lnSpc>
                <a:spcPct val="90000"/>
              </a:lnSpc>
            </a:pPr>
            <a:r>
              <a:rPr lang="fr-FR" altLang="fr-FR" sz="1600" dirty="0"/>
              <a:t>Cela veut dire que sur </a:t>
            </a:r>
            <a:r>
              <a:rPr lang="fr-FR" altLang="fr-FR" sz="1600" b="1" dirty="0"/>
              <a:t>100 euros de cotisation pour la retraite ARRCO seuls 40 euros sont retenus sur le salaire brut, les 60 euros restants sont directement versés au régime par l</a:t>
            </a:r>
            <a:r>
              <a:rPr lang="ja-JP" altLang="fr-FR" sz="1600" b="1" dirty="0"/>
              <a:t>’</a:t>
            </a:r>
            <a:r>
              <a:rPr lang="fr-FR" altLang="ja-JP" sz="1600" b="1" dirty="0"/>
              <a:t>employeur.</a:t>
            </a:r>
          </a:p>
          <a:p>
            <a:pPr eaLnBrk="1" hangingPunct="1">
              <a:lnSpc>
                <a:spcPct val="90000"/>
              </a:lnSpc>
            </a:pPr>
            <a:r>
              <a:rPr lang="fr-FR" altLang="fr-FR" sz="1600" dirty="0"/>
              <a:t>Il est évident que </a:t>
            </a:r>
            <a:r>
              <a:rPr lang="fr-FR" altLang="fr-FR" sz="1600" b="1" dirty="0"/>
              <a:t>ces 60 euros, au même titre que les parts dites  « patronales » de cotisation au titre des autres organismes de protection sociale, font intégralement partie du salaire même s</a:t>
            </a:r>
            <a:r>
              <a:rPr lang="ja-JP" altLang="fr-FR" sz="1600" b="1" dirty="0"/>
              <a:t>’</a:t>
            </a:r>
            <a:r>
              <a:rPr lang="fr-FR" altLang="ja-JP" sz="1600" b="1" dirty="0"/>
              <a:t>ils ne font pas partie du salaire brut tel </a:t>
            </a:r>
            <a:r>
              <a:rPr lang="fr-FR" altLang="ja-JP" sz="1600" b="1" dirty="0" err="1"/>
              <a:t>qu</a:t>
            </a:r>
            <a:r>
              <a:rPr lang="ja-JP" altLang="fr-FR" sz="1600" b="1" dirty="0"/>
              <a:t>’</a:t>
            </a:r>
            <a:r>
              <a:rPr lang="fr-FR" altLang="ja-JP" sz="1600" b="1" dirty="0"/>
              <a:t>il figure sur la feuille de paie.</a:t>
            </a:r>
            <a:r>
              <a:rPr lang="fr-FR" altLang="ja-JP" sz="1600" dirty="0"/>
              <a:t> Dans les faits, cela veut dire </a:t>
            </a:r>
            <a:r>
              <a:rPr lang="fr-FR" altLang="ja-JP" sz="1600" b="1" dirty="0" err="1"/>
              <a:t>qu</a:t>
            </a:r>
            <a:r>
              <a:rPr lang="ja-JP" altLang="fr-FR" sz="1600" b="1" dirty="0"/>
              <a:t>’</a:t>
            </a:r>
            <a:r>
              <a:rPr lang="fr-FR" altLang="ja-JP" sz="1600" b="1" dirty="0"/>
              <a:t>une augmentation de cotisation patronale est une augmentation de salaire servant à financer un avantage social, ici en matière de retraite pour le salarié.</a:t>
            </a:r>
            <a:endParaRPr lang="fr-FR" altLang="fr-FR" sz="1600" b="1"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7397690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66</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447675" lvl="1" indent="-257175" eaLnBrk="1" hangingPunct="1">
              <a:buFontTx/>
              <a:buChar char="•"/>
            </a:pPr>
            <a:r>
              <a:rPr lang="fr-FR" altLang="fr-FR" sz="1600" dirty="0"/>
              <a:t>Ainsi dans le régime ARRCO, on cotise, que l</a:t>
            </a:r>
            <a:r>
              <a:rPr lang="ja-JP" altLang="fr-FR" sz="1600" dirty="0"/>
              <a:t>’</a:t>
            </a:r>
            <a:r>
              <a:rPr lang="fr-FR" altLang="ja-JP" sz="1600" dirty="0"/>
              <a:t>on soit cadre ou non cadre, sur la même partie du salaire </a:t>
            </a:r>
            <a:r>
              <a:rPr lang="fr-FR" altLang="ja-JP" sz="1600" dirty="0" err="1"/>
              <a:t>qu</a:t>
            </a:r>
            <a:r>
              <a:rPr lang="ja-JP" altLang="fr-FR" sz="1600" dirty="0"/>
              <a:t>’</a:t>
            </a:r>
            <a:r>
              <a:rPr lang="fr-FR" altLang="ja-JP" sz="1600" dirty="0"/>
              <a:t>au régime général, soit donc sur ce </a:t>
            </a:r>
            <a:r>
              <a:rPr lang="fr-FR" altLang="ja-JP" sz="1600" dirty="0" err="1"/>
              <a:t>qu</a:t>
            </a:r>
            <a:r>
              <a:rPr lang="ja-JP" altLang="fr-FR" sz="1600" dirty="0"/>
              <a:t>’</a:t>
            </a:r>
            <a:r>
              <a:rPr lang="fr-FR" altLang="ja-JP" sz="1600" dirty="0"/>
              <a:t>on appelle la tranche A, partie du salaire inférieure ou égale au plafond de la Sécurité sociale soit 38 040 € en valeur annuelle pour l</a:t>
            </a:r>
            <a:r>
              <a:rPr lang="ja-JP" altLang="fr-FR" sz="1600" dirty="0"/>
              <a:t>’</a:t>
            </a:r>
            <a:r>
              <a:rPr lang="fr-FR" altLang="ja-JP" sz="1600" dirty="0"/>
              <a:t>année 2015.</a:t>
            </a:r>
          </a:p>
          <a:p>
            <a:pPr marL="447675" lvl="1" indent="-257175" eaLnBrk="1" hangingPunct="1"/>
            <a:endParaRPr lang="fr-FR" altLang="fr-FR" sz="1600" dirty="0"/>
          </a:p>
          <a:p>
            <a:pPr marL="447675" lvl="1" indent="-257175" eaLnBrk="1" hangingPunct="1">
              <a:buFontTx/>
              <a:buChar char="•"/>
            </a:pPr>
            <a:r>
              <a:rPr lang="fr-FR" altLang="fr-FR" sz="1600" dirty="0"/>
              <a:t>Prenons alors le cas d</a:t>
            </a:r>
            <a:r>
              <a:rPr lang="ja-JP" altLang="fr-FR" sz="1600" dirty="0"/>
              <a:t>’</a:t>
            </a:r>
            <a:r>
              <a:rPr lang="fr-FR" altLang="ja-JP" sz="1600" dirty="0"/>
              <a:t>un salarié, dont le salaire annuel brut a été en 2015 de 24 000 €, inférieur donc au plafond de la Sécurité sociale 2015 (38 040 €)</a:t>
            </a:r>
          </a:p>
          <a:p>
            <a:pPr marL="447675" lvl="1" indent="-257175" eaLnBrk="1" hangingPunct="1">
              <a:buFontTx/>
              <a:buChar char="•"/>
            </a:pPr>
            <a:endParaRPr lang="fr-FR" altLang="ja-JP" sz="1600" dirty="0"/>
          </a:p>
          <a:p>
            <a:pPr marL="447675" lvl="1" indent="-257175" eaLnBrk="1" hangingPunct="1">
              <a:buFontTx/>
              <a:buChar char="•"/>
            </a:pPr>
            <a:r>
              <a:rPr lang="fr-FR" altLang="fr-FR" sz="1600" dirty="0"/>
              <a:t>Son salaire annuel brut soumis à cotisation dans le régime ARRCO coïncidera donc avec son salaire annuel brut. Le taux obligatoire de cotisation contractuelle au régime ARRCO en tranche A étant de 6,20% depuis le 1</a:t>
            </a:r>
            <a:r>
              <a:rPr lang="fr-FR" altLang="fr-FR" sz="1600" baseline="30000" dirty="0"/>
              <a:t>er</a:t>
            </a:r>
            <a:r>
              <a:rPr lang="fr-FR" altLang="fr-FR" sz="1600" dirty="0"/>
              <a:t> janvier 2015, le montant de la cotisation contractuelle </a:t>
            </a:r>
            <a:r>
              <a:rPr lang="fr-FR" altLang="fr-FR" sz="1600" dirty="0" err="1"/>
              <a:t>qu</a:t>
            </a:r>
            <a:r>
              <a:rPr lang="ja-JP" altLang="fr-FR" sz="1600" dirty="0"/>
              <a:t>’</a:t>
            </a:r>
            <a:r>
              <a:rPr lang="fr-FR" altLang="ja-JP" sz="1600" dirty="0"/>
              <a:t>il aura versé à sa caisse de retraite ARRCO pour 2015 vaut 6,20% de 24 000 € soit 1488 €.</a:t>
            </a:r>
            <a:endParaRPr lang="fr-FR" altLang="fr-FR" sz="160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40954268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67</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fr-FR" altLang="fr-FR" sz="1600" dirty="0"/>
              <a:t>Pour déterminer le nombre de points acquis par le salarié en échange de sa cotisation contractuelle, il faut connaître le prix contractuel d</a:t>
            </a:r>
            <a:r>
              <a:rPr lang="ja-JP" altLang="fr-FR" sz="1600" dirty="0"/>
              <a:t>’</a:t>
            </a:r>
            <a:r>
              <a:rPr lang="fr-FR" altLang="ja-JP" sz="1600" dirty="0"/>
              <a:t>acquisition du point de retraite. Dans le régime ARRCO, ce « prix du point » vaut, pour l</a:t>
            </a:r>
            <a:r>
              <a:rPr lang="ja-JP" altLang="fr-FR" sz="1600" dirty="0"/>
              <a:t>’</a:t>
            </a:r>
            <a:r>
              <a:rPr lang="fr-FR" altLang="ja-JP" sz="1600" dirty="0"/>
              <a:t>année 2015 : 15,2589  €</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9562505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68</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fr-FR" altLang="fr-FR" sz="1600" dirty="0"/>
              <a:t>Le nombre de points acquis par le salarié s</a:t>
            </a:r>
            <a:r>
              <a:rPr lang="ja-JP" altLang="fr-FR" sz="1600" dirty="0"/>
              <a:t>’</a:t>
            </a:r>
            <a:r>
              <a:rPr lang="fr-FR" altLang="ja-JP" sz="1600" dirty="0"/>
              <a:t>obtient alors en divisant le montant annuel de la cotisation contractuelle par le prix contractuel d</a:t>
            </a:r>
            <a:r>
              <a:rPr lang="ja-JP" altLang="fr-FR" sz="1600" dirty="0"/>
              <a:t>’</a:t>
            </a:r>
            <a:r>
              <a:rPr lang="fr-FR" altLang="ja-JP" sz="1600" dirty="0"/>
              <a:t>acquisition du point de retraite autrement dit par le « salaire de référence », soit donc, dans l</a:t>
            </a:r>
            <a:r>
              <a:rPr lang="ja-JP" altLang="fr-FR" sz="1600" dirty="0"/>
              <a:t>’</a:t>
            </a:r>
            <a:r>
              <a:rPr lang="fr-FR" altLang="ja-JP" sz="1600" dirty="0"/>
              <a:t>exemple que nous avons choisi : 15,2589 €.</a:t>
            </a:r>
          </a:p>
          <a:p>
            <a:pPr eaLnBrk="1" hangingPunct="1"/>
            <a:endParaRPr lang="fr-FR" altLang="fr-FR" sz="1600" dirty="0"/>
          </a:p>
          <a:p>
            <a:pPr eaLnBrk="1" hangingPunct="1"/>
            <a:r>
              <a:rPr lang="fr-FR" altLang="fr-FR" sz="1600" dirty="0"/>
              <a:t>Ce salarié aura donc acquis pour l</a:t>
            </a:r>
            <a:r>
              <a:rPr lang="ja-JP" altLang="fr-FR" sz="1600" dirty="0"/>
              <a:t>’</a:t>
            </a:r>
            <a:r>
              <a:rPr lang="fr-FR" altLang="ja-JP" sz="1600" dirty="0"/>
              <a:t>année 2015 un droit à retraite matérialisé par 97 points de retraite dans le régime ARRCO. </a:t>
            </a:r>
          </a:p>
          <a:p>
            <a:pPr eaLnBrk="1" hangingPunct="1"/>
            <a:endParaRPr lang="fr-FR" altLang="ja-JP" sz="1600" dirty="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A quoi ces 97 points donnent-ils droit ?</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7900418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69</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fr-FR" altLang="fr-FR" sz="1600" dirty="0"/>
              <a:t>Chacun des 97 points de retraite acquis par le salarié pour l</a:t>
            </a:r>
            <a:r>
              <a:rPr lang="ja-JP" altLang="fr-FR" sz="1600" dirty="0"/>
              <a:t>’</a:t>
            </a:r>
            <a:r>
              <a:rPr lang="fr-FR" altLang="ja-JP" sz="1600" dirty="0"/>
              <a:t>année 2015 lui ouvre un droit potentiel à retraite annuelle d</a:t>
            </a:r>
            <a:r>
              <a:rPr lang="ja-JP" altLang="fr-FR" sz="1600" dirty="0"/>
              <a:t>’</a:t>
            </a:r>
            <a:r>
              <a:rPr lang="fr-FR" altLang="ja-JP" sz="1600" dirty="0"/>
              <a:t>un montant égal à la valeur de service du point  </a:t>
            </a:r>
            <a:r>
              <a:rPr lang="fr-FR" altLang="ja-JP" sz="1600" b="1" dirty="0"/>
              <a:t>V </a:t>
            </a:r>
            <a:r>
              <a:rPr lang="fr-FR" altLang="ja-JP" sz="1600" dirty="0"/>
              <a:t>pour l</a:t>
            </a:r>
            <a:r>
              <a:rPr lang="ja-JP" altLang="fr-FR" sz="1600" dirty="0"/>
              <a:t>’</a:t>
            </a:r>
            <a:r>
              <a:rPr lang="fr-FR" altLang="ja-JP" sz="1600" dirty="0"/>
              <a:t>année 2015.</a:t>
            </a:r>
          </a:p>
          <a:p>
            <a:pPr eaLnBrk="1" hangingPunct="1"/>
            <a:r>
              <a:rPr lang="fr-FR" altLang="fr-FR" sz="1600" dirty="0"/>
              <a:t>Cette valeur de service du point, </a:t>
            </a:r>
            <a:r>
              <a:rPr lang="fr-FR" altLang="fr-FR" sz="1600" b="1" dirty="0"/>
              <a:t>V</a:t>
            </a:r>
            <a:r>
              <a:rPr lang="fr-FR" altLang="fr-FR" sz="1600" dirty="0"/>
              <a:t>, pour l</a:t>
            </a:r>
            <a:r>
              <a:rPr lang="ja-JP" altLang="fr-FR" sz="1600" dirty="0"/>
              <a:t>’</a:t>
            </a:r>
            <a:r>
              <a:rPr lang="fr-FR" altLang="ja-JP" sz="1600" dirty="0"/>
              <a:t>année 2015 est de </a:t>
            </a:r>
            <a:r>
              <a:rPr lang="fr-FR" altLang="ja-JP" sz="1600" baseline="0" dirty="0"/>
              <a:t> </a:t>
            </a:r>
            <a:r>
              <a:rPr lang="fr-FR" altLang="fr-FR" sz="1600" dirty="0"/>
              <a:t>1,2513 €. </a:t>
            </a:r>
          </a:p>
          <a:p>
            <a:pPr eaLnBrk="1" hangingPunct="1"/>
            <a:endParaRPr lang="fr-FR" altLang="fr-FR" sz="1600" dirty="0"/>
          </a:p>
          <a:p>
            <a:pPr eaLnBrk="1" hangingPunct="1"/>
            <a:r>
              <a:rPr lang="fr-FR" altLang="fr-FR" sz="1600" dirty="0"/>
              <a:t>J’ai payé mon point 15 €.</a:t>
            </a:r>
            <a:r>
              <a:rPr lang="fr-FR" altLang="fr-FR" sz="1600" baseline="0" dirty="0"/>
              <a:t> Il me donne droit à 1,25 € par an tout au long de ma retraite (dès que j’ai 12 ans de retraite, le point rapporte plus qu’il n’a couté !)</a:t>
            </a:r>
            <a:endParaRPr lang="fr-FR" altLang="fr-FR" sz="1600" dirty="0"/>
          </a:p>
          <a:p>
            <a:pPr eaLnBrk="1" hangingPunct="1"/>
            <a:r>
              <a:rPr lang="fr-FR" altLang="fr-FR" sz="1600" dirty="0"/>
              <a:t>Le salarié aura donc acquis en 2015 un droit potentiel à retraite annuelle d</a:t>
            </a:r>
            <a:r>
              <a:rPr lang="ja-JP" altLang="fr-FR" sz="1600" dirty="0"/>
              <a:t>’</a:t>
            </a:r>
            <a:r>
              <a:rPr lang="fr-FR" altLang="ja-JP" sz="1600" dirty="0"/>
              <a:t>un montant   de … (diapo suivante)</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5189247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70</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…1,2513 € que multiplie 97 soit un peu plus de 121,38 € (diapo suivante).</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En cotisant</a:t>
            </a:r>
            <a:r>
              <a:rPr lang="fr-FR" altLang="fr-FR" sz="1600" baseline="0" dirty="0"/>
              <a:t> 1488 € j’ai acquis 97 points qui me donnent droit à 121,38 € pendant toute les années de ma retraite</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L’année prochaine, je continuerai de cotiser et si je gagne encore 97 point, je gagnerai encore 121,38 e qui s’ajouteront aux précédents.</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Le montant de ma retraite monte au fur et à mesure de l’acquisition des points.</a:t>
            </a:r>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3338453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71</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600" dirty="0"/>
              <a:t>Plus on est en début de carrière plus on est impacté.</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600" dirty="0"/>
              <a:t>Il n’y a pas de </a:t>
            </a:r>
            <a:r>
              <a:rPr lang="fr-FR" altLang="fr-FR" sz="1600" dirty="0" err="1"/>
              <a:t>retro-activité</a:t>
            </a:r>
            <a:r>
              <a:rPr lang="fr-FR" altLang="fr-FR" sz="1600" dirty="0"/>
              <a:t> (succès juridique de</a:t>
            </a:r>
            <a:r>
              <a:rPr lang="fr-FR" altLang="fr-FR" sz="1600" baseline="0" dirty="0"/>
              <a:t> la CGT)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altLang="fr-FR" sz="160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600" dirty="0"/>
              <a:t>http://www.agirc-arrco.fr/fileadmin/agircarrco/documents/Doc_specif_page/Historique_valeur_du_point_salaire_de_reference.pdf</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5322226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72</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A noter ; les systèmes de retraites complémentaires ne sont pas</a:t>
            </a:r>
            <a:r>
              <a:rPr lang="fr-FR" altLang="fr-FR" sz="1600" baseline="0" dirty="0"/>
              <a:t> endettés : il n’y a pas de trou de l’ARRCO ou de l’AGIRC.</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Par contre ces systèmes sont depuis quelques années (2003 pour l’AGIRC, 2010 pour l’ARRCO) déséquilibrés : plus de prestations versées que de cotisations encaissées.</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On a vu que cela était lié au phénomène démographique (papy-boom et espérance de vie)</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Donc l’ARRCO et l’AGIRC puisent dans leurs réserves. </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07872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Dans un système par capitalisation, je suis soumis aux aléas de carrière (si je n’ai pas les moyens de cotiser, il n’y a pas de filet de protection), aux aléas boursiers et je nourris les intermédiaires financiers qui font travailler mon argent. </a:t>
            </a:r>
            <a:endParaRPr lang="fr-FR" dirty="0"/>
          </a:p>
          <a:p>
            <a:r>
              <a:rPr lang="fr-FR" dirty="0"/>
              <a:t>La capitalisation ne peut pas me garantir de droit. Je</a:t>
            </a:r>
            <a:r>
              <a:rPr lang="fr-FR" baseline="0" dirty="0"/>
              <a:t> cotise à l’aveugle</a:t>
            </a:r>
            <a:endParaRPr lang="fr-FR" dirty="0"/>
          </a:p>
          <a:p>
            <a:r>
              <a:rPr lang="fr-FR" dirty="0"/>
              <a:t>Avant 1945, les retraites du privé qui existaient</a:t>
            </a:r>
            <a:r>
              <a:rPr lang="fr-FR" baseline="0" dirty="0"/>
              <a:t> étaient basées sur la capitalisation Mais tous ces systèmes ont fait faillite. </a:t>
            </a:r>
          </a:p>
          <a:p>
            <a:r>
              <a:rPr lang="fr-FR" baseline="0" dirty="0"/>
              <a:t>Plus proche de nous, les grandes faillite des systèmes de capitalisation américain (ENRON)</a:t>
            </a:r>
          </a:p>
          <a:p>
            <a:r>
              <a:rPr lang="fr-FR" b="1" baseline="0" dirty="0"/>
              <a:t>Les stagiaires prennent connaissances des articles de presse (pièces B1 à B7) dans leur dossier.</a:t>
            </a:r>
            <a:endParaRPr lang="fr-FR" b="1"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7</a:t>
            </a:fld>
            <a:endParaRPr lang="fr-FR"/>
          </a:p>
        </p:txBody>
      </p:sp>
    </p:spTree>
    <p:extLst>
      <p:ext uri="{BB962C8B-B14F-4D97-AF65-F5344CB8AC3E}">
        <p14:creationId xmlns:p14="http://schemas.microsoft.com/office/powerpoint/2010/main" val="10613558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73</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600" dirty="0"/>
              <a:t>Plus on est en début de carrière plus on est impacté.</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600" dirty="0"/>
              <a:t>Il n’y a pas de </a:t>
            </a:r>
            <a:r>
              <a:rPr lang="fr-FR" altLang="fr-FR" sz="1600" dirty="0" err="1"/>
              <a:t>retro-activité</a:t>
            </a:r>
            <a:r>
              <a:rPr lang="fr-FR" altLang="fr-FR" sz="1600" dirty="0"/>
              <a:t> (succès juridique de</a:t>
            </a:r>
            <a:r>
              <a:rPr lang="fr-FR" altLang="fr-FR" sz="1600" baseline="0" dirty="0"/>
              <a:t> la CGT)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altLang="fr-FR" sz="160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600" dirty="0"/>
              <a:t>http://www.agirc-arrco.fr/fileadmin/agircarrco/documents/Doc_specif_page/Historique_valeur_du_point_salaire_de_reference.pdf</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7493504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74</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fr-FR" altLang="fr-FR" sz="1600" dirty="0"/>
              <a:t>On ne traite pas ici des régimes spéciaux (principalement SNCF, RATP et EDF/GDF)</a:t>
            </a:r>
            <a:r>
              <a:rPr lang="fr-FR" altLang="fr-FR" sz="1600" baseline="0" dirty="0"/>
              <a:t> dont l’alignement se fait à un autre rythme et en tenant compte de spécificités des métiers.</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9587754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75</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Les catégories dites « non sédentaires » (ou en service actif)</a:t>
            </a:r>
            <a:r>
              <a:rPr lang="fr-FR" altLang="fr-FR" sz="1600" baseline="0" dirty="0"/>
              <a:t> bénéficient d’une retraite anticipée de 5 ans au titre de la pénibilité</a:t>
            </a:r>
          </a:p>
          <a:p>
            <a:pPr marL="171450" indent="-171450">
              <a:buFont typeface="Arial" panose="020B0604020202020204" pitchFamily="34" charset="0"/>
              <a:buChar char="•"/>
            </a:pPr>
            <a:r>
              <a:rPr lang="fr-FR" sz="1200" b="1" i="0" kern="1200" dirty="0">
                <a:solidFill>
                  <a:schemeClr val="tx1"/>
                </a:solidFill>
                <a:effectLst/>
                <a:latin typeface="+mn-lt"/>
                <a:ea typeface="+mn-ea"/>
                <a:cs typeface="+mn-cs"/>
              </a:rPr>
              <a:t>fonction publique d'État </a:t>
            </a:r>
            <a:r>
              <a:rPr lang="fr-FR" sz="1200" b="0" i="0" kern="1200" dirty="0">
                <a:solidFill>
                  <a:schemeClr val="tx1"/>
                </a:solidFill>
                <a:effectLst/>
                <a:latin typeface="+mn-lt"/>
                <a:ea typeface="+mn-ea"/>
                <a:cs typeface="+mn-cs"/>
              </a:rPr>
              <a:t>: personnels de surveillance de l’administration pénitentiaire, éducateurs de la protection judiciaire de la jeunesse, personnels paramédicaux des hôpitaux militaires</a:t>
            </a:r>
          </a:p>
          <a:p>
            <a:pPr marL="171450" indent="-171450">
              <a:buFont typeface="Arial" panose="020B0604020202020204" pitchFamily="34" charset="0"/>
              <a:buChar char="•"/>
            </a:pPr>
            <a:r>
              <a:rPr lang="fr-FR" sz="1200" b="1" i="0" kern="1200" dirty="0">
                <a:solidFill>
                  <a:schemeClr val="tx1"/>
                </a:solidFill>
                <a:effectLst/>
                <a:latin typeface="+mn-lt"/>
                <a:ea typeface="+mn-ea"/>
                <a:cs typeface="+mn-cs"/>
              </a:rPr>
              <a:t>fonction publique territoriale</a:t>
            </a:r>
            <a:r>
              <a:rPr lang="fr-FR" sz="1200" b="0" i="0" kern="1200" dirty="0">
                <a:solidFill>
                  <a:schemeClr val="tx1"/>
                </a:solidFill>
                <a:effectLst/>
                <a:latin typeface="+mn-lt"/>
                <a:ea typeface="+mn-ea"/>
                <a:cs typeface="+mn-cs"/>
              </a:rPr>
              <a:t> : agents des réseaux souterrains des égouts, sapeurs pompiers professionnels, agents de police municipale,</a:t>
            </a:r>
          </a:p>
          <a:p>
            <a:pPr marL="171450" indent="-171450">
              <a:buFont typeface="Arial" panose="020B0604020202020204" pitchFamily="34" charset="0"/>
              <a:buChar char="•"/>
            </a:pPr>
            <a:r>
              <a:rPr lang="fr-FR" sz="1200" b="1" i="0" kern="1200" dirty="0">
                <a:solidFill>
                  <a:schemeClr val="tx1"/>
                </a:solidFill>
                <a:effectLst/>
                <a:latin typeface="+mn-lt"/>
                <a:ea typeface="+mn-ea"/>
                <a:cs typeface="+mn-cs"/>
              </a:rPr>
              <a:t>fonction publique hospitalière </a:t>
            </a:r>
            <a:r>
              <a:rPr lang="fr-FR" sz="1200" b="0" i="0" kern="1200" dirty="0">
                <a:solidFill>
                  <a:schemeClr val="tx1"/>
                </a:solidFill>
                <a:effectLst/>
                <a:latin typeface="+mn-lt"/>
                <a:ea typeface="+mn-ea"/>
                <a:cs typeface="+mn-cs"/>
              </a:rPr>
              <a:t>: personnels paramédicaux dont l’emploi comporte un contact direct et permanent avec des malades : surveillants, infirmiers, aides soignants, agents de services hospitaliers, sages-femmes…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Certaines professions dites à risques (militaires, etc..) peuvent bénéficier d’un âge d’ouverture des droits abaissé de 10 ans</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0147373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76</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fr-FR" altLang="fr-FR" sz="1600" dirty="0"/>
              <a:t>* Rappel le 172 est atteint progressivement (actuellement</a:t>
            </a:r>
            <a:r>
              <a:rPr lang="fr-FR" altLang="fr-FR" sz="1600" baseline="0" dirty="0"/>
              <a:t> 166, et on atteint 172 avec la génération née en 1973)</a:t>
            </a:r>
            <a:endParaRPr lang="fr-FR" altLang="fr-FR" sz="1600" dirty="0"/>
          </a:p>
          <a:p>
            <a:pPr eaLnBrk="1" hangingPunct="1">
              <a:defRPr/>
            </a:pPr>
            <a:endParaRPr lang="fr-FR" altLang="fr-FR" sz="1600" baseline="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5338003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77</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A la différence</a:t>
            </a:r>
            <a:r>
              <a:rPr lang="fr-FR" altLang="fr-FR" sz="1600" baseline="0" dirty="0"/>
              <a:t> du privé où le trimestre est validé suivant le montant de cotisation</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Le trimestre validé de la fonction publique est un trimestre réel </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aseline="0" dirty="0"/>
              <a:t>Pour les métiers non sédentaires (pénibilité) et à risque (militaires) il existe des « bonifications de trimestres » pour que le départ anticipé n’ampute pas la retraite.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5781798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78</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fr-FR" altLang="fr-FR" sz="1600" dirty="0"/>
              <a:t>Les « temps partiels ont le droit de </a:t>
            </a:r>
            <a:r>
              <a:rPr lang="fr-FR" altLang="fr-FR" sz="1600" dirty="0" err="1"/>
              <a:t>surcotiser</a:t>
            </a:r>
            <a:r>
              <a:rPr lang="fr-FR" altLang="fr-FR" sz="1600" dirty="0"/>
              <a:t> pour valider des trimestres complets mais</a:t>
            </a:r>
            <a:r>
              <a:rPr lang="fr-FR" altLang="fr-FR" sz="1600" baseline="0" dirty="0"/>
              <a:t> seulement pour 4 trimestres.</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5940471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79</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fr-FR" altLang="fr-FR" sz="1600" dirty="0"/>
              <a:t>Avant le TIB représentait la quasi-totalité de la rémunération des fonctionnaires</a:t>
            </a:r>
          </a:p>
          <a:p>
            <a:pPr eaLnBrk="1" hangingPunct="1">
              <a:defRPr/>
            </a:pPr>
            <a:r>
              <a:rPr lang="fr-FR" altLang="fr-FR" sz="1600" dirty="0"/>
              <a:t>Ceux qui avait le nombre d’année exigées avait donc 75 % de leur rémunération en retraite ce qui correspond grosso modo a ce qui était pour le privé : 50 % de </a:t>
            </a:r>
            <a:r>
              <a:rPr lang="fr-FR" altLang="fr-FR" sz="1600" dirty="0" err="1"/>
              <a:t>Secu</a:t>
            </a:r>
            <a:r>
              <a:rPr lang="fr-FR" altLang="fr-FR" sz="1600" dirty="0"/>
              <a:t> et 25 % de retraite complémentaire.</a:t>
            </a:r>
          </a:p>
          <a:p>
            <a:pPr eaLnBrk="1" hangingPunct="1">
              <a:defRPr/>
            </a:pPr>
            <a:endParaRPr lang="fr-FR" altLang="fr-FR" sz="1600" dirty="0"/>
          </a:p>
          <a:p>
            <a:pPr eaLnBrk="1" hangingPunct="1">
              <a:defRPr/>
            </a:pPr>
            <a:r>
              <a:rPr lang="fr-FR" altLang="fr-FR" sz="1600" dirty="0"/>
              <a:t>Mais l’Etat,</a:t>
            </a:r>
            <a:r>
              <a:rPr lang="fr-FR" altLang="fr-FR" sz="1600" baseline="0" dirty="0"/>
              <a:t> les collectivité territoriale et les hôpitaux ont augmenté la part des primes.</a:t>
            </a:r>
          </a:p>
          <a:p>
            <a:pPr eaLnBrk="1" hangingPunct="1">
              <a:defRPr/>
            </a:pPr>
            <a:r>
              <a:rPr lang="fr-FR" altLang="fr-FR" sz="1600" baseline="0" dirty="0"/>
              <a:t>En réalité, l’écart qui s’est créé n’est pas tant avec le privé mais « entre fonctionnaires », les métiers à primes étant beaucoup plus perdant sur leur retraite. 6% de primes et HS pour un enseignant, 40 % pour un infirmier.</a:t>
            </a:r>
          </a:p>
          <a:p>
            <a:pPr eaLnBrk="1" hangingPunct="1">
              <a:defRPr/>
            </a:pPr>
            <a:r>
              <a:rPr lang="fr-FR" altLang="fr-FR" sz="1600" baseline="0" dirty="0"/>
              <a:t>Les fonctionnaires ont donc protesté contre cette dérive et ont demandé que les primes comptent pour la retraite.</a:t>
            </a:r>
          </a:p>
          <a:p>
            <a:pPr eaLnBrk="1" hangingPunct="1">
              <a:defRPr/>
            </a:pPr>
            <a:r>
              <a:rPr lang="fr-FR" altLang="fr-FR" sz="1600" baseline="0" dirty="0"/>
              <a:t>Au lieu de répondre à la revendication, Fillon a mis en place le RAFP qui est un fonds de pension sur les primes.</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4545389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80</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Il faut noter que les salariés du privé ont une complémentaire</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Les salariés du public ne cotise à un régime</a:t>
            </a:r>
            <a:r>
              <a:rPr lang="fr-FR" altLang="fr-FR" sz="1600" baseline="0" dirty="0"/>
              <a:t> additionnel obligatoire que depuis 2003, ce qui signifie que les sommes versées actuellement restent très faible. Ceux qui sont partis n’avaient que quelques années de capitalisation et il faudra 40 ans pour qu’ils aient une carrière complète au RAFP, qui soit redit en passant ne garantit aucun pourcentage mais dépendra des rendements financiers des placements)</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b="1" baseline="0" dirty="0"/>
              <a:t>A ce sujet pièce dans le dossier des stagiaires</a:t>
            </a:r>
            <a:endParaRPr lang="fr-FR" altLang="fr-FR" sz="1600" b="1"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6798018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81</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fr-FR" altLang="fr-FR" sz="1600" dirty="0"/>
              <a:t>Ceux qui disent qu’il faut prendre 10 ans chez les fonctionnaires</a:t>
            </a:r>
            <a:r>
              <a:rPr lang="fr-FR" altLang="fr-FR" sz="1600" baseline="0" dirty="0"/>
              <a:t> aussi laisse entendre que la retraite des fonctionnaires serait trop haute.</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1327646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82</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fr-FR" altLang="fr-FR" sz="1600" dirty="0"/>
              <a:t>La conclusions</a:t>
            </a:r>
            <a:r>
              <a:rPr lang="fr-FR" altLang="fr-FR" sz="1600" baseline="0" dirty="0"/>
              <a:t> est que à quelques régimes particuliers près la situation des fonctionnaires et du privé est similaire en matière de retraite.</a:t>
            </a:r>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28091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8</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600" dirty="0"/>
              <a:t>Après la seconde guerre mondiale, la France a fait le choix en matière de retraites de la REPARTITION. Ce choix s</a:t>
            </a:r>
            <a:r>
              <a:rPr lang="ja-JP" altLang="fr-FR" sz="1600" dirty="0"/>
              <a:t>’</a:t>
            </a:r>
            <a:r>
              <a:rPr lang="fr-FR" altLang="ja-JP" sz="1600" dirty="0"/>
              <a:t>est avéré extrêmement bénéfique pour l</a:t>
            </a:r>
            <a:r>
              <a:rPr lang="ja-JP" altLang="fr-FR" sz="1600" dirty="0"/>
              <a:t>’</a:t>
            </a:r>
            <a:r>
              <a:rPr lang="fr-FR" altLang="ja-JP" sz="1600" dirty="0"/>
              <a:t>ensemble de la population française.</a:t>
            </a: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8935629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83</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7758167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mineurs sont dans la</a:t>
            </a:r>
            <a:r>
              <a:rPr lang="fr-FR" baseline="0" dirty="0"/>
              <a:t> rubrique « autres » car vu le faible nombre de retraités survivants, les sommes sont faibles</a:t>
            </a:r>
            <a:endParaRPr lang="fr-FR" dirty="0"/>
          </a:p>
          <a:p>
            <a:r>
              <a:rPr lang="fr-FR" dirty="0"/>
              <a:t>La conclusion est que si les salariés</a:t>
            </a:r>
            <a:r>
              <a:rPr lang="fr-FR" baseline="0" dirty="0"/>
              <a:t> du régime général paient pour d’autres c’est d’une part pour les salariés agricoles et surtout pour des professions non salariées.</a:t>
            </a:r>
          </a:p>
          <a:p>
            <a:r>
              <a:rPr lang="fr-FR" baseline="0" dirty="0"/>
              <a:t>Mais cela, ce n’est pas SAUVEGARDE RETRAITES qui va le dire !</a:t>
            </a:r>
            <a:endParaRPr lang="fr-FR"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85</a:t>
            </a:fld>
            <a:endParaRPr lang="fr-FR"/>
          </a:p>
        </p:txBody>
      </p:sp>
    </p:spTree>
    <p:extLst>
      <p:ext uri="{BB962C8B-B14F-4D97-AF65-F5344CB8AC3E}">
        <p14:creationId xmlns:p14="http://schemas.microsoft.com/office/powerpoint/2010/main" val="16371823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86</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693101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87</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7303290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88</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9428131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89</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1245825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91</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61750161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92</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8038516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93</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10103481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94</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420540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Financement direct des pensions de retraites, sans risques boursier ni commissions d’intermédiaires</a:t>
            </a:r>
          </a:p>
          <a:p>
            <a:r>
              <a:rPr lang="fr-FR" baseline="0" dirty="0"/>
              <a:t>Pas de risque de faillite : tant qu’il y a des salaires, il y a des retraites.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Constitution de droits même en cas d’aléas qui ne me permet pas de cotiser temporairement (validation de trimestres</a:t>
            </a:r>
            <a:r>
              <a:rPr lang="fr-FR" baseline="0" dirty="0"/>
              <a:t> ou de points en cas de maladie, d’invalidité etc…)</a:t>
            </a:r>
          </a:p>
          <a:p>
            <a:r>
              <a:rPr lang="fr-FR" baseline="0" dirty="0"/>
              <a:t>Dans le principe, l’évolution générale du niveau de vie profite aussi aux retraités, puisque leurs retraites ne sont pas payées avec des cotisations prélevées sur des salaires d’il y a 20 ou 40 ans mais avec des cotisations prélevées sur les salaires d’aujourd’hui.</a:t>
            </a:r>
          </a:p>
          <a:p>
            <a:r>
              <a:rPr lang="fr-FR" b="1" u="sng" baseline="0" dirty="0"/>
              <a:t>Le caractère obligatoire </a:t>
            </a:r>
            <a:r>
              <a:rPr lang="fr-FR" baseline="0" dirty="0"/>
              <a:t>: si ce n’est pas obligatoire, de nombreux patrons refuseront de cotiser et de nombreux salariés ne seront pas couverts.</a:t>
            </a:r>
          </a:p>
          <a:p>
            <a:r>
              <a:rPr lang="fr-FR" baseline="0" dirty="0"/>
              <a:t>Seul le caractère obligatoire permet un dispositif solidaire. </a:t>
            </a:r>
            <a:endParaRPr lang="fr-FR" dirty="0"/>
          </a:p>
        </p:txBody>
      </p:sp>
      <p:sp>
        <p:nvSpPr>
          <p:cNvPr id="4" name="Espace réservé du numéro de diapositive 3"/>
          <p:cNvSpPr>
            <a:spLocks noGrp="1"/>
          </p:cNvSpPr>
          <p:nvPr>
            <p:ph type="sldNum" sz="quarter" idx="10"/>
          </p:nvPr>
        </p:nvSpPr>
        <p:spPr/>
        <p:txBody>
          <a:bodyPr/>
          <a:lstStyle/>
          <a:p>
            <a:fld id="{050363CC-CE11-4532-9AB2-C76742034508}" type="slidenum">
              <a:rPr lang="fr-FR" smtClean="0"/>
              <a:t>9</a:t>
            </a:fld>
            <a:endParaRPr lang="fr-FR"/>
          </a:p>
        </p:txBody>
      </p:sp>
    </p:spTree>
    <p:extLst>
      <p:ext uri="{BB962C8B-B14F-4D97-AF65-F5344CB8AC3E}">
        <p14:creationId xmlns:p14="http://schemas.microsoft.com/office/powerpoint/2010/main" val="41899498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95</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8914009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96</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8421311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97</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0341067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98</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1185100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99</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9717068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100</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32353964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fld id="{37F4409A-0062-4340-893E-DF8A6A393C43}" type="slidenum">
              <a:rPr lang="fr-FR" altLang="fr-FR" sz="1200">
                <a:solidFill>
                  <a:schemeClr val="tx1"/>
                </a:solidFill>
                <a:latin typeface="Times New Roman" panose="02020603050405020304" pitchFamily="18" charset="0"/>
              </a:rPr>
              <a:pPr eaLnBrk="1" hangingPunct="1"/>
              <a:t>101</a:t>
            </a:fld>
            <a:endParaRPr lang="fr-FR" altLang="fr-FR" sz="1200">
              <a:solidFill>
                <a:schemeClr val="tx1"/>
              </a:solidFill>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352425" y="185738"/>
            <a:ext cx="6486525" cy="3649662"/>
          </a:xfrm>
          <a:ln/>
        </p:spPr>
      </p:sp>
      <p:sp>
        <p:nvSpPr>
          <p:cNvPr id="238596" name="Rectangle 3"/>
          <p:cNvSpPr>
            <a:spLocks noGrp="1" noChangeArrowheads="1"/>
          </p:cNvSpPr>
          <p:nvPr>
            <p:ph type="body" idx="1"/>
          </p:nvPr>
        </p:nvSpPr>
        <p:spPr>
          <a:xfrm>
            <a:off x="249238" y="4048125"/>
            <a:ext cx="6340475" cy="16446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600" dirty="0"/>
          </a:p>
        </p:txBody>
      </p:sp>
      <p:sp>
        <p:nvSpPr>
          <p:cNvPr id="113668" name="Espace réservé du pied de page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r>
              <a:rPr lang="fr-FR" altLang="fr-FR" sz="1200">
                <a:latin typeface="Arial" panose="020B0604020202020204" pitchFamily="34" charset="0"/>
              </a:rPr>
              <a:t>V14 longue –  18/10/2014</a:t>
            </a:r>
          </a:p>
        </p:txBody>
      </p:sp>
    </p:spTree>
    <p:extLst>
      <p:ext uri="{BB962C8B-B14F-4D97-AF65-F5344CB8AC3E}">
        <p14:creationId xmlns:p14="http://schemas.microsoft.com/office/powerpoint/2010/main" val="233691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491C233-9BEB-4A4A-AF85-1E9C87D6056E}"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D56D9D-9C34-4655-B0F8-D889C3765847}" type="slidenum">
              <a:rPr lang="fr-FR" smtClean="0"/>
              <a:t>‹N°›</a:t>
            </a:fld>
            <a:endParaRPr lang="fr-FR"/>
          </a:p>
        </p:txBody>
      </p:sp>
    </p:spTree>
    <p:extLst>
      <p:ext uri="{BB962C8B-B14F-4D97-AF65-F5344CB8AC3E}">
        <p14:creationId xmlns:p14="http://schemas.microsoft.com/office/powerpoint/2010/main" val="185308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91C233-9BEB-4A4A-AF85-1E9C87D6056E}"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D56D9D-9C34-4655-B0F8-D889C3765847}" type="slidenum">
              <a:rPr lang="fr-FR" smtClean="0"/>
              <a:t>‹N°›</a:t>
            </a:fld>
            <a:endParaRPr lang="fr-FR"/>
          </a:p>
        </p:txBody>
      </p:sp>
    </p:spTree>
    <p:extLst>
      <p:ext uri="{BB962C8B-B14F-4D97-AF65-F5344CB8AC3E}">
        <p14:creationId xmlns:p14="http://schemas.microsoft.com/office/powerpoint/2010/main" val="321736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91C233-9BEB-4A4A-AF85-1E9C87D6056E}"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D56D9D-9C34-4655-B0F8-D889C3765847}" type="slidenum">
              <a:rPr lang="fr-FR" smtClean="0"/>
              <a:t>‹N°›</a:t>
            </a:fld>
            <a:endParaRPr lang="fr-FR"/>
          </a:p>
        </p:txBody>
      </p:sp>
    </p:spTree>
    <p:extLst>
      <p:ext uri="{BB962C8B-B14F-4D97-AF65-F5344CB8AC3E}">
        <p14:creationId xmlns:p14="http://schemas.microsoft.com/office/powerpoint/2010/main" val="68883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5" name="Rectangle 4"/>
          <p:cNvSpPr/>
          <p:nvPr/>
        </p:nvSpPr>
        <p:spPr>
          <a:xfrm>
            <a:off x="10409767" y="0"/>
            <a:ext cx="355600" cy="6858000"/>
          </a:xfrm>
          <a:prstGeom prst="rect">
            <a:avLst/>
          </a:prstGeom>
          <a:solidFill>
            <a:srgbClr val="C0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pic>
        <p:nvPicPr>
          <p:cNvPr id="6" name="Picture 7" descr="Logo_UGICT_couleur_peti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00218" y="725488"/>
            <a:ext cx="199178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5507" y="726142"/>
            <a:ext cx="9898303" cy="1091867"/>
          </a:xfrm>
        </p:spPr>
        <p:txBody>
          <a:bodyPr/>
          <a:lstStyle>
            <a:lvl1pPr>
              <a:defRPr sz="4400"/>
            </a:lvl1pPr>
          </a:lstStyle>
          <a:p>
            <a:r>
              <a:rPr lang="fr-FR"/>
              <a:t>Cliquez et modifiez le titre</a:t>
            </a:r>
            <a:endParaRPr dirty="0"/>
          </a:p>
        </p:txBody>
      </p:sp>
      <p:sp>
        <p:nvSpPr>
          <p:cNvPr id="3" name="Content Placeholder 2"/>
          <p:cNvSpPr>
            <a:spLocks noGrp="1"/>
          </p:cNvSpPr>
          <p:nvPr>
            <p:ph idx="1"/>
          </p:nvPr>
        </p:nvSpPr>
        <p:spPr>
          <a:xfrm>
            <a:off x="261687" y="2066637"/>
            <a:ext cx="9898303" cy="4059525"/>
          </a:xfrm>
        </p:spPr>
        <p:txBody>
          <a:bodyPr/>
          <a:lstStyle>
            <a:lvl1pPr>
              <a:defRPr sz="3600"/>
            </a:lvl1pPr>
            <a:lvl2pPr>
              <a:defRPr sz="3200"/>
            </a:lvl2pPr>
            <a:lvl3pPr>
              <a:defRPr sz="2800"/>
            </a:lvl3pPr>
            <a:lvl4pPr>
              <a:defRPr sz="2800"/>
            </a:lvl4pPr>
            <a:lvl5pPr>
              <a:defRPr sz="2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0" name="Content Placeholder 2"/>
          <p:cNvSpPr>
            <a:spLocks noGrp="1"/>
          </p:cNvSpPr>
          <p:nvPr>
            <p:ph idx="13"/>
          </p:nvPr>
        </p:nvSpPr>
        <p:spPr>
          <a:xfrm>
            <a:off x="480762" y="6338125"/>
            <a:ext cx="11356373" cy="323755"/>
          </a:xfrm>
        </p:spPr>
        <p:txBody>
          <a:bodyPr>
            <a:noAutofit/>
          </a:bodyPr>
          <a:lstStyle>
            <a:lvl1pPr marL="0" indent="0">
              <a:buNone/>
              <a:defRPr sz="1200">
                <a:solidFill>
                  <a:schemeClr val="tx1">
                    <a:lumMod val="50000"/>
                    <a:lumOff val="50000"/>
                  </a:schemeClr>
                </a:solidFill>
              </a:defRPr>
            </a:lvl1pPr>
            <a:lvl5pPr>
              <a:defRPr/>
            </a:lvl5pPr>
          </a:lstStyle>
          <a:p>
            <a:pPr lvl="0"/>
            <a:r>
              <a:rPr lang="fr-FR"/>
              <a:t>Cliquez pour modifier les styles du texte du masque</a:t>
            </a:r>
          </a:p>
        </p:txBody>
      </p:sp>
      <p:sp>
        <p:nvSpPr>
          <p:cNvPr id="7" name="Slide Number Placeholder 5"/>
          <p:cNvSpPr>
            <a:spLocks noGrp="1"/>
          </p:cNvSpPr>
          <p:nvPr>
            <p:ph type="sldNum" sz="quarter" idx="14"/>
          </p:nvPr>
        </p:nvSpPr>
        <p:spPr>
          <a:xfrm>
            <a:off x="11008784" y="360364"/>
            <a:ext cx="67521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8D48A9F0-0959-444B-A747-27BEA5C642F0}"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90783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p:cNvSpPr/>
          <p:nvPr/>
        </p:nvSpPr>
        <p:spPr>
          <a:xfrm>
            <a:off x="357718" y="268288"/>
            <a:ext cx="245533" cy="3886200"/>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srgbClr val="FFFFFF"/>
              </a:solidFill>
            </a:endParaRPr>
          </a:p>
        </p:txBody>
      </p:sp>
      <p:pic>
        <p:nvPicPr>
          <p:cNvPr id="5" name="Picture 11" descr="Logo_UGICT_couleur_gran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0267" y="268289"/>
            <a:ext cx="6356351"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67200" y="4208929"/>
            <a:ext cx="7278624" cy="1048684"/>
          </a:xfrm>
        </p:spPr>
        <p:txBody>
          <a:bodyPr rtlCol="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fr-FR"/>
              <a:t>Cliquez et modifiez le titre</a:t>
            </a:r>
            <a:endParaRPr dirty="0"/>
          </a:p>
        </p:txBody>
      </p:sp>
      <p:sp>
        <p:nvSpPr>
          <p:cNvPr id="3" name="Subtitle 2"/>
          <p:cNvSpPr>
            <a:spLocks noGrp="1"/>
          </p:cNvSpPr>
          <p:nvPr>
            <p:ph type="subTitle" idx="1"/>
          </p:nvPr>
        </p:nvSpPr>
        <p:spPr>
          <a:xfrm>
            <a:off x="4267200" y="5257800"/>
            <a:ext cx="7278624" cy="621792"/>
          </a:xfrm>
        </p:spPr>
        <p:txBody>
          <a:bodyPr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6" name="Date Placeholder 3"/>
          <p:cNvSpPr>
            <a:spLocks noGrp="1"/>
          </p:cNvSpPr>
          <p:nvPr>
            <p:ph type="dt" sz="half" idx="10"/>
          </p:nvPr>
        </p:nvSpPr>
        <p:spPr>
          <a:xfrm>
            <a:off x="4368800" y="390526"/>
            <a:ext cx="7340600" cy="365125"/>
          </a:xfrm>
        </p:spPr>
        <p:txBody>
          <a:bodyPr/>
          <a:lstStyle>
            <a:lvl1pPr>
              <a:defRPr sz="2200" b="0">
                <a:solidFill>
                  <a:schemeClr val="bg1"/>
                </a:solidFill>
              </a:defRPr>
            </a:lvl1pPr>
          </a:lstStyle>
          <a:p>
            <a:pPr>
              <a:buClr>
                <a:srgbClr val="E6682E"/>
              </a:buClr>
              <a:defRPr/>
            </a:pPr>
            <a:endParaRPr lang="en-US">
              <a:solidFill>
                <a:prstClr val="white"/>
              </a:solidFill>
            </a:endParaRPr>
          </a:p>
        </p:txBody>
      </p:sp>
      <p:sp>
        <p:nvSpPr>
          <p:cNvPr id="7" name="Footer Placeholder 4"/>
          <p:cNvSpPr>
            <a:spLocks noGrp="1"/>
          </p:cNvSpPr>
          <p:nvPr>
            <p:ph type="ftr" sz="quarter" idx="11"/>
          </p:nvPr>
        </p:nvSpPr>
        <p:spPr>
          <a:xfrm>
            <a:off x="4292601" y="6356351"/>
            <a:ext cx="6314017" cy="365125"/>
          </a:xfrm>
        </p:spPr>
        <p:txBody>
          <a:bodyP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pPr>
              <a:buClr>
                <a:srgbClr val="E6682E"/>
              </a:buClr>
              <a:defRPr/>
            </a:pPr>
            <a:endParaRPr lang="en-US">
              <a:solidFill>
                <a:srgbClr val="333333">
                  <a:lumMod val="60000"/>
                  <a:lumOff val="40000"/>
                </a:srgbClr>
              </a:solidFill>
            </a:endParaRPr>
          </a:p>
        </p:txBody>
      </p:sp>
      <p:sp>
        <p:nvSpPr>
          <p:cNvPr id="8" name="Slide Number Placeholder 5"/>
          <p:cNvSpPr>
            <a:spLocks noGrp="1"/>
          </p:cNvSpPr>
          <p:nvPr>
            <p:ph type="sldNum" sz="quarter" idx="12"/>
          </p:nvPr>
        </p:nvSpPr>
        <p:spPr>
          <a:xfrm>
            <a:off x="11008784" y="6356351"/>
            <a:ext cx="914400" cy="365125"/>
          </a:xfrm>
          <a:prstGeom prst="rect">
            <a:avLst/>
          </a:prstGeom>
        </p:spPr>
        <p:txBody>
          <a:bodyPr vert="horz" wrap="square" lIns="91440" tIns="45720" rIns="91440" bIns="45720" numCol="1" anchor="t" anchorCtr="0" compatLnSpc="1">
            <a:prstTxWarp prst="textNoShape">
              <a:avLst/>
            </a:prstTxWarp>
          </a:bodyPr>
          <a:lstStyle>
            <a:lvl1pPr>
              <a:defRPr sz="1100">
                <a:solidFill>
                  <a:srgbClr val="858585"/>
                </a:solidFill>
              </a:defRPr>
            </a:lvl1pPr>
          </a:lstStyle>
          <a:p>
            <a:pPr fontAlgn="base">
              <a:lnSpc>
                <a:spcPct val="70000"/>
              </a:lnSpc>
              <a:spcBef>
                <a:spcPct val="50000"/>
              </a:spcBef>
              <a:spcAft>
                <a:spcPct val="0"/>
              </a:spcAft>
              <a:buClr>
                <a:srgbClr val="E6682E"/>
              </a:buClr>
              <a:buFont typeface="Wingdings" panose="05000000000000000000" pitchFamily="2" charset="2"/>
              <a:buChar char="§"/>
            </a:pPr>
            <a:fld id="{54FE1C65-8E48-4361-A631-73DE8A15AF91}" type="slidenum">
              <a:rPr lang="en-US" altLang="fr-FR" smtClean="0">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226718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5" name="Rectangle 4"/>
          <p:cNvSpPr/>
          <p:nvPr/>
        </p:nvSpPr>
        <p:spPr>
          <a:xfrm>
            <a:off x="10409767" y="0"/>
            <a:ext cx="355600" cy="6858000"/>
          </a:xfrm>
          <a:prstGeom prst="rect">
            <a:avLst/>
          </a:prstGeom>
          <a:solidFill>
            <a:srgbClr val="C0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pic>
        <p:nvPicPr>
          <p:cNvPr id="6" name="Picture 7" descr="Logo_UGICT_couleur_peti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00218" y="725488"/>
            <a:ext cx="199178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599" y="726142"/>
            <a:ext cx="9288704" cy="1091867"/>
          </a:xfrm>
        </p:spPr>
        <p:txBody>
          <a:bodyPr/>
          <a:lstStyle>
            <a:lvl1pPr>
              <a:defRPr sz="4000"/>
            </a:lvl1pPr>
          </a:lstStyle>
          <a:p>
            <a:r>
              <a:rPr lang="fr-FR"/>
              <a:t>Cliquez et modifiez le titre</a:t>
            </a:r>
            <a:endParaRPr dirty="0"/>
          </a:p>
        </p:txBody>
      </p:sp>
      <p:sp>
        <p:nvSpPr>
          <p:cNvPr id="3" name="Content Placeholder 2"/>
          <p:cNvSpPr>
            <a:spLocks noGrp="1"/>
          </p:cNvSpPr>
          <p:nvPr>
            <p:ph idx="1"/>
          </p:nvPr>
        </p:nvSpPr>
        <p:spPr>
          <a:xfrm>
            <a:off x="609599" y="2191571"/>
            <a:ext cx="9288704" cy="3934591"/>
          </a:xfrm>
        </p:spPr>
        <p:txBody>
          <a:bodyPr/>
          <a:lstStyle>
            <a:lvl1pPr>
              <a:defRPr sz="2800"/>
            </a:lvl1pPr>
            <a:lvl2pPr>
              <a:defRPr sz="2400"/>
            </a:lvl2pPr>
            <a:lvl3pPr>
              <a:defRPr sz="20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0" name="Content Placeholder 2"/>
          <p:cNvSpPr>
            <a:spLocks noGrp="1"/>
          </p:cNvSpPr>
          <p:nvPr>
            <p:ph idx="13"/>
          </p:nvPr>
        </p:nvSpPr>
        <p:spPr>
          <a:xfrm>
            <a:off x="480762" y="6338125"/>
            <a:ext cx="11356373" cy="323755"/>
          </a:xfrm>
        </p:spPr>
        <p:txBody>
          <a:bodyPr>
            <a:noAutofit/>
          </a:bodyPr>
          <a:lstStyle>
            <a:lvl1pPr marL="0" indent="0">
              <a:buNone/>
              <a:defRPr sz="1200">
                <a:solidFill>
                  <a:schemeClr val="tx1">
                    <a:lumMod val="50000"/>
                    <a:lumOff val="50000"/>
                  </a:schemeClr>
                </a:solidFill>
              </a:defRPr>
            </a:lvl1pPr>
            <a:lvl5pPr>
              <a:defRPr/>
            </a:lvl5pPr>
          </a:lstStyle>
          <a:p>
            <a:pPr lvl="0"/>
            <a:r>
              <a:rPr lang="fr-FR"/>
              <a:t>Cliquez pour modifier les styles du texte du masque</a:t>
            </a:r>
          </a:p>
        </p:txBody>
      </p:sp>
    </p:spTree>
    <p:extLst>
      <p:ext uri="{BB962C8B-B14F-4D97-AF65-F5344CB8AC3E}">
        <p14:creationId xmlns:p14="http://schemas.microsoft.com/office/powerpoint/2010/main" val="1665841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re et contenu">
    <p:spTree>
      <p:nvGrpSpPr>
        <p:cNvPr id="1" name=""/>
        <p:cNvGrpSpPr/>
        <p:nvPr/>
      </p:nvGrpSpPr>
      <p:grpSpPr>
        <a:xfrm>
          <a:off x="0" y="0"/>
          <a:ext cx="0" cy="0"/>
          <a:chOff x="0" y="0"/>
          <a:chExt cx="0" cy="0"/>
        </a:xfrm>
      </p:grpSpPr>
      <p:sp>
        <p:nvSpPr>
          <p:cNvPr id="5" name="Rectangle 4"/>
          <p:cNvSpPr/>
          <p:nvPr/>
        </p:nvSpPr>
        <p:spPr>
          <a:xfrm>
            <a:off x="-184150" y="508000"/>
            <a:ext cx="12545484" cy="300038"/>
          </a:xfrm>
          <a:prstGeom prst="rect">
            <a:avLst/>
          </a:prstGeom>
          <a:solidFill>
            <a:srgbClr val="C0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pic>
        <p:nvPicPr>
          <p:cNvPr id="6" name="Picture 7" descr="Logo_UGICT_couleur_peti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13333" y="160338"/>
            <a:ext cx="199178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599" y="933960"/>
            <a:ext cx="9288704" cy="1091867"/>
          </a:xfrm>
        </p:spPr>
        <p:txBody>
          <a:bodyPr/>
          <a:lstStyle>
            <a:lvl1pPr>
              <a:defRPr sz="4000"/>
            </a:lvl1pPr>
          </a:lstStyle>
          <a:p>
            <a:r>
              <a:rPr lang="fr-FR"/>
              <a:t>Cliquez et modifiez le titre</a:t>
            </a:r>
            <a:endParaRPr dirty="0"/>
          </a:p>
        </p:txBody>
      </p:sp>
      <p:sp>
        <p:nvSpPr>
          <p:cNvPr id="3" name="Content Placeholder 2"/>
          <p:cNvSpPr>
            <a:spLocks noGrp="1"/>
          </p:cNvSpPr>
          <p:nvPr>
            <p:ph idx="1"/>
          </p:nvPr>
        </p:nvSpPr>
        <p:spPr>
          <a:xfrm>
            <a:off x="609599" y="2191571"/>
            <a:ext cx="9288704" cy="3934591"/>
          </a:xfrm>
        </p:spPr>
        <p:txBody>
          <a:bodyPr/>
          <a:lstStyle>
            <a:lvl1pPr>
              <a:defRPr sz="2800"/>
            </a:lvl1pPr>
            <a:lvl2pPr>
              <a:defRPr sz="2400"/>
            </a:lvl2pPr>
            <a:lvl3pPr>
              <a:defRPr sz="20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0" name="Content Placeholder 2"/>
          <p:cNvSpPr>
            <a:spLocks noGrp="1"/>
          </p:cNvSpPr>
          <p:nvPr>
            <p:ph idx="13"/>
          </p:nvPr>
        </p:nvSpPr>
        <p:spPr>
          <a:xfrm>
            <a:off x="480762" y="6338125"/>
            <a:ext cx="11356373" cy="323755"/>
          </a:xfrm>
        </p:spPr>
        <p:txBody>
          <a:bodyPr>
            <a:noAutofit/>
          </a:bodyPr>
          <a:lstStyle>
            <a:lvl1pPr marL="0" indent="0">
              <a:buNone/>
              <a:defRPr sz="1200">
                <a:solidFill>
                  <a:schemeClr val="tx1">
                    <a:lumMod val="50000"/>
                    <a:lumOff val="50000"/>
                  </a:schemeClr>
                </a:solidFill>
              </a:defRPr>
            </a:lvl1pPr>
            <a:lvl5pPr>
              <a:defRPr/>
            </a:lvl5pPr>
          </a:lstStyle>
          <a:p>
            <a:pPr lvl="0"/>
            <a:r>
              <a:rPr lang="fr-FR"/>
              <a:t>Cliquez pour modifier les styles du texte du masque</a:t>
            </a:r>
          </a:p>
        </p:txBody>
      </p:sp>
    </p:spTree>
    <p:extLst>
      <p:ext uri="{BB962C8B-B14F-4D97-AF65-F5344CB8AC3E}">
        <p14:creationId xmlns:p14="http://schemas.microsoft.com/office/powerpoint/2010/main" val="294682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Rectangle 3"/>
          <p:cNvSpPr/>
          <p:nvPr/>
        </p:nvSpPr>
        <p:spPr>
          <a:xfrm>
            <a:off x="-215900" y="1008063"/>
            <a:ext cx="12617451" cy="773112"/>
          </a:xfrm>
          <a:prstGeom prst="rect">
            <a:avLst/>
          </a:prstGeom>
          <a:solidFill>
            <a:srgbClr val="C0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pic>
        <p:nvPicPr>
          <p:cNvPr id="5" name="Picture 7" descr="Logo_UGICT_couleur_peti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3184" y="268288"/>
            <a:ext cx="3697816"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46401" y="3429000"/>
            <a:ext cx="6621928" cy="1398494"/>
          </a:xfrm>
        </p:spPr>
        <p:txBody>
          <a:bodyPr/>
          <a:lstStyle>
            <a:lvl1pPr algn="r">
              <a:defRPr sz="4600" b="0" cap="none" baseline="0"/>
            </a:lvl1pPr>
          </a:lstStyle>
          <a:p>
            <a:r>
              <a:rPr lang="fr-FR"/>
              <a:t>Cliquez et modifiez le titre</a:t>
            </a:r>
            <a:endParaRPr/>
          </a:p>
        </p:txBody>
      </p:sp>
      <p:sp>
        <p:nvSpPr>
          <p:cNvPr id="3" name="Text Placeholder 2"/>
          <p:cNvSpPr>
            <a:spLocks noGrp="1"/>
          </p:cNvSpPr>
          <p:nvPr>
            <p:ph type="body" idx="1"/>
          </p:nvPr>
        </p:nvSpPr>
        <p:spPr>
          <a:xfrm>
            <a:off x="2946401" y="4824414"/>
            <a:ext cx="6621928"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6" name="Date Placeholder 3"/>
          <p:cNvSpPr>
            <a:spLocks noGrp="1"/>
          </p:cNvSpPr>
          <p:nvPr>
            <p:ph type="dt" sz="half" idx="10"/>
          </p:nvPr>
        </p:nvSpPr>
        <p:spPr>
          <a:xfrm>
            <a:off x="7416801" y="6356351"/>
            <a:ext cx="2163233" cy="365125"/>
          </a:xfrm>
        </p:spPr>
        <p:txBody>
          <a:bodyPr/>
          <a:lstStyle>
            <a:lvl1pPr>
              <a:defRPr/>
            </a:lvl1pPr>
          </a:lstStyle>
          <a:p>
            <a:pPr>
              <a:buClr>
                <a:srgbClr val="E6682E"/>
              </a:buClr>
              <a:defRPr/>
            </a:pPr>
            <a:endParaRPr lang="en-US"/>
          </a:p>
        </p:txBody>
      </p:sp>
      <p:sp>
        <p:nvSpPr>
          <p:cNvPr id="7" name="Footer Placeholder 4"/>
          <p:cNvSpPr>
            <a:spLocks noGrp="1"/>
          </p:cNvSpPr>
          <p:nvPr>
            <p:ph type="ftr" sz="quarter" idx="11"/>
          </p:nvPr>
        </p:nvSpPr>
        <p:spPr>
          <a:xfrm>
            <a:off x="232834" y="6356351"/>
            <a:ext cx="7082367" cy="365125"/>
          </a:xfrm>
        </p:spPr>
        <p:txBody>
          <a:bodyPr/>
          <a:lstStyle>
            <a:lvl1pPr>
              <a:defRPr/>
            </a:lvl1pPr>
          </a:lstStyle>
          <a:p>
            <a:pPr>
              <a:buClr>
                <a:srgbClr val="E6682E"/>
              </a:buClr>
              <a:defRPr/>
            </a:pPr>
            <a:endParaRPr lang="en-US">
              <a:solidFill>
                <a:srgbClr val="333333">
                  <a:lumMod val="60000"/>
                  <a:lumOff val="40000"/>
                </a:srgbClr>
              </a:solidFill>
            </a:endParaRPr>
          </a:p>
        </p:txBody>
      </p:sp>
    </p:spTree>
    <p:extLst>
      <p:ext uri="{BB962C8B-B14F-4D97-AF65-F5344CB8AC3E}">
        <p14:creationId xmlns:p14="http://schemas.microsoft.com/office/powerpoint/2010/main" val="2402256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Rectangle 4"/>
          <p:cNvSpPr/>
          <p:nvPr/>
        </p:nvSpPr>
        <p:spPr>
          <a:xfrm>
            <a:off x="10456333" y="0"/>
            <a:ext cx="355600" cy="6858000"/>
          </a:xfrm>
          <a:prstGeom prst="rect">
            <a:avLst/>
          </a:prstGeom>
          <a:solidFill>
            <a:srgbClr val="C0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pic>
        <p:nvPicPr>
          <p:cNvPr id="6" name="Picture 7" descr="Logo_UGICT_couleur_peti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46785" y="725488"/>
            <a:ext cx="199178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1196" y="383309"/>
            <a:ext cx="9855201" cy="1143000"/>
          </a:xfrm>
        </p:spPr>
        <p:txBody>
          <a:bodyPr/>
          <a:lstStyle/>
          <a:p>
            <a:r>
              <a:rPr lang="fr-FR"/>
              <a:t>Cliquez et modifiez le titre</a:t>
            </a:r>
            <a:endParaRPr dirty="0"/>
          </a:p>
        </p:txBody>
      </p:sp>
      <p:sp>
        <p:nvSpPr>
          <p:cNvPr id="3" name="Content Placeholder 2"/>
          <p:cNvSpPr>
            <a:spLocks noGrp="1"/>
          </p:cNvSpPr>
          <p:nvPr>
            <p:ph sz="half" idx="1"/>
          </p:nvPr>
        </p:nvSpPr>
        <p:spPr>
          <a:xfrm>
            <a:off x="391196" y="2122201"/>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5491516" y="2122201"/>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4"/>
          <p:cNvSpPr>
            <a:spLocks noGrp="1"/>
          </p:cNvSpPr>
          <p:nvPr>
            <p:ph type="dt" sz="half" idx="10"/>
          </p:nvPr>
        </p:nvSpPr>
        <p:spPr/>
        <p:txBody>
          <a:bodyPr/>
          <a:lstStyle>
            <a:lvl1pPr>
              <a:defRPr/>
            </a:lvl1pPr>
          </a:lstStyle>
          <a:p>
            <a:pPr>
              <a:buClr>
                <a:srgbClr val="E6682E"/>
              </a:buClr>
              <a:defRPr/>
            </a:pPr>
            <a:endParaRPr lang="en-US"/>
          </a:p>
        </p:txBody>
      </p:sp>
      <p:sp>
        <p:nvSpPr>
          <p:cNvPr id="8" name="Footer Placeholder 5"/>
          <p:cNvSpPr>
            <a:spLocks noGrp="1"/>
          </p:cNvSpPr>
          <p:nvPr>
            <p:ph type="ftr" sz="quarter" idx="11"/>
          </p:nvPr>
        </p:nvSpPr>
        <p:spPr/>
        <p:txBody>
          <a:bodyPr/>
          <a:lstStyle>
            <a:lvl1pPr>
              <a:defRPr/>
            </a:lvl1pPr>
          </a:lstStyle>
          <a:p>
            <a:pPr>
              <a:buClr>
                <a:srgbClr val="E6682E"/>
              </a:buClr>
              <a:defRPr/>
            </a:pPr>
            <a:endParaRPr lang="en-US">
              <a:solidFill>
                <a:srgbClr val="333333">
                  <a:lumMod val="60000"/>
                  <a:lumOff val="40000"/>
                </a:srgbClr>
              </a:solidFill>
            </a:endParaRPr>
          </a:p>
        </p:txBody>
      </p:sp>
    </p:spTree>
    <p:extLst>
      <p:ext uri="{BB962C8B-B14F-4D97-AF65-F5344CB8AC3E}">
        <p14:creationId xmlns:p14="http://schemas.microsoft.com/office/powerpoint/2010/main" val="2617003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contenu et image">
    <p:spTree>
      <p:nvGrpSpPr>
        <p:cNvPr id="1" name=""/>
        <p:cNvGrpSpPr/>
        <p:nvPr/>
      </p:nvGrpSpPr>
      <p:grpSpPr>
        <a:xfrm>
          <a:off x="0" y="0"/>
          <a:ext cx="0" cy="0"/>
          <a:chOff x="0" y="0"/>
          <a:chExt cx="0" cy="0"/>
        </a:xfrm>
      </p:grpSpPr>
      <p:sp>
        <p:nvSpPr>
          <p:cNvPr id="5" name="Rectangle 4"/>
          <p:cNvSpPr/>
          <p:nvPr/>
        </p:nvSpPr>
        <p:spPr>
          <a:xfrm>
            <a:off x="359833" y="268289"/>
            <a:ext cx="2194984"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2" name="Title 1"/>
          <p:cNvSpPr>
            <a:spLocks noGrp="1"/>
          </p:cNvSpPr>
          <p:nvPr>
            <p:ph type="title"/>
          </p:nvPr>
        </p:nvSpPr>
        <p:spPr>
          <a:xfrm>
            <a:off x="2904565" y="914400"/>
            <a:ext cx="8677836" cy="1143000"/>
          </a:xfrm>
        </p:spPr>
        <p:txBody>
          <a:bodyPr/>
          <a:lstStyle/>
          <a:p>
            <a:r>
              <a:rPr lang="fr-FR"/>
              <a:t>Cliquez et modifiez le titre</a:t>
            </a:r>
            <a:endParaRPr/>
          </a:p>
        </p:txBody>
      </p:sp>
      <p:sp>
        <p:nvSpPr>
          <p:cNvPr id="3" name="Content Placeholder 2"/>
          <p:cNvSpPr>
            <a:spLocks noGrp="1"/>
          </p:cNvSpPr>
          <p:nvPr>
            <p:ph idx="1"/>
          </p:nvPr>
        </p:nvSpPr>
        <p:spPr>
          <a:xfrm>
            <a:off x="2904565" y="2209801"/>
            <a:ext cx="8677836" cy="3916363"/>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9" name="Picture Placeholder 8"/>
          <p:cNvSpPr>
            <a:spLocks noGrp="1"/>
          </p:cNvSpPr>
          <p:nvPr>
            <p:ph type="pic" sz="quarter" idx="13"/>
          </p:nvPr>
        </p:nvSpPr>
        <p:spPr>
          <a:xfrm>
            <a:off x="359833" y="1976718"/>
            <a:ext cx="2194560" cy="4625788"/>
          </a:xfrm>
        </p:spPr>
        <p:txBody>
          <a:bodyPr rtlCol="0">
            <a:normAutofit/>
          </a:bodyPr>
          <a:lstStyle>
            <a:lvl1pPr>
              <a:buNone/>
              <a:defRPr/>
            </a:lvl1pPr>
          </a:lstStyle>
          <a:p>
            <a:pPr lvl="0"/>
            <a:r>
              <a:rPr lang="fr-FR" noProof="0"/>
              <a:t>Faire glisser l'image vers l'espace réservé ou cliquer sur l'icône pour l'ajouter</a:t>
            </a:r>
            <a:endParaRPr noProof="0"/>
          </a:p>
        </p:txBody>
      </p:sp>
      <p:sp>
        <p:nvSpPr>
          <p:cNvPr id="6" name="Date Placeholder 3"/>
          <p:cNvSpPr>
            <a:spLocks noGrp="1"/>
          </p:cNvSpPr>
          <p:nvPr>
            <p:ph type="dt" sz="half" idx="14"/>
          </p:nvPr>
        </p:nvSpPr>
        <p:spPr>
          <a:xfrm>
            <a:off x="9616017" y="6356351"/>
            <a:ext cx="2336800" cy="365125"/>
          </a:xfrm>
        </p:spPr>
        <p:txBody>
          <a:bodyPr/>
          <a:lstStyle>
            <a:lvl1pPr>
              <a:defRPr/>
            </a:lvl1pPr>
          </a:lstStyle>
          <a:p>
            <a:pPr>
              <a:buClr>
                <a:srgbClr val="E6682E"/>
              </a:buClr>
              <a:defRPr/>
            </a:pPr>
            <a:endParaRPr lang="en-US"/>
          </a:p>
        </p:txBody>
      </p:sp>
      <p:sp>
        <p:nvSpPr>
          <p:cNvPr id="7" name="Footer Placeholder 4"/>
          <p:cNvSpPr>
            <a:spLocks noGrp="1"/>
          </p:cNvSpPr>
          <p:nvPr>
            <p:ph type="ftr" sz="quarter" idx="15"/>
          </p:nvPr>
        </p:nvSpPr>
        <p:spPr>
          <a:xfrm>
            <a:off x="2904067" y="6356351"/>
            <a:ext cx="6570133" cy="365125"/>
          </a:xfrm>
        </p:spPr>
        <p:txBody>
          <a:bodyPr/>
          <a:lstStyle>
            <a:lvl1pPr>
              <a:defRPr/>
            </a:lvl1pPr>
          </a:lstStyle>
          <a:p>
            <a:pPr>
              <a:buClr>
                <a:srgbClr val="E6682E"/>
              </a:buClr>
              <a:defRPr/>
            </a:pPr>
            <a:endParaRPr lang="en-US">
              <a:solidFill>
                <a:srgbClr val="333333">
                  <a:lumMod val="60000"/>
                  <a:lumOff val="40000"/>
                </a:srgbClr>
              </a:solidFill>
            </a:endParaRPr>
          </a:p>
        </p:txBody>
      </p:sp>
      <p:sp>
        <p:nvSpPr>
          <p:cNvPr id="8" name="Slide Number Placeholder 5"/>
          <p:cNvSpPr>
            <a:spLocks noGrp="1"/>
          </p:cNvSpPr>
          <p:nvPr>
            <p:ph type="sldNum" sz="quarter" idx="16"/>
          </p:nvPr>
        </p:nvSpPr>
        <p:spPr>
          <a:xfrm>
            <a:off x="442384" y="360364"/>
            <a:ext cx="67521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105ECC18-0919-43B0-A37E-C4ED3BD826AA}"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009312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avec image">
    <p:spTree>
      <p:nvGrpSpPr>
        <p:cNvPr id="1" name=""/>
        <p:cNvGrpSpPr/>
        <p:nvPr/>
      </p:nvGrpSpPr>
      <p:grpSpPr>
        <a:xfrm>
          <a:off x="0" y="0"/>
          <a:ext cx="0" cy="0"/>
          <a:chOff x="0" y="0"/>
          <a:chExt cx="0" cy="0"/>
        </a:xfrm>
      </p:grpSpPr>
      <p:sp>
        <p:nvSpPr>
          <p:cNvPr id="5" name="Rectangle 4"/>
          <p:cNvSpPr/>
          <p:nvPr/>
        </p:nvSpPr>
        <p:spPr>
          <a:xfrm>
            <a:off x="359833" y="4773614"/>
            <a:ext cx="3962400" cy="1844675"/>
          </a:xfrm>
          <a:prstGeom prst="rect">
            <a:avLst/>
          </a:prstGeom>
          <a:solidFill>
            <a:srgbClr val="C0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2" name="Title 1"/>
          <p:cNvSpPr>
            <a:spLocks noGrp="1"/>
          </p:cNvSpPr>
          <p:nvPr>
            <p:ph type="title"/>
          </p:nvPr>
        </p:nvSpPr>
        <p:spPr>
          <a:xfrm>
            <a:off x="4960472" y="3429001"/>
            <a:ext cx="6621928" cy="1398494"/>
          </a:xfrm>
        </p:spPr>
        <p:txBody>
          <a:bodyPr/>
          <a:lstStyle>
            <a:lvl1pPr algn="r">
              <a:defRPr sz="4600" b="0" cap="none" baseline="0"/>
            </a:lvl1pPr>
          </a:lstStyle>
          <a:p>
            <a:r>
              <a:rPr lang="fr-FR"/>
              <a:t>Cliquez et modifiez le titre</a:t>
            </a:r>
            <a:endParaRPr/>
          </a:p>
        </p:txBody>
      </p:sp>
      <p:sp>
        <p:nvSpPr>
          <p:cNvPr id="3" name="Text Placeholder 2"/>
          <p:cNvSpPr>
            <a:spLocks noGrp="1"/>
          </p:cNvSpPr>
          <p:nvPr>
            <p:ph type="body" idx="1"/>
          </p:nvPr>
        </p:nvSpPr>
        <p:spPr>
          <a:xfrm>
            <a:off x="4960472" y="4824414"/>
            <a:ext cx="6621928"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9" name="Picture Placeholder 8"/>
          <p:cNvSpPr>
            <a:spLocks noGrp="1"/>
          </p:cNvSpPr>
          <p:nvPr>
            <p:ph type="pic" sz="quarter" idx="13"/>
          </p:nvPr>
        </p:nvSpPr>
        <p:spPr>
          <a:xfrm>
            <a:off x="359832" y="268288"/>
            <a:ext cx="3962400" cy="4438650"/>
          </a:xfrm>
        </p:spPr>
        <p:txBody>
          <a:bodyPr rtlCol="0">
            <a:normAutofit/>
          </a:bodyPr>
          <a:lstStyle>
            <a:lvl1pPr>
              <a:buNone/>
              <a:defRPr/>
            </a:lvl1pPr>
          </a:lstStyle>
          <a:p>
            <a:pPr lvl="0"/>
            <a:r>
              <a:rPr lang="fr-FR" noProof="0"/>
              <a:t>Faire glisser l'image vers l'espace réservé ou cliquer sur l'icône pour l'ajouter</a:t>
            </a:r>
            <a:endParaRPr noProof="0"/>
          </a:p>
        </p:txBody>
      </p:sp>
      <p:sp>
        <p:nvSpPr>
          <p:cNvPr id="6" name="Slide Number Placeholder 5"/>
          <p:cNvSpPr>
            <a:spLocks noGrp="1"/>
          </p:cNvSpPr>
          <p:nvPr>
            <p:ph type="sldNum" sz="quarter" idx="14"/>
          </p:nvPr>
        </p:nvSpPr>
        <p:spPr>
          <a:xfrm>
            <a:off x="467784" y="6105526"/>
            <a:ext cx="67521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49050364-D5A7-4DB6-8A43-A2CDF627DFC9}"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81193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91C233-9BEB-4A4A-AF85-1E9C87D6056E}"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D56D9D-9C34-4655-B0F8-D889C3765847}" type="slidenum">
              <a:rPr lang="fr-FR" smtClean="0"/>
              <a:t>‹N°›</a:t>
            </a:fld>
            <a:endParaRPr lang="fr-FR"/>
          </a:p>
        </p:txBody>
      </p:sp>
    </p:spTree>
    <p:extLst>
      <p:ext uri="{BB962C8B-B14F-4D97-AF65-F5344CB8AC3E}">
        <p14:creationId xmlns:p14="http://schemas.microsoft.com/office/powerpoint/2010/main" val="1398828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Rectangle 6"/>
          <p:cNvSpPr/>
          <p:nvPr/>
        </p:nvSpPr>
        <p:spPr>
          <a:xfrm>
            <a:off x="10864852" y="268289"/>
            <a:ext cx="958849"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2" name="Title 1"/>
          <p:cNvSpPr>
            <a:spLocks noGrp="1"/>
          </p:cNvSpPr>
          <p:nvPr>
            <p:ph type="title"/>
          </p:nvPr>
        </p:nvSpPr>
        <p:spPr>
          <a:xfrm>
            <a:off x="609599" y="914400"/>
            <a:ext cx="9851136" cy="1143000"/>
          </a:xfrm>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609600" y="2054132"/>
            <a:ext cx="475488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09600" y="2689412"/>
            <a:ext cx="475488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Text Placeholder 4"/>
          <p:cNvSpPr>
            <a:spLocks noGrp="1"/>
          </p:cNvSpPr>
          <p:nvPr>
            <p:ph type="body" sz="quarter" idx="3"/>
          </p:nvPr>
        </p:nvSpPr>
        <p:spPr>
          <a:xfrm>
            <a:off x="5705855" y="2054132"/>
            <a:ext cx="475488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705855" y="2689412"/>
            <a:ext cx="475488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8" name="Date Placeholder 6"/>
          <p:cNvSpPr>
            <a:spLocks noGrp="1"/>
          </p:cNvSpPr>
          <p:nvPr>
            <p:ph type="dt" sz="half" idx="10"/>
          </p:nvPr>
        </p:nvSpPr>
        <p:spPr/>
        <p:txBody>
          <a:bodyPr/>
          <a:lstStyle>
            <a:lvl1pPr>
              <a:defRPr/>
            </a:lvl1pPr>
          </a:lstStyle>
          <a:p>
            <a:pPr>
              <a:buClr>
                <a:srgbClr val="E6682E"/>
              </a:buClr>
              <a:defRPr/>
            </a:pPr>
            <a:endParaRPr lang="en-US"/>
          </a:p>
        </p:txBody>
      </p:sp>
      <p:sp>
        <p:nvSpPr>
          <p:cNvPr id="9" name="Footer Placeholder 7"/>
          <p:cNvSpPr>
            <a:spLocks noGrp="1"/>
          </p:cNvSpPr>
          <p:nvPr>
            <p:ph type="ftr" sz="quarter" idx="11"/>
          </p:nvPr>
        </p:nvSpPr>
        <p:spPr/>
        <p:txBody>
          <a:bodyPr/>
          <a:lstStyle>
            <a:lvl1pPr>
              <a:defRPr/>
            </a:lvl1pPr>
          </a:lstStyle>
          <a:p>
            <a:pPr>
              <a:buClr>
                <a:srgbClr val="E6682E"/>
              </a:buClr>
              <a:defRPr/>
            </a:pPr>
            <a:endParaRPr lang="en-US">
              <a:solidFill>
                <a:srgbClr val="333333">
                  <a:lumMod val="60000"/>
                  <a:lumOff val="40000"/>
                </a:srgbClr>
              </a:solidFill>
            </a:endParaRPr>
          </a:p>
        </p:txBody>
      </p:sp>
      <p:sp>
        <p:nvSpPr>
          <p:cNvPr id="10" name="Slide Number Placeholder 8"/>
          <p:cNvSpPr>
            <a:spLocks noGrp="1"/>
          </p:cNvSpPr>
          <p:nvPr>
            <p:ph type="sldNum" sz="quarter" idx="12"/>
          </p:nvPr>
        </p:nvSpPr>
        <p:spPr>
          <a:xfrm>
            <a:off x="11008784" y="360364"/>
            <a:ext cx="67521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C75B493A-690C-45E4-BBDC-3EDC60843EDD}"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910381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5" name="Rectangle 4"/>
          <p:cNvSpPr/>
          <p:nvPr/>
        </p:nvSpPr>
        <p:spPr>
          <a:xfrm>
            <a:off x="10864852" y="268289"/>
            <a:ext cx="958849"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2" name="Title 1"/>
          <p:cNvSpPr>
            <a:spLocks noGrp="1"/>
          </p:cNvSpPr>
          <p:nvPr>
            <p:ph type="title"/>
          </p:nvPr>
        </p:nvSpPr>
        <p:spPr>
          <a:xfrm>
            <a:off x="609600" y="914400"/>
            <a:ext cx="9855201" cy="1143000"/>
          </a:xfrm>
        </p:spPr>
        <p:txBody>
          <a:bodyPr/>
          <a:lstStyle/>
          <a:p>
            <a:r>
              <a:rPr lang="fr-FR"/>
              <a:t>Cliquez et modifiez le titre</a:t>
            </a:r>
            <a:endParaRPr/>
          </a:p>
        </p:txBody>
      </p:sp>
      <p:sp>
        <p:nvSpPr>
          <p:cNvPr id="3" name="Content Placeholder 2"/>
          <p:cNvSpPr>
            <a:spLocks noGrp="1"/>
          </p:cNvSpPr>
          <p:nvPr>
            <p:ph sz="half" idx="1"/>
          </p:nvPr>
        </p:nvSpPr>
        <p:spPr>
          <a:xfrm>
            <a:off x="609599" y="2214562"/>
            <a:ext cx="9861551"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9" name="Content Placeholder 2"/>
          <p:cNvSpPr>
            <a:spLocks noGrp="1"/>
          </p:cNvSpPr>
          <p:nvPr>
            <p:ph sz="half" idx="13"/>
          </p:nvPr>
        </p:nvSpPr>
        <p:spPr>
          <a:xfrm>
            <a:off x="609599" y="4224973"/>
            <a:ext cx="9861551"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6" name="Date Placeholder 4"/>
          <p:cNvSpPr>
            <a:spLocks noGrp="1"/>
          </p:cNvSpPr>
          <p:nvPr>
            <p:ph type="dt" sz="half" idx="14"/>
          </p:nvPr>
        </p:nvSpPr>
        <p:spPr/>
        <p:txBody>
          <a:bodyPr/>
          <a:lstStyle>
            <a:lvl1pPr>
              <a:defRPr/>
            </a:lvl1pPr>
          </a:lstStyle>
          <a:p>
            <a:pPr>
              <a:buClr>
                <a:srgbClr val="E6682E"/>
              </a:buClr>
              <a:defRPr/>
            </a:pPr>
            <a:endParaRPr lang="en-US"/>
          </a:p>
        </p:txBody>
      </p:sp>
      <p:sp>
        <p:nvSpPr>
          <p:cNvPr id="7" name="Footer Placeholder 5"/>
          <p:cNvSpPr>
            <a:spLocks noGrp="1"/>
          </p:cNvSpPr>
          <p:nvPr>
            <p:ph type="ftr" sz="quarter" idx="15"/>
          </p:nvPr>
        </p:nvSpPr>
        <p:spPr/>
        <p:txBody>
          <a:bodyPr/>
          <a:lstStyle>
            <a:lvl1pPr>
              <a:defRPr/>
            </a:lvl1pPr>
          </a:lstStyle>
          <a:p>
            <a:pPr>
              <a:buClr>
                <a:srgbClr val="E6682E"/>
              </a:buClr>
              <a:defRPr/>
            </a:pPr>
            <a:endParaRPr lang="en-US">
              <a:solidFill>
                <a:srgbClr val="333333">
                  <a:lumMod val="60000"/>
                  <a:lumOff val="40000"/>
                </a:srgbClr>
              </a:solidFill>
            </a:endParaRPr>
          </a:p>
        </p:txBody>
      </p:sp>
      <p:sp>
        <p:nvSpPr>
          <p:cNvPr id="8" name="Slide Number Placeholder 6"/>
          <p:cNvSpPr>
            <a:spLocks noGrp="1"/>
          </p:cNvSpPr>
          <p:nvPr>
            <p:ph type="sldNum" sz="quarter" idx="16"/>
          </p:nvPr>
        </p:nvSpPr>
        <p:spPr>
          <a:xfrm>
            <a:off x="11008784" y="360364"/>
            <a:ext cx="67521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6ADE6940-FA49-4102-A72B-C0919C783979}"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43980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5" name="Rectangle 4"/>
          <p:cNvSpPr/>
          <p:nvPr/>
        </p:nvSpPr>
        <p:spPr>
          <a:xfrm>
            <a:off x="4250268" y="268289"/>
            <a:ext cx="7558617"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6" name="Rectangle 5"/>
          <p:cNvSpPr/>
          <p:nvPr/>
        </p:nvSpPr>
        <p:spPr>
          <a:xfrm>
            <a:off x="357718" y="268288"/>
            <a:ext cx="245533"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2" name="Title 1"/>
          <p:cNvSpPr>
            <a:spLocks noGrp="1"/>
          </p:cNvSpPr>
          <p:nvPr>
            <p:ph type="ctrTitle"/>
          </p:nvPr>
        </p:nvSpPr>
        <p:spPr>
          <a:xfrm>
            <a:off x="4267200" y="4171950"/>
            <a:ext cx="7277225" cy="1085850"/>
          </a:xfrm>
        </p:spPr>
        <p:txBody>
          <a:bodyPr>
            <a:normAutofit/>
          </a:bodyPr>
          <a:lstStyle>
            <a:lvl1pPr>
              <a:defRPr sz="4600"/>
            </a:lvl1pPr>
          </a:lstStyle>
          <a:p>
            <a:r>
              <a:rPr lang="fr-FR"/>
              <a:t>Cliquez et modifiez le titre</a:t>
            </a:r>
            <a:endParaRPr/>
          </a:p>
        </p:txBody>
      </p:sp>
      <p:sp>
        <p:nvSpPr>
          <p:cNvPr id="3" name="Subtitle 2"/>
          <p:cNvSpPr>
            <a:spLocks noGrp="1"/>
          </p:cNvSpPr>
          <p:nvPr>
            <p:ph type="subTitle" idx="1"/>
          </p:nvPr>
        </p:nvSpPr>
        <p:spPr>
          <a:xfrm>
            <a:off x="4267201" y="5257800"/>
            <a:ext cx="7277224"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9" name="Picture Placeholder 8"/>
          <p:cNvSpPr>
            <a:spLocks noGrp="1"/>
          </p:cNvSpPr>
          <p:nvPr>
            <p:ph type="pic" sz="quarter" idx="13"/>
          </p:nvPr>
        </p:nvSpPr>
        <p:spPr>
          <a:xfrm>
            <a:off x="4267201" y="2877671"/>
            <a:ext cx="7529156" cy="1280160"/>
          </a:xfrm>
        </p:spPr>
        <p:txBody>
          <a:bodyPr rtlCol="0">
            <a:normAutofit/>
          </a:bodyPr>
          <a:lstStyle>
            <a:lvl1pPr>
              <a:buNone/>
              <a:defRPr/>
            </a:lvl1pPr>
          </a:lstStyle>
          <a:p>
            <a:pPr lvl="0"/>
            <a:r>
              <a:rPr lang="fr-FR" noProof="0"/>
              <a:t>Faire glisser l'image vers l'espace réservé ou cliquer sur l'icône pour l'ajouter</a:t>
            </a:r>
            <a:endParaRPr noProof="0"/>
          </a:p>
        </p:txBody>
      </p:sp>
      <p:sp>
        <p:nvSpPr>
          <p:cNvPr id="7" name="Date Placeholder 3"/>
          <p:cNvSpPr>
            <a:spLocks noGrp="1"/>
          </p:cNvSpPr>
          <p:nvPr>
            <p:ph type="dt" sz="half" idx="14"/>
          </p:nvPr>
        </p:nvSpPr>
        <p:spPr>
          <a:xfrm>
            <a:off x="4368800" y="390526"/>
            <a:ext cx="7332133" cy="365125"/>
          </a:xfrm>
        </p:spPr>
        <p:txBody>
          <a:bodyPr/>
          <a:lstStyle>
            <a:lvl1pPr>
              <a:defRPr sz="2200" b="0">
                <a:solidFill>
                  <a:schemeClr val="bg1"/>
                </a:solidFill>
              </a:defRPr>
            </a:lvl1pPr>
          </a:lstStyle>
          <a:p>
            <a:pPr>
              <a:buClr>
                <a:srgbClr val="E6682E"/>
              </a:buClr>
              <a:defRPr/>
            </a:pPr>
            <a:endParaRPr lang="en-US">
              <a:solidFill>
                <a:prstClr val="white"/>
              </a:solidFill>
            </a:endParaRPr>
          </a:p>
        </p:txBody>
      </p:sp>
      <p:sp>
        <p:nvSpPr>
          <p:cNvPr id="8" name="Footer Placeholder 4"/>
          <p:cNvSpPr>
            <a:spLocks noGrp="1"/>
          </p:cNvSpPr>
          <p:nvPr>
            <p:ph type="ftr" sz="quarter" idx="15"/>
          </p:nvPr>
        </p:nvSpPr>
        <p:spPr>
          <a:xfrm>
            <a:off x="4284134" y="6356351"/>
            <a:ext cx="6314017" cy="365125"/>
          </a:xfrm>
        </p:spPr>
        <p:txBody>
          <a:bodyPr/>
          <a:lstStyle>
            <a:lvl1pPr>
              <a:defRPr/>
            </a:lvl1pPr>
          </a:lstStyle>
          <a:p>
            <a:pPr>
              <a:buClr>
                <a:srgbClr val="E6682E"/>
              </a:buClr>
              <a:defRPr/>
            </a:pPr>
            <a:endParaRPr lang="en-US">
              <a:solidFill>
                <a:srgbClr val="333333">
                  <a:lumMod val="60000"/>
                  <a:lumOff val="40000"/>
                </a:srgbClr>
              </a:solidFill>
            </a:endParaRPr>
          </a:p>
        </p:txBody>
      </p:sp>
      <p:sp>
        <p:nvSpPr>
          <p:cNvPr id="10" name="Slide Number Placeholder 5"/>
          <p:cNvSpPr>
            <a:spLocks noGrp="1"/>
          </p:cNvSpPr>
          <p:nvPr>
            <p:ph type="sldNum" sz="quarter" idx="16"/>
          </p:nvPr>
        </p:nvSpPr>
        <p:spPr>
          <a:xfrm>
            <a:off x="11021484" y="6356351"/>
            <a:ext cx="914400" cy="365125"/>
          </a:xfrm>
          <a:prstGeom prst="rect">
            <a:avLst/>
          </a:prstGeom>
        </p:spPr>
        <p:txBody>
          <a:bodyPr vert="horz" wrap="square" lIns="91440" tIns="45720" rIns="91440" bIns="45720" numCol="1" anchor="t" anchorCtr="0" compatLnSpc="1">
            <a:prstTxWarp prst="textNoShape">
              <a:avLst/>
            </a:prstTxWarp>
          </a:bodyPr>
          <a:lstStyle>
            <a:lvl1pPr>
              <a:defRPr sz="1100">
                <a:solidFill>
                  <a:srgbClr val="858585"/>
                </a:solidFill>
              </a:defRPr>
            </a:lvl1pPr>
          </a:lstStyle>
          <a:p>
            <a:pPr fontAlgn="base">
              <a:lnSpc>
                <a:spcPct val="70000"/>
              </a:lnSpc>
              <a:spcBef>
                <a:spcPct val="50000"/>
              </a:spcBef>
              <a:spcAft>
                <a:spcPct val="0"/>
              </a:spcAft>
              <a:buClr>
                <a:srgbClr val="E6682E"/>
              </a:buClr>
              <a:buFont typeface="Wingdings" panose="05000000000000000000" pitchFamily="2" charset="2"/>
              <a:buChar char="§"/>
            </a:pPr>
            <a:fld id="{86ED09DD-49B3-4F8B-B72D-689E4B267993}" type="slidenum">
              <a:rPr lang="en-US" altLang="fr-FR" smtClean="0">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909272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6" name="Rectangle 5"/>
          <p:cNvSpPr/>
          <p:nvPr/>
        </p:nvSpPr>
        <p:spPr>
          <a:xfrm>
            <a:off x="10864852" y="268289"/>
            <a:ext cx="958849"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2" name="Title 1"/>
          <p:cNvSpPr>
            <a:spLocks noGrp="1"/>
          </p:cNvSpPr>
          <p:nvPr>
            <p:ph type="title"/>
          </p:nvPr>
        </p:nvSpPr>
        <p:spPr>
          <a:xfrm>
            <a:off x="609600" y="914400"/>
            <a:ext cx="9855201" cy="1143000"/>
          </a:xfrm>
        </p:spPr>
        <p:txBody>
          <a:bodyPr/>
          <a:lstStyle/>
          <a:p>
            <a:r>
              <a:rPr lang="fr-FR"/>
              <a:t>Cliquez et modifiez le titre</a:t>
            </a:r>
            <a:endParaRPr/>
          </a:p>
        </p:txBody>
      </p:sp>
      <p:sp>
        <p:nvSpPr>
          <p:cNvPr id="3" name="Content Placeholder 2"/>
          <p:cNvSpPr>
            <a:spLocks noGrp="1"/>
          </p:cNvSpPr>
          <p:nvPr>
            <p:ph sz="half" idx="1"/>
          </p:nvPr>
        </p:nvSpPr>
        <p:spPr>
          <a:xfrm>
            <a:off x="5709920" y="2214562"/>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9" name="Content Placeholder 2"/>
          <p:cNvSpPr>
            <a:spLocks noGrp="1"/>
          </p:cNvSpPr>
          <p:nvPr>
            <p:ph sz="half" idx="13"/>
          </p:nvPr>
        </p:nvSpPr>
        <p:spPr>
          <a:xfrm>
            <a:off x="570992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0" name="Content Placeholder 2"/>
          <p:cNvSpPr>
            <a:spLocks noGrp="1"/>
          </p:cNvSpPr>
          <p:nvPr>
            <p:ph sz="half" idx="14"/>
          </p:nvPr>
        </p:nvSpPr>
        <p:spPr>
          <a:xfrm>
            <a:off x="609600" y="2214563"/>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4"/>
          <p:cNvSpPr>
            <a:spLocks noGrp="1"/>
          </p:cNvSpPr>
          <p:nvPr>
            <p:ph type="dt" sz="half" idx="15"/>
          </p:nvPr>
        </p:nvSpPr>
        <p:spPr/>
        <p:txBody>
          <a:bodyPr/>
          <a:lstStyle>
            <a:lvl1pPr>
              <a:defRPr/>
            </a:lvl1pPr>
          </a:lstStyle>
          <a:p>
            <a:pPr>
              <a:buClr>
                <a:srgbClr val="E6682E"/>
              </a:buClr>
              <a:defRPr/>
            </a:pPr>
            <a:endParaRPr lang="en-US"/>
          </a:p>
        </p:txBody>
      </p:sp>
      <p:sp>
        <p:nvSpPr>
          <p:cNvPr id="8" name="Footer Placeholder 5"/>
          <p:cNvSpPr>
            <a:spLocks noGrp="1"/>
          </p:cNvSpPr>
          <p:nvPr>
            <p:ph type="ftr" sz="quarter" idx="16"/>
          </p:nvPr>
        </p:nvSpPr>
        <p:spPr/>
        <p:txBody>
          <a:bodyPr/>
          <a:lstStyle>
            <a:lvl1pPr>
              <a:defRPr/>
            </a:lvl1pPr>
          </a:lstStyle>
          <a:p>
            <a:pPr>
              <a:buClr>
                <a:srgbClr val="E6682E"/>
              </a:buClr>
              <a:defRPr/>
            </a:pPr>
            <a:endParaRPr lang="en-US">
              <a:solidFill>
                <a:srgbClr val="333333">
                  <a:lumMod val="60000"/>
                  <a:lumOff val="40000"/>
                </a:srgbClr>
              </a:solidFill>
            </a:endParaRPr>
          </a:p>
        </p:txBody>
      </p:sp>
      <p:sp>
        <p:nvSpPr>
          <p:cNvPr id="11" name="Slide Number Placeholder 6"/>
          <p:cNvSpPr>
            <a:spLocks noGrp="1"/>
          </p:cNvSpPr>
          <p:nvPr>
            <p:ph type="sldNum" sz="quarter" idx="17"/>
          </p:nvPr>
        </p:nvSpPr>
        <p:spPr>
          <a:xfrm>
            <a:off x="11008784" y="360364"/>
            <a:ext cx="67521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28C08C1E-0FE6-4904-9951-7054C00097D6}"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502636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7" name="Rectangle 6"/>
          <p:cNvSpPr/>
          <p:nvPr/>
        </p:nvSpPr>
        <p:spPr>
          <a:xfrm>
            <a:off x="10864852" y="268289"/>
            <a:ext cx="958849"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2" name="Title 1"/>
          <p:cNvSpPr>
            <a:spLocks noGrp="1"/>
          </p:cNvSpPr>
          <p:nvPr>
            <p:ph type="title"/>
          </p:nvPr>
        </p:nvSpPr>
        <p:spPr>
          <a:xfrm>
            <a:off x="609600" y="914400"/>
            <a:ext cx="9855201" cy="1143000"/>
          </a:xfrm>
        </p:spPr>
        <p:txBody>
          <a:bodyPr/>
          <a:lstStyle/>
          <a:p>
            <a:r>
              <a:rPr lang="fr-FR"/>
              <a:t>Cliquez et modifiez le titre</a:t>
            </a:r>
            <a:endParaRPr/>
          </a:p>
        </p:txBody>
      </p:sp>
      <p:sp>
        <p:nvSpPr>
          <p:cNvPr id="3" name="Content Placeholder 2"/>
          <p:cNvSpPr>
            <a:spLocks noGrp="1"/>
          </p:cNvSpPr>
          <p:nvPr>
            <p:ph sz="half" idx="1"/>
          </p:nvPr>
        </p:nvSpPr>
        <p:spPr>
          <a:xfrm>
            <a:off x="5709920" y="2214562"/>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9" name="Content Placeholder 2"/>
          <p:cNvSpPr>
            <a:spLocks noGrp="1"/>
          </p:cNvSpPr>
          <p:nvPr>
            <p:ph sz="half" idx="13"/>
          </p:nvPr>
        </p:nvSpPr>
        <p:spPr>
          <a:xfrm>
            <a:off x="570992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1" name="Content Placeholder 2"/>
          <p:cNvSpPr>
            <a:spLocks noGrp="1"/>
          </p:cNvSpPr>
          <p:nvPr>
            <p:ph sz="half" idx="14"/>
          </p:nvPr>
        </p:nvSpPr>
        <p:spPr>
          <a:xfrm>
            <a:off x="609600" y="2214562"/>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2" name="Content Placeholder 2"/>
          <p:cNvSpPr>
            <a:spLocks noGrp="1"/>
          </p:cNvSpPr>
          <p:nvPr>
            <p:ph sz="half" idx="15"/>
          </p:nvPr>
        </p:nvSpPr>
        <p:spPr>
          <a:xfrm>
            <a:off x="60960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8" name="Date Placeholder 4"/>
          <p:cNvSpPr>
            <a:spLocks noGrp="1"/>
          </p:cNvSpPr>
          <p:nvPr>
            <p:ph type="dt" sz="half" idx="16"/>
          </p:nvPr>
        </p:nvSpPr>
        <p:spPr/>
        <p:txBody>
          <a:bodyPr/>
          <a:lstStyle>
            <a:lvl1pPr>
              <a:defRPr/>
            </a:lvl1pPr>
          </a:lstStyle>
          <a:p>
            <a:pPr>
              <a:buClr>
                <a:srgbClr val="E6682E"/>
              </a:buClr>
              <a:defRPr/>
            </a:pPr>
            <a:endParaRPr lang="en-US"/>
          </a:p>
        </p:txBody>
      </p:sp>
      <p:sp>
        <p:nvSpPr>
          <p:cNvPr id="10" name="Footer Placeholder 5"/>
          <p:cNvSpPr>
            <a:spLocks noGrp="1"/>
          </p:cNvSpPr>
          <p:nvPr>
            <p:ph type="ftr" sz="quarter" idx="17"/>
          </p:nvPr>
        </p:nvSpPr>
        <p:spPr/>
        <p:txBody>
          <a:bodyPr/>
          <a:lstStyle>
            <a:lvl1pPr>
              <a:defRPr/>
            </a:lvl1pPr>
          </a:lstStyle>
          <a:p>
            <a:pPr>
              <a:buClr>
                <a:srgbClr val="E6682E"/>
              </a:buClr>
              <a:defRPr/>
            </a:pPr>
            <a:endParaRPr lang="en-US">
              <a:solidFill>
                <a:srgbClr val="333333">
                  <a:lumMod val="60000"/>
                  <a:lumOff val="40000"/>
                </a:srgbClr>
              </a:solidFill>
            </a:endParaRPr>
          </a:p>
        </p:txBody>
      </p:sp>
      <p:sp>
        <p:nvSpPr>
          <p:cNvPr id="13" name="Slide Number Placeholder 6"/>
          <p:cNvSpPr>
            <a:spLocks noGrp="1"/>
          </p:cNvSpPr>
          <p:nvPr>
            <p:ph type="sldNum" sz="quarter" idx="18"/>
          </p:nvPr>
        </p:nvSpPr>
        <p:spPr>
          <a:xfrm>
            <a:off x="11008784" y="360364"/>
            <a:ext cx="67521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F2C746D6-AC8D-40D3-83C9-6F4DD94AB0EE}"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490470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Rectangle 2"/>
          <p:cNvSpPr/>
          <p:nvPr/>
        </p:nvSpPr>
        <p:spPr>
          <a:xfrm>
            <a:off x="10864852" y="268289"/>
            <a:ext cx="958849"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2" name="Title 1"/>
          <p:cNvSpPr>
            <a:spLocks noGrp="1"/>
          </p:cNvSpPr>
          <p:nvPr>
            <p:ph type="title"/>
          </p:nvPr>
        </p:nvSpPr>
        <p:spPr/>
        <p:txBody>
          <a:bodyPr/>
          <a:lstStyle/>
          <a:p>
            <a:r>
              <a:rPr lang="fr-FR"/>
              <a:t>Cliquez et modifiez le titre</a:t>
            </a:r>
            <a:endParaRPr/>
          </a:p>
        </p:txBody>
      </p:sp>
      <p:sp>
        <p:nvSpPr>
          <p:cNvPr id="4" name="Date Placeholder 2"/>
          <p:cNvSpPr>
            <a:spLocks noGrp="1"/>
          </p:cNvSpPr>
          <p:nvPr>
            <p:ph type="dt" sz="half" idx="10"/>
          </p:nvPr>
        </p:nvSpPr>
        <p:spPr/>
        <p:txBody>
          <a:bodyPr/>
          <a:lstStyle>
            <a:lvl1pPr>
              <a:defRPr/>
            </a:lvl1pPr>
          </a:lstStyle>
          <a:p>
            <a:pPr>
              <a:buClr>
                <a:srgbClr val="E6682E"/>
              </a:buClr>
              <a:defRPr/>
            </a:pPr>
            <a:endParaRPr lang="en-US"/>
          </a:p>
        </p:txBody>
      </p:sp>
      <p:sp>
        <p:nvSpPr>
          <p:cNvPr id="5" name="Footer Placeholder 3"/>
          <p:cNvSpPr>
            <a:spLocks noGrp="1"/>
          </p:cNvSpPr>
          <p:nvPr>
            <p:ph type="ftr" sz="quarter" idx="11"/>
          </p:nvPr>
        </p:nvSpPr>
        <p:spPr/>
        <p:txBody>
          <a:bodyPr/>
          <a:lstStyle>
            <a:lvl1pPr>
              <a:defRPr/>
            </a:lvl1pPr>
          </a:lstStyle>
          <a:p>
            <a:pPr>
              <a:buClr>
                <a:srgbClr val="E6682E"/>
              </a:buClr>
              <a:defRPr/>
            </a:pPr>
            <a:endParaRPr lang="en-US">
              <a:solidFill>
                <a:srgbClr val="333333">
                  <a:lumMod val="60000"/>
                  <a:lumOff val="40000"/>
                </a:srgbClr>
              </a:solidFill>
            </a:endParaRPr>
          </a:p>
        </p:txBody>
      </p:sp>
      <p:sp>
        <p:nvSpPr>
          <p:cNvPr id="6" name="Slide Number Placeholder 4"/>
          <p:cNvSpPr>
            <a:spLocks noGrp="1"/>
          </p:cNvSpPr>
          <p:nvPr>
            <p:ph type="sldNum" sz="quarter" idx="12"/>
          </p:nvPr>
        </p:nvSpPr>
        <p:spPr>
          <a:xfrm>
            <a:off x="11008784" y="360364"/>
            <a:ext cx="67521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AF1A773F-299E-4FC1-9E85-33C219FE0E82}"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855485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buClr>
                <a:srgbClr val="E6682E"/>
              </a:buClr>
              <a:defRPr/>
            </a:pPr>
            <a:endParaRPr lang="en-US"/>
          </a:p>
        </p:txBody>
      </p:sp>
      <p:sp>
        <p:nvSpPr>
          <p:cNvPr id="3" name="Footer Placeholder 4"/>
          <p:cNvSpPr>
            <a:spLocks noGrp="1"/>
          </p:cNvSpPr>
          <p:nvPr>
            <p:ph type="ftr" sz="quarter" idx="11"/>
          </p:nvPr>
        </p:nvSpPr>
        <p:spPr/>
        <p:txBody>
          <a:bodyPr/>
          <a:lstStyle>
            <a:lvl1pPr>
              <a:defRPr/>
            </a:lvl1pPr>
          </a:lstStyle>
          <a:p>
            <a:pPr>
              <a:buClr>
                <a:srgbClr val="E6682E"/>
              </a:buClr>
              <a:defRPr/>
            </a:pPr>
            <a:endParaRPr lang="en-US">
              <a:solidFill>
                <a:srgbClr val="333333">
                  <a:lumMod val="60000"/>
                  <a:lumOff val="40000"/>
                </a:srgbClr>
              </a:solidFill>
            </a:endParaRPr>
          </a:p>
        </p:txBody>
      </p:sp>
    </p:spTree>
    <p:extLst>
      <p:ext uri="{BB962C8B-B14F-4D97-AF65-F5344CB8AC3E}">
        <p14:creationId xmlns:p14="http://schemas.microsoft.com/office/powerpoint/2010/main" val="2679226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4"/>
          <p:cNvSpPr/>
          <p:nvPr/>
        </p:nvSpPr>
        <p:spPr>
          <a:xfrm>
            <a:off x="10864852" y="268289"/>
            <a:ext cx="958849"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2" name="Title 1"/>
          <p:cNvSpPr>
            <a:spLocks noGrp="1"/>
          </p:cNvSpPr>
          <p:nvPr>
            <p:ph type="title"/>
          </p:nvPr>
        </p:nvSpPr>
        <p:spPr>
          <a:xfrm>
            <a:off x="609599" y="995082"/>
            <a:ext cx="4754880" cy="1035424"/>
          </a:xfrm>
        </p:spPr>
        <p:txBody>
          <a:bodyPr/>
          <a:lstStyle>
            <a:lvl1pPr algn="l">
              <a:defRPr sz="2800" b="0"/>
            </a:lvl1pPr>
          </a:lstStyle>
          <a:p>
            <a:r>
              <a:rPr lang="fr-FR"/>
              <a:t>Cliquez et modifiez le titre</a:t>
            </a:r>
            <a:endParaRPr/>
          </a:p>
        </p:txBody>
      </p:sp>
      <p:sp>
        <p:nvSpPr>
          <p:cNvPr id="3" name="Content Placeholder 2"/>
          <p:cNvSpPr>
            <a:spLocks noGrp="1"/>
          </p:cNvSpPr>
          <p:nvPr>
            <p:ph idx="1"/>
          </p:nvPr>
        </p:nvSpPr>
        <p:spPr>
          <a:xfrm>
            <a:off x="6349403" y="990600"/>
            <a:ext cx="475488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609599" y="2057401"/>
            <a:ext cx="475488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Date Placeholder 4"/>
          <p:cNvSpPr>
            <a:spLocks noGrp="1"/>
          </p:cNvSpPr>
          <p:nvPr>
            <p:ph type="dt" sz="half" idx="10"/>
          </p:nvPr>
        </p:nvSpPr>
        <p:spPr/>
        <p:txBody>
          <a:bodyPr/>
          <a:lstStyle>
            <a:lvl1pPr>
              <a:defRPr/>
            </a:lvl1pPr>
          </a:lstStyle>
          <a:p>
            <a:pPr>
              <a:buClr>
                <a:srgbClr val="E6682E"/>
              </a:buClr>
              <a:defRPr/>
            </a:pPr>
            <a:endParaRPr lang="en-US"/>
          </a:p>
        </p:txBody>
      </p:sp>
      <p:sp>
        <p:nvSpPr>
          <p:cNvPr id="7" name="Footer Placeholder 5"/>
          <p:cNvSpPr>
            <a:spLocks noGrp="1"/>
          </p:cNvSpPr>
          <p:nvPr>
            <p:ph type="ftr" sz="quarter" idx="11"/>
          </p:nvPr>
        </p:nvSpPr>
        <p:spPr/>
        <p:txBody>
          <a:bodyPr/>
          <a:lstStyle>
            <a:lvl1pPr>
              <a:defRPr/>
            </a:lvl1pPr>
          </a:lstStyle>
          <a:p>
            <a:pPr>
              <a:buClr>
                <a:srgbClr val="E6682E"/>
              </a:buClr>
              <a:defRPr/>
            </a:pPr>
            <a:endParaRPr lang="en-US">
              <a:solidFill>
                <a:srgbClr val="333333">
                  <a:lumMod val="60000"/>
                  <a:lumOff val="40000"/>
                </a:srgbClr>
              </a:solidFill>
            </a:endParaRPr>
          </a:p>
        </p:txBody>
      </p:sp>
      <p:sp>
        <p:nvSpPr>
          <p:cNvPr id="8" name="Slide Number Placeholder 6"/>
          <p:cNvSpPr>
            <a:spLocks noGrp="1"/>
          </p:cNvSpPr>
          <p:nvPr>
            <p:ph type="sldNum" sz="quarter" idx="12"/>
          </p:nvPr>
        </p:nvSpPr>
        <p:spPr>
          <a:xfrm>
            <a:off x="11008784" y="360364"/>
            <a:ext cx="67521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374EFF32-F5C0-4510-8939-E4EB88F15A26}"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4197944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5" name="Rectangle 4"/>
          <p:cNvSpPr/>
          <p:nvPr/>
        </p:nvSpPr>
        <p:spPr>
          <a:xfrm>
            <a:off x="6328833" y="268289"/>
            <a:ext cx="54864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2" name="Title 1"/>
          <p:cNvSpPr>
            <a:spLocks noGrp="1"/>
          </p:cNvSpPr>
          <p:nvPr>
            <p:ph type="title"/>
          </p:nvPr>
        </p:nvSpPr>
        <p:spPr>
          <a:xfrm>
            <a:off x="609599" y="995082"/>
            <a:ext cx="4754880" cy="1035424"/>
          </a:xfrm>
        </p:spPr>
        <p:txBody>
          <a:bodyPr/>
          <a:lstStyle>
            <a:lvl1pPr algn="l">
              <a:defRPr sz="2800" b="0"/>
            </a:lvl1pPr>
          </a:lstStyle>
          <a:p>
            <a:r>
              <a:rPr lang="fr-FR"/>
              <a:t>Cliquez et modifiez le titre</a:t>
            </a:r>
            <a:endParaRPr/>
          </a:p>
        </p:txBody>
      </p:sp>
      <p:sp>
        <p:nvSpPr>
          <p:cNvPr id="4" name="Text Placeholder 3"/>
          <p:cNvSpPr>
            <a:spLocks noGrp="1"/>
          </p:cNvSpPr>
          <p:nvPr>
            <p:ph type="body" sz="half" idx="2"/>
          </p:nvPr>
        </p:nvSpPr>
        <p:spPr>
          <a:xfrm>
            <a:off x="609599" y="2057401"/>
            <a:ext cx="475488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Picture Placeholder 9"/>
          <p:cNvSpPr>
            <a:spLocks noGrp="1"/>
          </p:cNvSpPr>
          <p:nvPr>
            <p:ph type="pic" sz="quarter" idx="13"/>
          </p:nvPr>
        </p:nvSpPr>
        <p:spPr>
          <a:xfrm>
            <a:off x="6347011" y="990600"/>
            <a:ext cx="5462016" cy="5611813"/>
          </a:xfrm>
        </p:spPr>
        <p:txBody>
          <a:bodyPr rtlCol="0">
            <a:normAutofit/>
          </a:bodyPr>
          <a:lstStyle>
            <a:lvl1pPr>
              <a:buNone/>
              <a:defRPr/>
            </a:lvl1pPr>
          </a:lstStyle>
          <a:p>
            <a:pPr lvl="0"/>
            <a:r>
              <a:rPr lang="fr-FR" noProof="0"/>
              <a:t>Faire glisser l'image vers l'espace réservé ou cliquer sur l'icône pour l'ajouter</a:t>
            </a:r>
            <a:endParaRPr noProof="0"/>
          </a:p>
        </p:txBody>
      </p:sp>
      <p:sp>
        <p:nvSpPr>
          <p:cNvPr id="6" name="Date Placeholder 4"/>
          <p:cNvSpPr>
            <a:spLocks noGrp="1"/>
          </p:cNvSpPr>
          <p:nvPr>
            <p:ph type="dt" sz="half" idx="14"/>
          </p:nvPr>
        </p:nvSpPr>
        <p:spPr>
          <a:xfrm>
            <a:off x="215900" y="6124576"/>
            <a:ext cx="2336800" cy="365125"/>
          </a:xfrm>
        </p:spPr>
        <p:txBody>
          <a:bodyPr/>
          <a:lstStyle>
            <a:lvl1pPr algn="l">
              <a:defRPr/>
            </a:lvl1pPr>
          </a:lstStyle>
          <a:p>
            <a:pPr>
              <a:buClr>
                <a:srgbClr val="E6682E"/>
              </a:buClr>
              <a:defRPr/>
            </a:pPr>
            <a:endParaRPr lang="en-US"/>
          </a:p>
        </p:txBody>
      </p:sp>
      <p:sp>
        <p:nvSpPr>
          <p:cNvPr id="7" name="Footer Placeholder 5"/>
          <p:cNvSpPr>
            <a:spLocks noGrp="1"/>
          </p:cNvSpPr>
          <p:nvPr>
            <p:ph type="ftr" sz="quarter" idx="15"/>
          </p:nvPr>
        </p:nvSpPr>
        <p:spPr>
          <a:xfrm>
            <a:off x="232834" y="6356351"/>
            <a:ext cx="5151967" cy="365125"/>
          </a:xfrm>
        </p:spPr>
        <p:txBody>
          <a:bodyPr/>
          <a:lstStyle>
            <a:lvl1pPr>
              <a:defRPr/>
            </a:lvl1pPr>
          </a:lstStyle>
          <a:p>
            <a:pPr>
              <a:buClr>
                <a:srgbClr val="E6682E"/>
              </a:buClr>
              <a:defRPr/>
            </a:pPr>
            <a:endParaRPr lang="en-US">
              <a:solidFill>
                <a:srgbClr val="333333">
                  <a:lumMod val="60000"/>
                  <a:lumOff val="40000"/>
                </a:srgbClr>
              </a:solidFill>
            </a:endParaRPr>
          </a:p>
        </p:txBody>
      </p:sp>
      <p:sp>
        <p:nvSpPr>
          <p:cNvPr id="8" name="Slide Number Placeholder 6"/>
          <p:cNvSpPr>
            <a:spLocks noGrp="1"/>
          </p:cNvSpPr>
          <p:nvPr>
            <p:ph type="sldNum" sz="quarter" idx="16"/>
          </p:nvPr>
        </p:nvSpPr>
        <p:spPr>
          <a:xfrm>
            <a:off x="11008784" y="360364"/>
            <a:ext cx="67521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A5CC7590-BEB8-4F21-8BA6-00F7CCB87B6B}"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1070459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5" name="Rectangle 4"/>
          <p:cNvSpPr/>
          <p:nvPr/>
        </p:nvSpPr>
        <p:spPr>
          <a:xfrm>
            <a:off x="9622367" y="268288"/>
            <a:ext cx="2186517"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2" name="Title 1"/>
          <p:cNvSpPr>
            <a:spLocks noGrp="1"/>
          </p:cNvSpPr>
          <p:nvPr>
            <p:ph type="title"/>
          </p:nvPr>
        </p:nvSpPr>
        <p:spPr>
          <a:xfrm>
            <a:off x="611717" y="4267200"/>
            <a:ext cx="8636000" cy="566738"/>
          </a:xfrm>
        </p:spPr>
        <p:txBody>
          <a:bodyPr/>
          <a:lstStyle>
            <a:lvl1pPr algn="l">
              <a:defRPr sz="2800" b="0"/>
            </a:lvl1pPr>
          </a:lstStyle>
          <a:p>
            <a:r>
              <a:rPr lang="fr-FR"/>
              <a:t>Cliquez et modifiez le titre</a:t>
            </a:r>
            <a:endParaRPr/>
          </a:p>
        </p:txBody>
      </p:sp>
      <p:sp>
        <p:nvSpPr>
          <p:cNvPr id="3" name="Picture Placeholder 2"/>
          <p:cNvSpPr>
            <a:spLocks noGrp="1"/>
          </p:cNvSpPr>
          <p:nvPr>
            <p:ph type="pic" idx="1"/>
          </p:nvPr>
        </p:nvSpPr>
        <p:spPr>
          <a:xfrm>
            <a:off x="359832" y="268288"/>
            <a:ext cx="9144000"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noProof="0"/>
          </a:p>
        </p:txBody>
      </p:sp>
      <p:sp>
        <p:nvSpPr>
          <p:cNvPr id="4" name="Text Placeholder 3"/>
          <p:cNvSpPr>
            <a:spLocks noGrp="1"/>
          </p:cNvSpPr>
          <p:nvPr>
            <p:ph type="body" sz="half" idx="2"/>
          </p:nvPr>
        </p:nvSpPr>
        <p:spPr>
          <a:xfrm>
            <a:off x="611717" y="4840942"/>
            <a:ext cx="8633883"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Date Placeholder 4"/>
          <p:cNvSpPr>
            <a:spLocks noGrp="1"/>
          </p:cNvSpPr>
          <p:nvPr>
            <p:ph type="dt" sz="half" idx="10"/>
          </p:nvPr>
        </p:nvSpPr>
        <p:spPr/>
        <p:txBody>
          <a:bodyPr/>
          <a:lstStyle>
            <a:lvl1pPr>
              <a:defRPr/>
            </a:lvl1pPr>
          </a:lstStyle>
          <a:p>
            <a:pPr>
              <a:buClr>
                <a:srgbClr val="E6682E"/>
              </a:buClr>
              <a:defRPr/>
            </a:pPr>
            <a:endParaRPr lang="en-US"/>
          </a:p>
        </p:txBody>
      </p:sp>
      <p:sp>
        <p:nvSpPr>
          <p:cNvPr id="7" name="Footer Placeholder 5"/>
          <p:cNvSpPr>
            <a:spLocks noGrp="1"/>
          </p:cNvSpPr>
          <p:nvPr>
            <p:ph type="ftr" sz="quarter" idx="11"/>
          </p:nvPr>
        </p:nvSpPr>
        <p:spPr/>
        <p:txBody>
          <a:bodyPr/>
          <a:lstStyle>
            <a:lvl1pPr>
              <a:defRPr/>
            </a:lvl1pPr>
          </a:lstStyle>
          <a:p>
            <a:pPr>
              <a:buClr>
                <a:srgbClr val="E6682E"/>
              </a:buClr>
              <a:defRPr/>
            </a:pPr>
            <a:endParaRPr lang="en-US">
              <a:solidFill>
                <a:srgbClr val="333333">
                  <a:lumMod val="60000"/>
                  <a:lumOff val="40000"/>
                </a:srgbClr>
              </a:solidFill>
            </a:endParaRPr>
          </a:p>
        </p:txBody>
      </p:sp>
      <p:sp>
        <p:nvSpPr>
          <p:cNvPr id="8" name="Slide Number Placeholder 6"/>
          <p:cNvSpPr>
            <a:spLocks noGrp="1"/>
          </p:cNvSpPr>
          <p:nvPr>
            <p:ph type="sldNum" sz="quarter" idx="12"/>
          </p:nvPr>
        </p:nvSpPr>
        <p:spPr>
          <a:xfrm>
            <a:off x="11008784" y="360364"/>
            <a:ext cx="67521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51661F02-2315-485E-A39F-731D1476BD1B}"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80578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491C233-9BEB-4A4A-AF85-1E9C87D6056E}"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D56D9D-9C34-4655-B0F8-D889C3765847}" type="slidenum">
              <a:rPr lang="fr-FR" smtClean="0"/>
              <a:t>‹N°›</a:t>
            </a:fld>
            <a:endParaRPr lang="fr-FR"/>
          </a:p>
        </p:txBody>
      </p:sp>
    </p:spTree>
    <p:extLst>
      <p:ext uri="{BB962C8B-B14F-4D97-AF65-F5344CB8AC3E}">
        <p14:creationId xmlns:p14="http://schemas.microsoft.com/office/powerpoint/2010/main" val="1239591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4 images avec légende">
    <p:spTree>
      <p:nvGrpSpPr>
        <p:cNvPr id="1" name=""/>
        <p:cNvGrpSpPr/>
        <p:nvPr/>
      </p:nvGrpSpPr>
      <p:grpSpPr>
        <a:xfrm>
          <a:off x="0" y="0"/>
          <a:ext cx="0" cy="0"/>
          <a:chOff x="0" y="0"/>
          <a:chExt cx="0" cy="0"/>
        </a:xfrm>
      </p:grpSpPr>
      <p:sp>
        <p:nvSpPr>
          <p:cNvPr id="8" name="Rectangle 7"/>
          <p:cNvSpPr/>
          <p:nvPr/>
        </p:nvSpPr>
        <p:spPr>
          <a:xfrm>
            <a:off x="10847918" y="268288"/>
            <a:ext cx="960967"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2" name="Title 1"/>
          <p:cNvSpPr>
            <a:spLocks noGrp="1"/>
          </p:cNvSpPr>
          <p:nvPr>
            <p:ph type="title"/>
          </p:nvPr>
        </p:nvSpPr>
        <p:spPr>
          <a:xfrm>
            <a:off x="611717" y="4267200"/>
            <a:ext cx="8636000" cy="566738"/>
          </a:xfrm>
        </p:spPr>
        <p:txBody>
          <a:bodyPr/>
          <a:lstStyle>
            <a:lvl1pPr algn="l">
              <a:defRPr sz="2800" b="0"/>
            </a:lvl1pPr>
          </a:lstStyle>
          <a:p>
            <a:r>
              <a:rPr lang="fr-FR"/>
              <a:t>Cliquez et modifiez le titre</a:t>
            </a:r>
            <a:endParaRPr/>
          </a:p>
        </p:txBody>
      </p:sp>
      <p:sp>
        <p:nvSpPr>
          <p:cNvPr id="3" name="Picture Placeholder 2"/>
          <p:cNvSpPr>
            <a:spLocks noGrp="1"/>
          </p:cNvSpPr>
          <p:nvPr>
            <p:ph type="pic" idx="1"/>
          </p:nvPr>
        </p:nvSpPr>
        <p:spPr>
          <a:xfrm>
            <a:off x="359832" y="268288"/>
            <a:ext cx="4008968"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noProof="0"/>
          </a:p>
        </p:txBody>
      </p:sp>
      <p:sp>
        <p:nvSpPr>
          <p:cNvPr id="4" name="Text Placeholder 3"/>
          <p:cNvSpPr>
            <a:spLocks noGrp="1"/>
          </p:cNvSpPr>
          <p:nvPr>
            <p:ph type="body" sz="half" idx="2"/>
          </p:nvPr>
        </p:nvSpPr>
        <p:spPr>
          <a:xfrm>
            <a:off x="611717" y="4840942"/>
            <a:ext cx="8633883"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Picture Placeholder 2"/>
          <p:cNvSpPr>
            <a:spLocks noGrp="1"/>
          </p:cNvSpPr>
          <p:nvPr>
            <p:ph type="pic" idx="13"/>
          </p:nvPr>
        </p:nvSpPr>
        <p:spPr>
          <a:xfrm>
            <a:off x="4470400" y="268289"/>
            <a:ext cx="6269317"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noProof="0"/>
          </a:p>
        </p:txBody>
      </p:sp>
      <p:sp>
        <p:nvSpPr>
          <p:cNvPr id="11" name="Picture Placeholder 2"/>
          <p:cNvSpPr>
            <a:spLocks noGrp="1"/>
          </p:cNvSpPr>
          <p:nvPr>
            <p:ph type="pic" idx="14"/>
          </p:nvPr>
        </p:nvSpPr>
        <p:spPr>
          <a:xfrm>
            <a:off x="4470400" y="2131936"/>
            <a:ext cx="3072384"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noProof="0"/>
          </a:p>
        </p:txBody>
      </p:sp>
      <p:sp>
        <p:nvSpPr>
          <p:cNvPr id="12" name="Picture Placeholder 2"/>
          <p:cNvSpPr>
            <a:spLocks noGrp="1"/>
          </p:cNvSpPr>
          <p:nvPr>
            <p:ph type="pic" idx="15"/>
          </p:nvPr>
        </p:nvSpPr>
        <p:spPr>
          <a:xfrm>
            <a:off x="7667333" y="2131936"/>
            <a:ext cx="3072384"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noProof="0"/>
          </a:p>
        </p:txBody>
      </p:sp>
      <p:sp>
        <p:nvSpPr>
          <p:cNvPr id="9" name="Date Placeholder 4"/>
          <p:cNvSpPr>
            <a:spLocks noGrp="1"/>
          </p:cNvSpPr>
          <p:nvPr>
            <p:ph type="dt" sz="half" idx="16"/>
          </p:nvPr>
        </p:nvSpPr>
        <p:spPr/>
        <p:txBody>
          <a:bodyPr/>
          <a:lstStyle>
            <a:lvl1pPr>
              <a:defRPr/>
            </a:lvl1pPr>
          </a:lstStyle>
          <a:p>
            <a:pPr>
              <a:buClr>
                <a:srgbClr val="E6682E"/>
              </a:buClr>
              <a:defRPr/>
            </a:pPr>
            <a:endParaRPr lang="en-US"/>
          </a:p>
        </p:txBody>
      </p:sp>
      <p:sp>
        <p:nvSpPr>
          <p:cNvPr id="13" name="Footer Placeholder 5"/>
          <p:cNvSpPr>
            <a:spLocks noGrp="1"/>
          </p:cNvSpPr>
          <p:nvPr>
            <p:ph type="ftr" sz="quarter" idx="17"/>
          </p:nvPr>
        </p:nvSpPr>
        <p:spPr/>
        <p:txBody>
          <a:bodyPr/>
          <a:lstStyle>
            <a:lvl1pPr>
              <a:defRPr/>
            </a:lvl1pPr>
          </a:lstStyle>
          <a:p>
            <a:pPr>
              <a:buClr>
                <a:srgbClr val="E6682E"/>
              </a:buClr>
              <a:defRPr/>
            </a:pPr>
            <a:endParaRPr lang="en-US">
              <a:solidFill>
                <a:srgbClr val="333333">
                  <a:lumMod val="60000"/>
                  <a:lumOff val="40000"/>
                </a:srgbClr>
              </a:solidFill>
            </a:endParaRPr>
          </a:p>
        </p:txBody>
      </p:sp>
      <p:sp>
        <p:nvSpPr>
          <p:cNvPr id="14" name="Slide Number Placeholder 6"/>
          <p:cNvSpPr>
            <a:spLocks noGrp="1"/>
          </p:cNvSpPr>
          <p:nvPr>
            <p:ph type="sldNum" sz="quarter" idx="18"/>
          </p:nvPr>
        </p:nvSpPr>
        <p:spPr>
          <a:xfrm>
            <a:off x="11008784" y="360364"/>
            <a:ext cx="67521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D38BFA4F-4C06-434D-80D6-501F466A9A23}"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4003581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Rectangle 3"/>
          <p:cNvSpPr/>
          <p:nvPr/>
        </p:nvSpPr>
        <p:spPr>
          <a:xfrm>
            <a:off x="9616018" y="268289"/>
            <a:ext cx="2194983"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3"/>
          <p:cNvSpPr>
            <a:spLocks noGrp="1"/>
          </p:cNvSpPr>
          <p:nvPr>
            <p:ph type="dt" sz="half" idx="10"/>
          </p:nvPr>
        </p:nvSpPr>
        <p:spPr/>
        <p:txBody>
          <a:bodyPr/>
          <a:lstStyle>
            <a:lvl1pPr>
              <a:defRPr/>
            </a:lvl1pPr>
          </a:lstStyle>
          <a:p>
            <a:pPr>
              <a:buClr>
                <a:srgbClr val="E6682E"/>
              </a:buClr>
              <a:defRPr/>
            </a:pPr>
            <a:endParaRPr lang="en-US"/>
          </a:p>
        </p:txBody>
      </p:sp>
      <p:sp>
        <p:nvSpPr>
          <p:cNvPr id="6" name="Footer Placeholder 4"/>
          <p:cNvSpPr>
            <a:spLocks noGrp="1"/>
          </p:cNvSpPr>
          <p:nvPr>
            <p:ph type="ftr" sz="quarter" idx="11"/>
          </p:nvPr>
        </p:nvSpPr>
        <p:spPr/>
        <p:txBody>
          <a:bodyPr/>
          <a:lstStyle>
            <a:lvl1pPr>
              <a:defRPr/>
            </a:lvl1pPr>
          </a:lstStyle>
          <a:p>
            <a:pPr>
              <a:buClr>
                <a:srgbClr val="E6682E"/>
              </a:buClr>
              <a:defRPr/>
            </a:pPr>
            <a:endParaRPr lang="en-US">
              <a:solidFill>
                <a:srgbClr val="333333">
                  <a:lumMod val="60000"/>
                  <a:lumOff val="40000"/>
                </a:srgbClr>
              </a:solidFill>
            </a:endParaRPr>
          </a:p>
        </p:txBody>
      </p:sp>
      <p:sp>
        <p:nvSpPr>
          <p:cNvPr id="7" name="Slide Number Placeholder 5"/>
          <p:cNvSpPr>
            <a:spLocks noGrp="1"/>
          </p:cNvSpPr>
          <p:nvPr>
            <p:ph type="sldNum" sz="quarter" idx="12"/>
          </p:nvPr>
        </p:nvSpPr>
        <p:spPr>
          <a:xfrm>
            <a:off x="11008784" y="360364"/>
            <a:ext cx="67521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D31FC00B-1535-4DC1-9BD9-2346475219B2}"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677949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Rectangle 3"/>
          <p:cNvSpPr/>
          <p:nvPr/>
        </p:nvSpPr>
        <p:spPr>
          <a:xfrm>
            <a:off x="10864852" y="268289"/>
            <a:ext cx="958849"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sp>
        <p:nvSpPr>
          <p:cNvPr id="2" name="Vertical Title 1"/>
          <p:cNvSpPr>
            <a:spLocks noGrp="1"/>
          </p:cNvSpPr>
          <p:nvPr>
            <p:ph type="title" orient="vert"/>
          </p:nvPr>
        </p:nvSpPr>
        <p:spPr>
          <a:xfrm>
            <a:off x="10058399" y="1035425"/>
            <a:ext cx="1763060" cy="5090739"/>
          </a:xfrm>
        </p:spPr>
        <p:txBody>
          <a:bodyPr vert="eaVert" anchor="t"/>
          <a:lstStyle/>
          <a:p>
            <a:r>
              <a:rPr lang="fr-FR"/>
              <a:t>Cliquez et modifiez le titre</a:t>
            </a:r>
            <a:endParaRPr/>
          </a:p>
        </p:txBody>
      </p:sp>
      <p:sp>
        <p:nvSpPr>
          <p:cNvPr id="3" name="Vertical Text Placeholder 2"/>
          <p:cNvSpPr>
            <a:spLocks noGrp="1"/>
          </p:cNvSpPr>
          <p:nvPr>
            <p:ph type="body" orient="vert" idx="1"/>
          </p:nvPr>
        </p:nvSpPr>
        <p:spPr>
          <a:xfrm>
            <a:off x="609600" y="1035425"/>
            <a:ext cx="8026400" cy="5109789"/>
          </a:xfrm>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3"/>
          <p:cNvSpPr>
            <a:spLocks noGrp="1"/>
          </p:cNvSpPr>
          <p:nvPr>
            <p:ph type="dt" sz="half" idx="10"/>
          </p:nvPr>
        </p:nvSpPr>
        <p:spPr/>
        <p:txBody>
          <a:bodyPr/>
          <a:lstStyle>
            <a:lvl1pPr>
              <a:defRPr/>
            </a:lvl1pPr>
          </a:lstStyle>
          <a:p>
            <a:pPr>
              <a:buClr>
                <a:srgbClr val="E6682E"/>
              </a:buClr>
              <a:defRPr/>
            </a:pPr>
            <a:endParaRPr lang="en-US"/>
          </a:p>
        </p:txBody>
      </p:sp>
      <p:sp>
        <p:nvSpPr>
          <p:cNvPr id="6" name="Footer Placeholder 4"/>
          <p:cNvSpPr>
            <a:spLocks noGrp="1"/>
          </p:cNvSpPr>
          <p:nvPr>
            <p:ph type="ftr" sz="quarter" idx="11"/>
          </p:nvPr>
        </p:nvSpPr>
        <p:spPr/>
        <p:txBody>
          <a:bodyPr/>
          <a:lstStyle>
            <a:lvl1pPr>
              <a:defRPr/>
            </a:lvl1pPr>
          </a:lstStyle>
          <a:p>
            <a:pPr>
              <a:buClr>
                <a:srgbClr val="E6682E"/>
              </a:buClr>
              <a:defRPr/>
            </a:pPr>
            <a:endParaRPr lang="en-US">
              <a:solidFill>
                <a:srgbClr val="333333">
                  <a:lumMod val="60000"/>
                  <a:lumOff val="40000"/>
                </a:srgbClr>
              </a:solidFill>
            </a:endParaRPr>
          </a:p>
        </p:txBody>
      </p:sp>
      <p:sp>
        <p:nvSpPr>
          <p:cNvPr id="7" name="Slide Number Placeholder 5"/>
          <p:cNvSpPr>
            <a:spLocks noGrp="1"/>
          </p:cNvSpPr>
          <p:nvPr>
            <p:ph type="sldNum" sz="quarter" idx="12"/>
          </p:nvPr>
        </p:nvSpPr>
        <p:spPr>
          <a:xfrm>
            <a:off x="11008784" y="360364"/>
            <a:ext cx="67521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EE1A53F7-2166-4F62-9D2B-990CDBE2E3D1}"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014407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10"/>
          </p:nvPr>
        </p:nvSpPr>
        <p:spPr/>
        <p:txBody>
          <a:bodyPr/>
          <a:lstStyle>
            <a:lvl1pPr>
              <a:defRPr/>
            </a:lvl1pPr>
          </a:lstStyle>
          <a:p>
            <a:pPr>
              <a:buClr>
                <a:srgbClr val="E6682E"/>
              </a:buClr>
              <a:defRPr/>
            </a:pPr>
            <a:endParaRPr lang="en-US"/>
          </a:p>
        </p:txBody>
      </p:sp>
      <p:sp>
        <p:nvSpPr>
          <p:cNvPr id="5" name="Footer Placeholder 4"/>
          <p:cNvSpPr>
            <a:spLocks noGrp="1"/>
          </p:cNvSpPr>
          <p:nvPr>
            <p:ph type="ftr" sz="quarter" idx="11"/>
          </p:nvPr>
        </p:nvSpPr>
        <p:spPr/>
        <p:txBody>
          <a:bodyPr/>
          <a:lstStyle>
            <a:lvl1pPr>
              <a:defRPr/>
            </a:lvl1pPr>
          </a:lstStyle>
          <a:p>
            <a:pPr>
              <a:buClr>
                <a:srgbClr val="E6682E"/>
              </a:buClr>
              <a:defRPr/>
            </a:pPr>
            <a:endParaRPr lang="en-US">
              <a:solidFill>
                <a:srgbClr val="333333">
                  <a:lumMod val="60000"/>
                  <a:lumOff val="40000"/>
                </a:srgbClr>
              </a:solidFill>
            </a:endParaRPr>
          </a:p>
        </p:txBody>
      </p:sp>
    </p:spTree>
    <p:extLst>
      <p:ext uri="{BB962C8B-B14F-4D97-AF65-F5344CB8AC3E}">
        <p14:creationId xmlns:p14="http://schemas.microsoft.com/office/powerpoint/2010/main" val="3402366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549400" y="758825"/>
            <a:ext cx="10390717" cy="1143000"/>
          </a:xfrm>
        </p:spPr>
        <p:txBody>
          <a:bodyPr/>
          <a:lstStyle/>
          <a:p>
            <a:r>
              <a:rPr lang="fr-FR"/>
              <a:t>Modifiez le style du titre</a:t>
            </a:r>
          </a:p>
        </p:txBody>
      </p:sp>
      <p:sp>
        <p:nvSpPr>
          <p:cNvPr id="3" name="Espace réservé du texte 2"/>
          <p:cNvSpPr>
            <a:spLocks noGrp="1"/>
          </p:cNvSpPr>
          <p:nvPr>
            <p:ph type="body" sz="half" idx="1"/>
          </p:nvPr>
        </p:nvSpPr>
        <p:spPr>
          <a:xfrm>
            <a:off x="1576917" y="2017713"/>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860117" y="2017713"/>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Date Placeholder 3"/>
          <p:cNvSpPr>
            <a:spLocks noGrp="1"/>
          </p:cNvSpPr>
          <p:nvPr>
            <p:ph type="dt" sz="half" idx="10"/>
          </p:nvPr>
        </p:nvSpPr>
        <p:spPr/>
        <p:txBody>
          <a:bodyPr/>
          <a:lstStyle>
            <a:lvl1pPr>
              <a:defRPr/>
            </a:lvl1pPr>
          </a:lstStyle>
          <a:p>
            <a:pPr>
              <a:buClr>
                <a:srgbClr val="E6682E"/>
              </a:buClr>
              <a:defRPr/>
            </a:pPr>
            <a:endParaRPr lang="en-US"/>
          </a:p>
        </p:txBody>
      </p:sp>
      <p:sp>
        <p:nvSpPr>
          <p:cNvPr id="6" name="Footer Placeholder 4"/>
          <p:cNvSpPr>
            <a:spLocks noGrp="1"/>
          </p:cNvSpPr>
          <p:nvPr>
            <p:ph type="ftr" sz="quarter" idx="11"/>
          </p:nvPr>
        </p:nvSpPr>
        <p:spPr/>
        <p:txBody>
          <a:bodyPr/>
          <a:lstStyle>
            <a:lvl1pPr>
              <a:defRPr/>
            </a:lvl1pPr>
          </a:lstStyle>
          <a:p>
            <a:pPr>
              <a:buClr>
                <a:srgbClr val="E6682E"/>
              </a:buClr>
              <a:defRPr/>
            </a:pPr>
            <a:endParaRPr lang="en-US">
              <a:solidFill>
                <a:srgbClr val="333333">
                  <a:lumMod val="60000"/>
                  <a:lumOff val="40000"/>
                </a:srgbClr>
              </a:solidFill>
            </a:endParaRPr>
          </a:p>
        </p:txBody>
      </p:sp>
    </p:spTree>
    <p:extLst>
      <p:ext uri="{BB962C8B-B14F-4D97-AF65-F5344CB8AC3E}">
        <p14:creationId xmlns:p14="http://schemas.microsoft.com/office/powerpoint/2010/main" val="4062427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549400" y="758825"/>
            <a:ext cx="10390717" cy="1143000"/>
          </a:xfrm>
        </p:spPr>
        <p:txBody>
          <a:bodyPr/>
          <a:lstStyle/>
          <a:p>
            <a:r>
              <a:rPr lang="fr-FR"/>
              <a:t>Modifiez le style du titre</a:t>
            </a:r>
          </a:p>
        </p:txBody>
      </p:sp>
      <p:sp>
        <p:nvSpPr>
          <p:cNvPr id="3" name="Espace réservé du texte 2"/>
          <p:cNvSpPr>
            <a:spLocks noGrp="1"/>
          </p:cNvSpPr>
          <p:nvPr>
            <p:ph type="body" sz="half" idx="1"/>
          </p:nvPr>
        </p:nvSpPr>
        <p:spPr>
          <a:xfrm>
            <a:off x="1576917" y="2017713"/>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860117" y="2017713"/>
            <a:ext cx="508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860117" y="4151313"/>
            <a:ext cx="508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Date Placeholder 3"/>
          <p:cNvSpPr>
            <a:spLocks noGrp="1"/>
          </p:cNvSpPr>
          <p:nvPr>
            <p:ph type="dt" sz="half" idx="10"/>
          </p:nvPr>
        </p:nvSpPr>
        <p:spPr/>
        <p:txBody>
          <a:bodyPr/>
          <a:lstStyle>
            <a:lvl1pPr>
              <a:defRPr/>
            </a:lvl1pPr>
          </a:lstStyle>
          <a:p>
            <a:pPr>
              <a:buClr>
                <a:srgbClr val="E6682E"/>
              </a:buClr>
              <a:defRPr/>
            </a:pPr>
            <a:endParaRPr lang="en-US"/>
          </a:p>
        </p:txBody>
      </p:sp>
      <p:sp>
        <p:nvSpPr>
          <p:cNvPr id="7" name="Footer Placeholder 4"/>
          <p:cNvSpPr>
            <a:spLocks noGrp="1"/>
          </p:cNvSpPr>
          <p:nvPr>
            <p:ph type="ftr" sz="quarter" idx="11"/>
          </p:nvPr>
        </p:nvSpPr>
        <p:spPr/>
        <p:txBody>
          <a:bodyPr/>
          <a:lstStyle>
            <a:lvl1pPr>
              <a:defRPr/>
            </a:lvl1pPr>
          </a:lstStyle>
          <a:p>
            <a:pPr>
              <a:buClr>
                <a:srgbClr val="E6682E"/>
              </a:buClr>
              <a:defRPr/>
            </a:pPr>
            <a:endParaRPr lang="en-US">
              <a:solidFill>
                <a:srgbClr val="333333">
                  <a:lumMod val="60000"/>
                  <a:lumOff val="40000"/>
                </a:srgbClr>
              </a:solidFill>
            </a:endParaRPr>
          </a:p>
        </p:txBody>
      </p:sp>
    </p:spTree>
    <p:extLst>
      <p:ext uri="{BB962C8B-B14F-4D97-AF65-F5344CB8AC3E}">
        <p14:creationId xmlns:p14="http://schemas.microsoft.com/office/powerpoint/2010/main" val="2666567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549400" y="758825"/>
            <a:ext cx="10390717" cy="1143000"/>
          </a:xfrm>
        </p:spPr>
        <p:txBody>
          <a:bodyPr/>
          <a:lstStyle/>
          <a:p>
            <a:r>
              <a:rPr lang="fr-FR"/>
              <a:t>Modifiez le style du titre</a:t>
            </a:r>
          </a:p>
        </p:txBody>
      </p:sp>
      <p:sp>
        <p:nvSpPr>
          <p:cNvPr id="3" name="Espace réservé du tableau 2"/>
          <p:cNvSpPr>
            <a:spLocks noGrp="1"/>
          </p:cNvSpPr>
          <p:nvPr>
            <p:ph type="tbl" idx="1"/>
          </p:nvPr>
        </p:nvSpPr>
        <p:spPr>
          <a:xfrm>
            <a:off x="1576917" y="2017713"/>
            <a:ext cx="10363200" cy="4114800"/>
          </a:xfrm>
        </p:spPr>
        <p:txBody>
          <a:bodyPr/>
          <a:lstStyle/>
          <a:p>
            <a:pPr lvl="0"/>
            <a:endParaRPr lang="fr-FR" noProof="0"/>
          </a:p>
        </p:txBody>
      </p:sp>
      <p:sp>
        <p:nvSpPr>
          <p:cNvPr id="4" name="Date Placeholder 3"/>
          <p:cNvSpPr>
            <a:spLocks noGrp="1"/>
          </p:cNvSpPr>
          <p:nvPr>
            <p:ph type="dt" sz="half" idx="10"/>
          </p:nvPr>
        </p:nvSpPr>
        <p:spPr/>
        <p:txBody>
          <a:bodyPr/>
          <a:lstStyle>
            <a:lvl1pPr>
              <a:defRPr/>
            </a:lvl1pPr>
          </a:lstStyle>
          <a:p>
            <a:pPr>
              <a:buClr>
                <a:srgbClr val="E6682E"/>
              </a:buClr>
              <a:defRPr/>
            </a:pPr>
            <a:endParaRPr lang="en-US"/>
          </a:p>
        </p:txBody>
      </p:sp>
      <p:sp>
        <p:nvSpPr>
          <p:cNvPr id="5" name="Footer Placeholder 4"/>
          <p:cNvSpPr>
            <a:spLocks noGrp="1"/>
          </p:cNvSpPr>
          <p:nvPr>
            <p:ph type="ftr" sz="quarter" idx="11"/>
          </p:nvPr>
        </p:nvSpPr>
        <p:spPr/>
        <p:txBody>
          <a:bodyPr/>
          <a:lstStyle>
            <a:lvl1pPr>
              <a:defRPr/>
            </a:lvl1pPr>
          </a:lstStyle>
          <a:p>
            <a:pPr>
              <a:buClr>
                <a:srgbClr val="E6682E"/>
              </a:buClr>
              <a:defRPr/>
            </a:pPr>
            <a:endParaRPr lang="en-US">
              <a:solidFill>
                <a:srgbClr val="333333">
                  <a:lumMod val="60000"/>
                  <a:lumOff val="40000"/>
                </a:srgbClr>
              </a:solidFill>
            </a:endParaRPr>
          </a:p>
        </p:txBody>
      </p:sp>
    </p:spTree>
    <p:extLst>
      <p:ext uri="{BB962C8B-B14F-4D97-AF65-F5344CB8AC3E}">
        <p14:creationId xmlns:p14="http://schemas.microsoft.com/office/powerpoint/2010/main" val="959477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549400" y="758825"/>
            <a:ext cx="10390717" cy="1143000"/>
          </a:xfrm>
        </p:spPr>
        <p:txBody>
          <a:bodyPr/>
          <a:lstStyle/>
          <a:p>
            <a:r>
              <a:rPr lang="fr-FR"/>
              <a:t>Modifiez le style du titre</a:t>
            </a:r>
          </a:p>
        </p:txBody>
      </p:sp>
      <p:sp>
        <p:nvSpPr>
          <p:cNvPr id="3" name="Espace réservé du contenu 2"/>
          <p:cNvSpPr>
            <a:spLocks noGrp="1"/>
          </p:cNvSpPr>
          <p:nvPr>
            <p:ph sz="half" idx="1"/>
          </p:nvPr>
        </p:nvSpPr>
        <p:spPr>
          <a:xfrm>
            <a:off x="1576917" y="2017713"/>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860117" y="2017713"/>
            <a:ext cx="508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860117" y="4151313"/>
            <a:ext cx="508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Date Placeholder 3"/>
          <p:cNvSpPr>
            <a:spLocks noGrp="1"/>
          </p:cNvSpPr>
          <p:nvPr>
            <p:ph type="dt" sz="half" idx="10"/>
          </p:nvPr>
        </p:nvSpPr>
        <p:spPr/>
        <p:txBody>
          <a:bodyPr/>
          <a:lstStyle>
            <a:lvl1pPr>
              <a:defRPr/>
            </a:lvl1pPr>
          </a:lstStyle>
          <a:p>
            <a:pPr>
              <a:buClr>
                <a:srgbClr val="E6682E"/>
              </a:buClr>
              <a:defRPr/>
            </a:pPr>
            <a:endParaRPr lang="en-US"/>
          </a:p>
        </p:txBody>
      </p:sp>
      <p:sp>
        <p:nvSpPr>
          <p:cNvPr id="7" name="Footer Placeholder 4"/>
          <p:cNvSpPr>
            <a:spLocks noGrp="1"/>
          </p:cNvSpPr>
          <p:nvPr>
            <p:ph type="ftr" sz="quarter" idx="11"/>
          </p:nvPr>
        </p:nvSpPr>
        <p:spPr/>
        <p:txBody>
          <a:bodyPr/>
          <a:lstStyle>
            <a:lvl1pPr>
              <a:defRPr/>
            </a:lvl1pPr>
          </a:lstStyle>
          <a:p>
            <a:pPr>
              <a:buClr>
                <a:srgbClr val="E6682E"/>
              </a:buClr>
              <a:defRPr/>
            </a:pPr>
            <a:endParaRPr lang="en-US">
              <a:solidFill>
                <a:srgbClr val="333333">
                  <a:lumMod val="60000"/>
                  <a:lumOff val="40000"/>
                </a:srgbClr>
              </a:solidFill>
            </a:endParaRPr>
          </a:p>
        </p:txBody>
      </p:sp>
    </p:spTree>
    <p:extLst>
      <p:ext uri="{BB962C8B-B14F-4D97-AF65-F5344CB8AC3E}">
        <p14:creationId xmlns:p14="http://schemas.microsoft.com/office/powerpoint/2010/main" val="1816433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549400" y="758825"/>
            <a:ext cx="10390717" cy="53736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Date Placeholder 3"/>
          <p:cNvSpPr>
            <a:spLocks noGrp="1"/>
          </p:cNvSpPr>
          <p:nvPr>
            <p:ph type="dt" sz="half" idx="10"/>
          </p:nvPr>
        </p:nvSpPr>
        <p:spPr/>
        <p:txBody>
          <a:bodyPr/>
          <a:lstStyle>
            <a:lvl1pPr>
              <a:defRPr/>
            </a:lvl1pPr>
          </a:lstStyle>
          <a:p>
            <a:pPr>
              <a:buClr>
                <a:srgbClr val="E6682E"/>
              </a:buClr>
              <a:defRPr/>
            </a:pPr>
            <a:endParaRPr lang="en-US"/>
          </a:p>
        </p:txBody>
      </p:sp>
      <p:sp>
        <p:nvSpPr>
          <p:cNvPr id="4" name="Footer Placeholder 4"/>
          <p:cNvSpPr>
            <a:spLocks noGrp="1"/>
          </p:cNvSpPr>
          <p:nvPr>
            <p:ph type="ftr" sz="quarter" idx="11"/>
          </p:nvPr>
        </p:nvSpPr>
        <p:spPr/>
        <p:txBody>
          <a:bodyPr/>
          <a:lstStyle>
            <a:lvl1pPr>
              <a:defRPr/>
            </a:lvl1pPr>
          </a:lstStyle>
          <a:p>
            <a:pPr>
              <a:buClr>
                <a:srgbClr val="E6682E"/>
              </a:buClr>
              <a:defRPr/>
            </a:pPr>
            <a:endParaRPr lang="en-US">
              <a:solidFill>
                <a:srgbClr val="333333">
                  <a:lumMod val="60000"/>
                  <a:lumOff val="40000"/>
                </a:srgbClr>
              </a:solidFill>
            </a:endParaRPr>
          </a:p>
        </p:txBody>
      </p:sp>
    </p:spTree>
    <p:extLst>
      <p:ext uri="{BB962C8B-B14F-4D97-AF65-F5344CB8AC3E}">
        <p14:creationId xmlns:p14="http://schemas.microsoft.com/office/powerpoint/2010/main" val="3266109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4" name="Rectangle 3"/>
          <p:cNvSpPr/>
          <p:nvPr/>
        </p:nvSpPr>
        <p:spPr>
          <a:xfrm>
            <a:off x="10409767" y="0"/>
            <a:ext cx="355600" cy="6858000"/>
          </a:xfrm>
          <a:prstGeom prst="rect">
            <a:avLst/>
          </a:prstGeom>
          <a:solidFill>
            <a:srgbClr val="C0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buClr>
                <a:srgbClr val="E6682E"/>
              </a:buClr>
              <a:buFont typeface="Wingdings" charset="0"/>
              <a:buChar char="§"/>
              <a:defRPr/>
            </a:pPr>
            <a:endParaRPr sz="1800">
              <a:solidFill>
                <a:prstClr val="white"/>
              </a:solidFill>
            </a:endParaRPr>
          </a:p>
        </p:txBody>
      </p:sp>
      <p:pic>
        <p:nvPicPr>
          <p:cNvPr id="5" name="Picture 7" descr="Logo_UGICT_couleur_peti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00218" y="725488"/>
            <a:ext cx="199178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5507" y="726142"/>
            <a:ext cx="9898303" cy="1091867"/>
          </a:xfrm>
        </p:spPr>
        <p:txBody>
          <a:bodyPr/>
          <a:lstStyle>
            <a:lvl1pPr>
              <a:defRPr sz="4400"/>
            </a:lvl1pPr>
          </a:lstStyle>
          <a:p>
            <a:r>
              <a:rPr lang="fr-FR"/>
              <a:t>Cliquez et modifiez le titre</a:t>
            </a:r>
            <a:endParaRPr dirty="0"/>
          </a:p>
        </p:txBody>
      </p:sp>
      <p:sp>
        <p:nvSpPr>
          <p:cNvPr id="3" name="Content Placeholder 2"/>
          <p:cNvSpPr>
            <a:spLocks noGrp="1"/>
          </p:cNvSpPr>
          <p:nvPr>
            <p:ph idx="1"/>
          </p:nvPr>
        </p:nvSpPr>
        <p:spPr>
          <a:xfrm>
            <a:off x="261687" y="2066637"/>
            <a:ext cx="9898303" cy="4059525"/>
          </a:xfrm>
        </p:spPr>
        <p:txBody>
          <a:bodyPr/>
          <a:lstStyle>
            <a:lvl1pPr>
              <a:defRPr sz="3600"/>
            </a:lvl1pPr>
            <a:lvl2pPr>
              <a:defRPr sz="3200"/>
            </a:lvl2pPr>
            <a:lvl3pPr>
              <a:defRPr sz="2800"/>
            </a:lvl3pPr>
            <a:lvl4pPr>
              <a:defRPr sz="2800"/>
            </a:lvl4pPr>
            <a:lvl5pPr>
              <a:defRPr sz="2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6" name="Slide Number Placeholder 5"/>
          <p:cNvSpPr>
            <a:spLocks noGrp="1"/>
          </p:cNvSpPr>
          <p:nvPr>
            <p:ph type="sldNum" sz="quarter" idx="10"/>
          </p:nvPr>
        </p:nvSpPr>
        <p:spPr>
          <a:xfrm>
            <a:off x="11142134" y="6308726"/>
            <a:ext cx="675217"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lnSpc>
                <a:spcPct val="70000"/>
              </a:lnSpc>
              <a:spcBef>
                <a:spcPct val="50000"/>
              </a:spcBef>
              <a:spcAft>
                <a:spcPct val="0"/>
              </a:spcAft>
              <a:buClr>
                <a:srgbClr val="E6682E"/>
              </a:buClr>
              <a:buFont typeface="Wingdings" panose="05000000000000000000" pitchFamily="2" charset="2"/>
              <a:buChar char="§"/>
            </a:pPr>
            <a:fld id="{719C29E6-15FB-4A06-8A5F-419B45FF6406}" type="slidenum">
              <a:rPr lang="en-US" altLang="fr-FR" sz="3200" smtClean="0">
                <a:solidFill>
                  <a:srgbClr val="500000"/>
                </a:solidFill>
                <a:latin typeface="Comic Sans MS" panose="030F0702030302020204" pitchFamily="66" charset="0"/>
                <a:ea typeface="MS PGothic" panose="020B0600070205080204" pitchFamily="34" charset="-128"/>
              </a:rPr>
              <a:pPr fontAlgn="base">
                <a:lnSpc>
                  <a:spcPct val="70000"/>
                </a:lnSpc>
                <a:spcBef>
                  <a:spcPct val="50000"/>
                </a:spcBef>
                <a:spcAft>
                  <a:spcPct val="0"/>
                </a:spcAft>
                <a:buClr>
                  <a:srgbClr val="E6682E"/>
                </a:buClr>
                <a:buFont typeface="Wingdings" panose="05000000000000000000" pitchFamily="2" charset="2"/>
                <a:buChar char="§"/>
              </a:pPr>
              <a:t>‹N°›</a:t>
            </a:fld>
            <a:endParaRPr lang="en-US" altLang="fr-FR" sz="3200">
              <a:solidFill>
                <a:srgbClr val="50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92391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491C233-9BEB-4A4A-AF85-1E9C87D6056E}" type="datetimeFigureOut">
              <a:rPr lang="fr-FR" smtClean="0"/>
              <a:t>20/02/2020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D56D9D-9C34-4655-B0F8-D889C3765847}" type="slidenum">
              <a:rPr lang="fr-FR" smtClean="0"/>
              <a:t>‹N°›</a:t>
            </a:fld>
            <a:endParaRPr lang="fr-FR"/>
          </a:p>
        </p:txBody>
      </p:sp>
    </p:spTree>
    <p:extLst>
      <p:ext uri="{BB962C8B-B14F-4D97-AF65-F5344CB8AC3E}">
        <p14:creationId xmlns:p14="http://schemas.microsoft.com/office/powerpoint/2010/main" val="475702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fld id="{08870EFA-E0C8-4DEA-9F48-C801628B9C81}" type="datetimeFigureOut">
              <a:rPr lang="fr-FR" altLang="fr-FR"/>
              <a:pPr/>
              <a:t>20/02/2020</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74710C36-89E9-47A4-ADDA-93297EABAA46}" type="slidenum">
              <a:rPr lang="fr-FR" altLang="fr-FR"/>
              <a:pPr/>
              <a:t>‹N°›</a:t>
            </a:fld>
            <a:endParaRPr lang="fr-FR" altLang="fr-FR"/>
          </a:p>
        </p:txBody>
      </p:sp>
    </p:spTree>
    <p:extLst>
      <p:ext uri="{BB962C8B-B14F-4D97-AF65-F5344CB8AC3E}">
        <p14:creationId xmlns:p14="http://schemas.microsoft.com/office/powerpoint/2010/main" val="2901370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960A36C1-89C4-49A6-98CA-591998E40F4C}" type="datetimeFigureOut">
              <a:rPr lang="fr-FR" altLang="fr-FR"/>
              <a:pPr/>
              <a:t>20/02/2020</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D491AF94-BA96-4444-9EAE-52B0269E4D5D}" type="slidenum">
              <a:rPr lang="fr-FR" altLang="fr-FR"/>
              <a:pPr/>
              <a:t>‹N°›</a:t>
            </a:fld>
            <a:endParaRPr lang="fr-FR" altLang="fr-FR"/>
          </a:p>
        </p:txBody>
      </p:sp>
    </p:spTree>
    <p:extLst>
      <p:ext uri="{BB962C8B-B14F-4D97-AF65-F5344CB8AC3E}">
        <p14:creationId xmlns:p14="http://schemas.microsoft.com/office/powerpoint/2010/main" val="3545254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457E2758-3F75-4BBE-9F75-82E8EA924599}" type="datetimeFigureOut">
              <a:rPr lang="fr-FR" altLang="fr-FR"/>
              <a:pPr/>
              <a:t>20/02/2020</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16B1B7E2-BD05-4130-89FB-29D9E6CDEE38}" type="slidenum">
              <a:rPr lang="fr-FR" altLang="fr-FR"/>
              <a:pPr/>
              <a:t>‹N°›</a:t>
            </a:fld>
            <a:endParaRPr lang="fr-FR" altLang="fr-FR"/>
          </a:p>
        </p:txBody>
      </p:sp>
    </p:spTree>
    <p:extLst>
      <p:ext uri="{BB962C8B-B14F-4D97-AF65-F5344CB8AC3E}">
        <p14:creationId xmlns:p14="http://schemas.microsoft.com/office/powerpoint/2010/main" val="1319469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fld id="{2760E2BF-BEA0-4522-9AB6-5412407D20B0}" type="datetimeFigureOut">
              <a:rPr lang="fr-FR" altLang="fr-FR"/>
              <a:pPr/>
              <a:t>20/02/2020</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fld id="{A131FE1C-23C0-4178-91F5-8F0D1DC3E2B7}" type="slidenum">
              <a:rPr lang="fr-FR" altLang="fr-FR"/>
              <a:pPr/>
              <a:t>‹N°›</a:t>
            </a:fld>
            <a:endParaRPr lang="fr-FR" altLang="fr-FR"/>
          </a:p>
        </p:txBody>
      </p:sp>
    </p:spTree>
    <p:extLst>
      <p:ext uri="{BB962C8B-B14F-4D97-AF65-F5344CB8AC3E}">
        <p14:creationId xmlns:p14="http://schemas.microsoft.com/office/powerpoint/2010/main" val="3968446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fld id="{9FA56ADE-4A0D-4AF8-A9A6-D7F04CD671DF}" type="datetimeFigureOut">
              <a:rPr lang="fr-FR" altLang="fr-FR"/>
              <a:pPr/>
              <a:t>20/02/2020</a:t>
            </a:fld>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fld id="{FA17E7E7-BB59-4B8E-982D-E48FFCCF383F}" type="slidenum">
              <a:rPr lang="fr-FR" altLang="fr-FR"/>
              <a:pPr/>
              <a:t>‹N°›</a:t>
            </a:fld>
            <a:endParaRPr lang="fr-FR" altLang="fr-FR"/>
          </a:p>
        </p:txBody>
      </p:sp>
    </p:spTree>
    <p:extLst>
      <p:ext uri="{BB962C8B-B14F-4D97-AF65-F5344CB8AC3E}">
        <p14:creationId xmlns:p14="http://schemas.microsoft.com/office/powerpoint/2010/main" val="3271657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p:cNvSpPr>
            <a:spLocks noGrp="1"/>
          </p:cNvSpPr>
          <p:nvPr>
            <p:ph type="dt" sz="half" idx="10"/>
          </p:nvPr>
        </p:nvSpPr>
        <p:spPr/>
        <p:txBody>
          <a:bodyPr/>
          <a:lstStyle>
            <a:lvl1pPr>
              <a:defRPr/>
            </a:lvl1pPr>
          </a:lstStyle>
          <a:p>
            <a:fld id="{FEADD5B6-8F0C-4F03-BE7A-68CFF56E9EFF}" type="datetimeFigureOut">
              <a:rPr lang="fr-FR" altLang="fr-FR"/>
              <a:pPr/>
              <a:t>20/02/2020</a:t>
            </a:fld>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fld id="{26655980-E10A-40B2-BF98-C077E34C93AF}" type="slidenum">
              <a:rPr lang="fr-FR" altLang="fr-FR"/>
              <a:pPr/>
              <a:t>‹N°›</a:t>
            </a:fld>
            <a:endParaRPr lang="fr-FR" altLang="fr-FR"/>
          </a:p>
        </p:txBody>
      </p:sp>
    </p:spTree>
    <p:extLst>
      <p:ext uri="{BB962C8B-B14F-4D97-AF65-F5344CB8AC3E}">
        <p14:creationId xmlns:p14="http://schemas.microsoft.com/office/powerpoint/2010/main" val="3413773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E6479C16-8DE7-4335-97B4-3A8F4AB6C978}" type="datetimeFigureOut">
              <a:rPr lang="fr-FR" altLang="fr-FR"/>
              <a:pPr/>
              <a:t>20/02/2020</a:t>
            </a:fld>
            <a:endParaRPr lang="fr-FR" altLang="fr-F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fld id="{DDFD8304-48EE-47F4-8488-AE25A10C7B7F}" type="slidenum">
              <a:rPr lang="fr-FR" altLang="fr-FR"/>
              <a:pPr/>
              <a:t>‹N°›</a:t>
            </a:fld>
            <a:endParaRPr lang="fr-FR" altLang="fr-FR"/>
          </a:p>
        </p:txBody>
      </p:sp>
    </p:spTree>
    <p:extLst>
      <p:ext uri="{BB962C8B-B14F-4D97-AF65-F5344CB8AC3E}">
        <p14:creationId xmlns:p14="http://schemas.microsoft.com/office/powerpoint/2010/main" val="32743128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6752DFBC-D5FC-4701-B020-13F33A52998E}" type="datetimeFigureOut">
              <a:rPr lang="fr-FR" altLang="fr-FR"/>
              <a:pPr/>
              <a:t>20/02/2020</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fld id="{36640658-38FE-459C-9E65-FB92FA9CD184}" type="slidenum">
              <a:rPr lang="fr-FR" altLang="fr-FR"/>
              <a:pPr/>
              <a:t>‹N°›</a:t>
            </a:fld>
            <a:endParaRPr lang="fr-FR" altLang="fr-FR"/>
          </a:p>
        </p:txBody>
      </p:sp>
    </p:spTree>
    <p:extLst>
      <p:ext uri="{BB962C8B-B14F-4D97-AF65-F5344CB8AC3E}">
        <p14:creationId xmlns:p14="http://schemas.microsoft.com/office/powerpoint/2010/main" val="2816855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B0792155-3691-45D2-9D43-D934AE9A6DB2}" type="datetimeFigureOut">
              <a:rPr lang="fr-FR" altLang="fr-FR"/>
              <a:pPr/>
              <a:t>20/02/2020</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fld id="{8D7787FD-60DC-45FA-BA61-2657CDAB945F}" type="slidenum">
              <a:rPr lang="fr-FR" altLang="fr-FR"/>
              <a:pPr/>
              <a:t>‹N°›</a:t>
            </a:fld>
            <a:endParaRPr lang="fr-FR" altLang="fr-FR"/>
          </a:p>
        </p:txBody>
      </p:sp>
    </p:spTree>
    <p:extLst>
      <p:ext uri="{BB962C8B-B14F-4D97-AF65-F5344CB8AC3E}">
        <p14:creationId xmlns:p14="http://schemas.microsoft.com/office/powerpoint/2010/main" val="2472236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A1AB2F7D-1DBE-46DB-8345-610E1C1A0F16}" type="datetimeFigureOut">
              <a:rPr lang="fr-FR" altLang="fr-FR"/>
              <a:pPr/>
              <a:t>20/02/2020</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EBC5D03B-355D-430F-9DC4-3A6A53FA748B}" type="slidenum">
              <a:rPr lang="fr-FR" altLang="fr-FR"/>
              <a:pPr/>
              <a:t>‹N°›</a:t>
            </a:fld>
            <a:endParaRPr lang="fr-FR" altLang="fr-FR"/>
          </a:p>
        </p:txBody>
      </p:sp>
    </p:spTree>
    <p:extLst>
      <p:ext uri="{BB962C8B-B14F-4D97-AF65-F5344CB8AC3E}">
        <p14:creationId xmlns:p14="http://schemas.microsoft.com/office/powerpoint/2010/main" val="174706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491C233-9BEB-4A4A-AF85-1E9C87D6056E}" type="datetimeFigureOut">
              <a:rPr lang="fr-FR" smtClean="0"/>
              <a:t>20/02/2020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3D56D9D-9C34-4655-B0F8-D889C3765847}" type="slidenum">
              <a:rPr lang="fr-FR" smtClean="0"/>
              <a:t>‹N°›</a:t>
            </a:fld>
            <a:endParaRPr lang="fr-FR"/>
          </a:p>
        </p:txBody>
      </p:sp>
    </p:spTree>
    <p:extLst>
      <p:ext uri="{BB962C8B-B14F-4D97-AF65-F5344CB8AC3E}">
        <p14:creationId xmlns:p14="http://schemas.microsoft.com/office/powerpoint/2010/main" val="4026245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FDF61311-1EFC-4D76-A067-BC435DB82CE6}" type="datetimeFigureOut">
              <a:rPr lang="fr-FR" altLang="fr-FR"/>
              <a:pPr/>
              <a:t>20/02/2020</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6DD2CEB1-9E89-4B95-9EC8-34B6FF82E39C}" type="slidenum">
              <a:rPr lang="fr-FR" altLang="fr-FR"/>
              <a:pPr/>
              <a:t>‹N°›</a:t>
            </a:fld>
            <a:endParaRPr lang="fr-FR" altLang="fr-FR"/>
          </a:p>
        </p:txBody>
      </p:sp>
    </p:spTree>
    <p:extLst>
      <p:ext uri="{BB962C8B-B14F-4D97-AF65-F5344CB8AC3E}">
        <p14:creationId xmlns:p14="http://schemas.microsoft.com/office/powerpoint/2010/main" val="46288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491C233-9BEB-4A4A-AF85-1E9C87D6056E}" type="datetimeFigureOut">
              <a:rPr lang="fr-FR" smtClean="0"/>
              <a:t>20/02/2020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3D56D9D-9C34-4655-B0F8-D889C3765847}" type="slidenum">
              <a:rPr lang="fr-FR" smtClean="0"/>
              <a:t>‹N°›</a:t>
            </a:fld>
            <a:endParaRPr lang="fr-FR"/>
          </a:p>
        </p:txBody>
      </p:sp>
    </p:spTree>
    <p:extLst>
      <p:ext uri="{BB962C8B-B14F-4D97-AF65-F5344CB8AC3E}">
        <p14:creationId xmlns:p14="http://schemas.microsoft.com/office/powerpoint/2010/main" val="411425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491C233-9BEB-4A4A-AF85-1E9C87D6056E}" type="datetimeFigureOut">
              <a:rPr lang="fr-FR" smtClean="0"/>
              <a:t>20/02/2020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3D56D9D-9C34-4655-B0F8-D889C3765847}" type="slidenum">
              <a:rPr lang="fr-FR" smtClean="0"/>
              <a:t>‹N°›</a:t>
            </a:fld>
            <a:endParaRPr lang="fr-FR"/>
          </a:p>
        </p:txBody>
      </p:sp>
    </p:spTree>
    <p:extLst>
      <p:ext uri="{BB962C8B-B14F-4D97-AF65-F5344CB8AC3E}">
        <p14:creationId xmlns:p14="http://schemas.microsoft.com/office/powerpoint/2010/main" val="17191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491C233-9BEB-4A4A-AF85-1E9C87D6056E}" type="datetimeFigureOut">
              <a:rPr lang="fr-FR" smtClean="0"/>
              <a:t>20/02/2020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D56D9D-9C34-4655-B0F8-D889C3765847}" type="slidenum">
              <a:rPr lang="fr-FR" smtClean="0"/>
              <a:t>‹N°›</a:t>
            </a:fld>
            <a:endParaRPr lang="fr-FR"/>
          </a:p>
        </p:txBody>
      </p:sp>
    </p:spTree>
    <p:extLst>
      <p:ext uri="{BB962C8B-B14F-4D97-AF65-F5344CB8AC3E}">
        <p14:creationId xmlns:p14="http://schemas.microsoft.com/office/powerpoint/2010/main" val="241871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491C233-9BEB-4A4A-AF85-1E9C87D6056E}" type="datetimeFigureOut">
              <a:rPr lang="fr-FR" smtClean="0"/>
              <a:t>20/02/2020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D56D9D-9C34-4655-B0F8-D889C3765847}" type="slidenum">
              <a:rPr lang="fr-FR" smtClean="0"/>
              <a:t>‹N°›</a:t>
            </a:fld>
            <a:endParaRPr lang="fr-FR"/>
          </a:p>
        </p:txBody>
      </p:sp>
    </p:spTree>
    <p:extLst>
      <p:ext uri="{BB962C8B-B14F-4D97-AF65-F5344CB8AC3E}">
        <p14:creationId xmlns:p14="http://schemas.microsoft.com/office/powerpoint/2010/main" val="69434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1C233-9BEB-4A4A-AF85-1E9C87D6056E}" type="datetimeFigureOut">
              <a:rPr lang="fr-FR" smtClean="0"/>
              <a:t>20/02/2020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56D9D-9C34-4655-B0F8-D889C3765847}" type="slidenum">
              <a:rPr lang="fr-FR" smtClean="0"/>
              <a:t>‹N°›</a:t>
            </a:fld>
            <a:endParaRPr lang="fr-FR"/>
          </a:p>
        </p:txBody>
      </p:sp>
    </p:spTree>
    <p:extLst>
      <p:ext uri="{BB962C8B-B14F-4D97-AF65-F5344CB8AC3E}">
        <p14:creationId xmlns:p14="http://schemas.microsoft.com/office/powerpoint/2010/main" val="1634877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295401"/>
            <a:ext cx="867833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Modifiez le style du titre</a:t>
            </a:r>
          </a:p>
        </p:txBody>
      </p:sp>
      <p:sp>
        <p:nvSpPr>
          <p:cNvPr id="1027" name="Text Placeholder 2"/>
          <p:cNvSpPr>
            <a:spLocks noGrp="1"/>
          </p:cNvSpPr>
          <p:nvPr>
            <p:ph type="body" idx="1"/>
          </p:nvPr>
        </p:nvSpPr>
        <p:spPr bwMode="auto">
          <a:xfrm>
            <a:off x="609600" y="2209801"/>
            <a:ext cx="8678333"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Date Placeholder 3"/>
          <p:cNvSpPr>
            <a:spLocks noGrp="1"/>
          </p:cNvSpPr>
          <p:nvPr>
            <p:ph type="dt" sz="half" idx="2"/>
          </p:nvPr>
        </p:nvSpPr>
        <p:spPr>
          <a:xfrm>
            <a:off x="9599084" y="6356351"/>
            <a:ext cx="2336800" cy="365125"/>
          </a:xfrm>
          <a:prstGeom prst="rect">
            <a:avLst/>
          </a:prstGeom>
        </p:spPr>
        <p:txBody>
          <a:bodyPr vert="horz" wrap="square" lIns="91440" tIns="45720" rIns="91440" bIns="45720" numCol="1" anchor="ctr" anchorCtr="0" compatLnSpc="1">
            <a:prstTxWarp prst="textNoShape">
              <a:avLst/>
            </a:prstTxWarp>
          </a:bodyPr>
          <a:lstStyle>
            <a:lvl1pPr algn="r">
              <a:buFont typeface="Wingdings" charset="0"/>
              <a:buChar char="§"/>
              <a:defRPr sz="1100" b="1">
                <a:solidFill>
                  <a:srgbClr val="858585"/>
                </a:solidFill>
                <a:latin typeface="Comic Sans MS" charset="0"/>
                <a:ea typeface="ＭＳ Ｐゴシック" charset="0"/>
                <a:cs typeface="Arial" charset="0"/>
              </a:defRPr>
            </a:lvl1pPr>
          </a:lstStyle>
          <a:p>
            <a:pPr fontAlgn="base">
              <a:lnSpc>
                <a:spcPct val="70000"/>
              </a:lnSpc>
              <a:spcBef>
                <a:spcPct val="50000"/>
              </a:spcBef>
              <a:spcAft>
                <a:spcPct val="0"/>
              </a:spcAft>
              <a:buClr>
                <a:srgbClr val="E6682E"/>
              </a:buClr>
              <a:defRPr/>
            </a:pPr>
            <a:endParaRPr lang="en-US"/>
          </a:p>
        </p:txBody>
      </p:sp>
      <p:sp>
        <p:nvSpPr>
          <p:cNvPr id="5" name="Footer Placeholder 4"/>
          <p:cNvSpPr>
            <a:spLocks noGrp="1"/>
          </p:cNvSpPr>
          <p:nvPr>
            <p:ph type="ftr" sz="quarter" idx="3"/>
          </p:nvPr>
        </p:nvSpPr>
        <p:spPr>
          <a:xfrm>
            <a:off x="232833" y="6356351"/>
            <a:ext cx="8009467" cy="365125"/>
          </a:xfrm>
          <a:prstGeom prst="rect">
            <a:avLst/>
          </a:prstGeom>
        </p:spPr>
        <p:txBody>
          <a:bodyPr vert="horz" lIns="91440" tIns="45720" rIns="91440" bIns="45720" rtlCol="0" anchor="ctr"/>
          <a:lstStyle>
            <a:lvl1pPr algn="l" fontAlgn="auto">
              <a:spcBef>
                <a:spcPts val="0"/>
              </a:spcBef>
              <a:spcAft>
                <a:spcPts val="0"/>
              </a:spcAft>
              <a:buFont typeface="Wingdings" charset="0"/>
              <a:buChar char="§"/>
              <a:defRPr sz="1100" b="1">
                <a:solidFill>
                  <a:schemeClr val="tx2">
                    <a:lumMod val="60000"/>
                    <a:lumOff val="40000"/>
                  </a:schemeClr>
                </a:solidFill>
                <a:latin typeface="+mn-lt"/>
                <a:ea typeface="+mn-ea"/>
                <a:cs typeface="+mn-cs"/>
              </a:defRPr>
            </a:lvl1pPr>
          </a:lstStyle>
          <a:p>
            <a:pPr>
              <a:lnSpc>
                <a:spcPct val="70000"/>
              </a:lnSpc>
              <a:buClr>
                <a:srgbClr val="E6682E"/>
              </a:buClr>
              <a:defRPr/>
            </a:pPr>
            <a:endParaRPr lang="en-US">
              <a:solidFill>
                <a:srgbClr val="333333">
                  <a:lumMod val="60000"/>
                  <a:lumOff val="40000"/>
                </a:srgbClr>
              </a:solidFill>
            </a:endParaRPr>
          </a:p>
        </p:txBody>
      </p:sp>
    </p:spTree>
    <p:extLst>
      <p:ext uri="{BB962C8B-B14F-4D97-AF65-F5344CB8AC3E}">
        <p14:creationId xmlns:p14="http://schemas.microsoft.com/office/powerpoint/2010/main" val="1223861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sldNum="0" hdr="0" ftr="0" dt="0"/>
  <p:txStyles>
    <p:title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p:titleStyle>
    <p:body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0D4FBD03-9C87-441A-8610-9130A2FF7B6A}" type="datetimeFigureOut">
              <a:rPr lang="fr-FR" altLang="fr-FR" smtClean="0">
                <a:ea typeface="MS PGothic" panose="020B0600070205080204" pitchFamily="34" charset="-128"/>
              </a:rPr>
              <a:pPr defTabSz="457200" fontAlgn="base">
                <a:spcBef>
                  <a:spcPct val="0"/>
                </a:spcBef>
                <a:spcAft>
                  <a:spcPct val="0"/>
                </a:spcAft>
              </a:pPr>
              <a:t>20/02/2020</a:t>
            </a:fld>
            <a:endParaRPr lang="fr-FR" altLang="fr-FR">
              <a:ea typeface="MS PGothic" panose="020B0600070205080204" pitchFamily="34" charset="-128"/>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2C21A049-B075-47DF-BB02-42005FC008D9}" type="slidenum">
              <a:rPr lang="fr-FR" altLang="fr-FR" smtClean="0">
                <a:ea typeface="MS PGothic" panose="020B0600070205080204" pitchFamily="34" charset="-128"/>
              </a:rPr>
              <a:pPr defTabSz="457200" fontAlgn="base">
                <a:spcBef>
                  <a:spcPct val="0"/>
                </a:spcBef>
                <a:spcAft>
                  <a:spcPct val="0"/>
                </a:spcAft>
              </a:pPr>
              <a:t>‹N°›</a:t>
            </a:fld>
            <a:endParaRPr lang="fr-FR" altLang="fr-FR">
              <a:ea typeface="MS PGothic" panose="020B0600070205080204" pitchFamily="34" charset="-128"/>
            </a:endParaRPr>
          </a:p>
        </p:txBody>
      </p:sp>
    </p:spTree>
    <p:extLst>
      <p:ext uri="{BB962C8B-B14F-4D97-AF65-F5344CB8AC3E}">
        <p14:creationId xmlns:p14="http://schemas.microsoft.com/office/powerpoint/2010/main" val="257732347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hyperlink" Target="http://www.pensions.bercy.gouv.fr/vous-%C3%AAtes-actif/pr%C3%A9parer-ma-retraite/quand-pourrai-je-obtenir-une-pension" TargetMode="External"/><Relationship Id="rId5" Type="http://schemas.openxmlformats.org/officeDocument/2006/relationships/hyperlink" Target="http://www.pensions.bercy.gouv.fr/vous-%C3%AAtes-actif/dautres-informations/les-chiffres-cl%C3%A9s-du-r%C3%A9gime-des-retraites-de-letat#departsedentaire" TargetMode="External"/><Relationship Id="rId4" Type="http://schemas.openxmlformats.org/officeDocument/2006/relationships/hyperlink" Target="http://www.pensions.bercy.gouv.fr/glossary/3#term111"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image" Target="../media/image19.emf"/></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3.xml"/><Relationship Id="rId5" Type="http://schemas.openxmlformats.org/officeDocument/2006/relationships/image" Target="../media/image22.emf"/><Relationship Id="rId4" Type="http://schemas.openxmlformats.org/officeDocument/2006/relationships/image" Target="../media/image21.emf"/></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3.xml"/><Relationship Id="rId5" Type="http://schemas.openxmlformats.org/officeDocument/2006/relationships/image" Target="../media/image24.emf"/><Relationship Id="rId4" Type="http://schemas.openxmlformats.org/officeDocument/2006/relationships/image" Target="../media/image23.emf"/></Relationships>
</file>

<file path=ppt/slides/_rels/slide9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4.xml"/><Relationship Id="rId1" Type="http://schemas.openxmlformats.org/officeDocument/2006/relationships/slideLayout" Target="../slideLayouts/slideLayout3.xml"/><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3859615"/>
            <a:ext cx="9144000" cy="1655762"/>
          </a:xfrm>
        </p:spPr>
        <p:txBody>
          <a:bodyPr>
            <a:noAutofit/>
          </a:bodyPr>
          <a:lstStyle/>
          <a:p>
            <a:r>
              <a:rPr lang="fr-FR" sz="6000" b="1" dirty="0"/>
              <a:t>Stage retraite </a:t>
            </a:r>
          </a:p>
          <a:p>
            <a:r>
              <a:rPr lang="fr-FR" sz="6000" b="1" dirty="0"/>
              <a:t>Février/mars 2020</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584" y="965932"/>
            <a:ext cx="1642832" cy="2441043"/>
          </a:xfrm>
          <a:prstGeom prst="rect">
            <a:avLst/>
          </a:prstGeom>
        </p:spPr>
      </p:pic>
    </p:spTree>
    <p:extLst>
      <p:ext uri="{BB962C8B-B14F-4D97-AF65-F5344CB8AC3E}">
        <p14:creationId xmlns:p14="http://schemas.microsoft.com/office/powerpoint/2010/main" val="222489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6" name="Rectangle 2"/>
          <p:cNvSpPr txBox="1">
            <a:spLocks noChangeArrowheads="1"/>
          </p:cNvSpPr>
          <p:nvPr/>
        </p:nvSpPr>
        <p:spPr>
          <a:xfrm>
            <a:off x="2119983" y="858530"/>
            <a:ext cx="6965950" cy="8757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5400" b="1" dirty="0">
                <a:latin typeface="+mn-lt"/>
                <a:ea typeface="ＭＳ Ｐゴシック" charset="0"/>
              </a:rPr>
              <a:t>LA REPARTITION</a:t>
            </a:r>
          </a:p>
        </p:txBody>
      </p:sp>
      <p:sp>
        <p:nvSpPr>
          <p:cNvPr id="13" name="Rectangle 2"/>
          <p:cNvSpPr txBox="1">
            <a:spLocks noChangeArrowheads="1"/>
          </p:cNvSpPr>
          <p:nvPr/>
        </p:nvSpPr>
        <p:spPr bwMode="auto">
          <a:xfrm>
            <a:off x="1657350" y="2005756"/>
            <a:ext cx="8930439" cy="427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lnSpc>
                <a:spcPct val="160000"/>
              </a:lnSpc>
              <a:spcBef>
                <a:spcPts val="1800"/>
              </a:spcBef>
              <a:spcAft>
                <a:spcPct val="0"/>
              </a:spcAft>
              <a:buClr>
                <a:srgbClr val="990000"/>
              </a:buClr>
              <a:buSzPct val="100000"/>
              <a:buFont typeface="Wingdings 2" panose="05020102010507070707" pitchFamily="18" charset="2"/>
              <a:buChar char="¡"/>
              <a:tabLst/>
              <a:defRPr/>
            </a:pPr>
            <a:r>
              <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C</a:t>
            </a:r>
            <a:r>
              <a:rPr kumimoji="0" lang="ja-JP"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a:t>
            </a:r>
            <a:r>
              <a:rPr kumimoji="0" lang="fr-FR" altLang="ja-JP"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est la </a:t>
            </a:r>
            <a:r>
              <a:rPr kumimoji="0" lang="fr-FR" altLang="ja-JP" sz="2800" b="1" i="0" u="none" strike="noStrike" kern="1200" cap="none" spc="0" normalizeH="0" baseline="0" noProof="0" dirty="0">
                <a:ln>
                  <a:noFill/>
                </a:ln>
                <a:solidFill>
                  <a:srgbClr val="333333"/>
                </a:solidFill>
                <a:effectLst/>
                <a:uLnTx/>
                <a:uFillTx/>
                <a:latin typeface="Arial"/>
                <a:ea typeface="MS PGothic" panose="020B0600070205080204" pitchFamily="34" charset="-128"/>
              </a:rPr>
              <a:t>solidarité</a:t>
            </a:r>
            <a:r>
              <a:rPr kumimoji="0" lang="fr-FR" altLang="ja-JP"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 entre les </a:t>
            </a:r>
            <a:r>
              <a:rPr kumimoji="0" lang="fr-FR" altLang="ja-JP" sz="2800" b="1" i="0" u="none" strike="noStrike" kern="1200" cap="none" spc="0" normalizeH="0" baseline="0" noProof="0" dirty="0">
                <a:ln>
                  <a:noFill/>
                </a:ln>
                <a:solidFill>
                  <a:srgbClr val="333333"/>
                </a:solidFill>
                <a:effectLst/>
                <a:uLnTx/>
                <a:uFillTx/>
                <a:latin typeface="Arial"/>
                <a:ea typeface="MS PGothic" panose="020B0600070205080204" pitchFamily="34" charset="-128"/>
              </a:rPr>
              <a:t>générations</a:t>
            </a:r>
          </a:p>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r>
              <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C</a:t>
            </a:r>
            <a:r>
              <a:rPr kumimoji="0" lang="ja-JP"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a:t>
            </a:r>
            <a:r>
              <a:rPr kumimoji="0" lang="fr-FR" altLang="ja-JP"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est la </a:t>
            </a:r>
            <a:r>
              <a:rPr kumimoji="0" lang="fr-FR" altLang="ja-JP" sz="2800" b="1" i="0" u="none" strike="noStrike" kern="1200" cap="none" spc="0" normalizeH="0" baseline="0" noProof="0" dirty="0">
                <a:ln>
                  <a:noFill/>
                </a:ln>
                <a:solidFill>
                  <a:srgbClr val="333333"/>
                </a:solidFill>
                <a:effectLst/>
                <a:uLnTx/>
                <a:uFillTx/>
                <a:latin typeface="Arial"/>
                <a:ea typeface="MS PGothic" panose="020B0600070205080204" pitchFamily="34" charset="-128"/>
              </a:rPr>
              <a:t>solidarité</a:t>
            </a:r>
            <a:r>
              <a:rPr kumimoji="0" lang="fr-FR" altLang="ja-JP"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 entre les </a:t>
            </a:r>
            <a:r>
              <a:rPr kumimoji="0" lang="fr-FR" altLang="ja-JP" sz="2800" b="1" i="0" u="none" strike="noStrike" kern="1200" cap="none" spc="0" normalizeH="0" baseline="0" noProof="0" dirty="0">
                <a:ln>
                  <a:noFill/>
                </a:ln>
                <a:solidFill>
                  <a:srgbClr val="333333"/>
                </a:solidFill>
                <a:effectLst/>
                <a:uLnTx/>
                <a:uFillTx/>
                <a:latin typeface="Arial"/>
                <a:ea typeface="MS PGothic" panose="020B0600070205080204" pitchFamily="34" charset="-128"/>
              </a:rPr>
              <a:t>individus</a:t>
            </a:r>
          </a:p>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r>
              <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C</a:t>
            </a:r>
            <a:r>
              <a:rPr kumimoji="0" lang="ja-JP"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a:t>
            </a:r>
            <a:r>
              <a:rPr kumimoji="0" lang="fr-FR" altLang="ja-JP"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est </a:t>
            </a:r>
            <a:r>
              <a:rPr kumimoji="0" lang="fr-FR" altLang="ja-JP" sz="2800" b="1" i="0" u="none" strike="noStrike" kern="1200" cap="none" spc="0" normalizeH="0" baseline="0" noProof="0" dirty="0">
                <a:ln>
                  <a:noFill/>
                </a:ln>
                <a:solidFill>
                  <a:srgbClr val="333333"/>
                </a:solidFill>
                <a:effectLst/>
                <a:uLnTx/>
                <a:uFillTx/>
                <a:latin typeface="Arial"/>
                <a:ea typeface="MS PGothic" panose="020B0600070205080204" pitchFamily="34" charset="-128"/>
              </a:rPr>
              <a:t>la sécurité</a:t>
            </a:r>
            <a:r>
              <a:rPr kumimoji="0" lang="fr-FR" altLang="ja-JP"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 en matière de retraite, comme d</a:t>
            </a:r>
            <a:r>
              <a:rPr kumimoji="0" lang="ja-JP"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a:t>
            </a:r>
            <a:r>
              <a:rPr kumimoji="0" lang="fr-FR" altLang="ja-JP"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ailleurs en matière de santé, pour chacun des individus appartenant à une même société, assurée et garantie par l</a:t>
            </a:r>
            <a:r>
              <a:rPr kumimoji="0" lang="ja-JP"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a:t>
            </a:r>
            <a:r>
              <a:rPr kumimoji="0" lang="fr-FR" altLang="ja-JP"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ensemble des individus composant cette société.</a:t>
            </a:r>
            <a:endPar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35084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p:cTn id="18"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 calcmode="lin" valueType="num">
                                      <p:cBhvr>
                                        <p:cTn id="24"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3"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dirty="0">
                <a:latin typeface="Garamond" panose="02020404030301010803" pitchFamily="18" charset="0"/>
                <a:cs typeface="Times New Roman" panose="02020603050405020304" pitchFamily="18" charset="0"/>
              </a:rPr>
            </a:br>
            <a:endParaRPr lang="en-GB" altLang="fr-FR" sz="4400" dirty="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3" name="ZoneTexte 2">
            <a:extLst>
              <a:ext uri="{FF2B5EF4-FFF2-40B4-BE49-F238E27FC236}">
                <a16:creationId xmlns:a16="http://schemas.microsoft.com/office/drawing/2014/main" id="{83F10233-2E60-4B0B-8385-5D78FC6DF7B3}"/>
              </a:ext>
            </a:extLst>
          </p:cNvPr>
          <p:cNvSpPr txBox="1"/>
          <p:nvPr/>
        </p:nvSpPr>
        <p:spPr>
          <a:xfrm>
            <a:off x="3212943" y="573741"/>
            <a:ext cx="5523243" cy="830997"/>
          </a:xfrm>
          <a:prstGeom prst="rect">
            <a:avLst/>
          </a:prstGeom>
          <a:noFill/>
        </p:spPr>
        <p:txBody>
          <a:bodyPr wrap="none" rtlCol="0">
            <a:spAutoFit/>
          </a:bodyPr>
          <a:lstStyle/>
          <a:p>
            <a:r>
              <a:rPr lang="fr-FR" sz="4800" b="1" dirty="0">
                <a:solidFill>
                  <a:schemeClr val="accent2">
                    <a:lumMod val="75000"/>
                  </a:schemeClr>
                </a:solidFill>
              </a:rPr>
              <a:t>La retraite par points</a:t>
            </a:r>
          </a:p>
        </p:txBody>
      </p:sp>
      <p:sp>
        <p:nvSpPr>
          <p:cNvPr id="4" name="ZoneTexte 3">
            <a:extLst>
              <a:ext uri="{FF2B5EF4-FFF2-40B4-BE49-F238E27FC236}">
                <a16:creationId xmlns:a16="http://schemas.microsoft.com/office/drawing/2014/main" id="{0BFB38C2-9C41-489C-AE4B-19A52C9D2963}"/>
              </a:ext>
            </a:extLst>
          </p:cNvPr>
          <p:cNvSpPr txBox="1"/>
          <p:nvPr/>
        </p:nvSpPr>
        <p:spPr>
          <a:xfrm>
            <a:off x="1107453" y="1559037"/>
            <a:ext cx="10476068" cy="5693866"/>
          </a:xfrm>
          <a:prstGeom prst="rect">
            <a:avLst/>
          </a:prstGeom>
          <a:noFill/>
        </p:spPr>
        <p:txBody>
          <a:bodyPr wrap="square" rtlCol="0">
            <a:spAutoFit/>
          </a:bodyPr>
          <a:lstStyle/>
          <a:p>
            <a:pPr marL="285750" indent="-285750">
              <a:buFont typeface="Wingdings" panose="05000000000000000000" pitchFamily="2" charset="2"/>
              <a:buChar char="v"/>
            </a:pPr>
            <a:r>
              <a:rPr lang="fr-FR" sz="3600" b="1" dirty="0"/>
              <a:t> </a:t>
            </a:r>
            <a:r>
              <a:rPr lang="fr-FR" sz="3200" b="1" dirty="0"/>
              <a:t>Les conséquences pour les femmes</a:t>
            </a:r>
          </a:p>
          <a:p>
            <a:r>
              <a:rPr lang="fr-FR" sz="3200" dirty="0"/>
              <a:t>Avec la prise en compte de toute la carrière, les femmes qui ont souvent des carrières hachées vont payer cher un passage à temps partiel volontaire ou non</a:t>
            </a:r>
          </a:p>
          <a:p>
            <a:r>
              <a:rPr lang="fr-FR" sz="3200" dirty="0"/>
              <a:t>Les 8 trimestres par enfant disparaissent</a:t>
            </a:r>
          </a:p>
          <a:p>
            <a:r>
              <a:rPr lang="fr-FR" sz="3200" dirty="0"/>
              <a:t>La majoration de 10% pour </a:t>
            </a:r>
            <a:r>
              <a:rPr lang="fr-FR" sz="3200" b="1" dirty="0"/>
              <a:t>chacun</a:t>
            </a:r>
            <a:r>
              <a:rPr lang="fr-FR" sz="3200" dirty="0"/>
              <a:t> des parents quand on a 3 enfants  est remplacé par une majoration de 5 % par enfant pour </a:t>
            </a:r>
            <a:r>
              <a:rPr lang="fr-FR" sz="3200" b="1" dirty="0"/>
              <a:t>1 seul parent </a:t>
            </a:r>
            <a:r>
              <a:rPr lang="fr-FR" sz="3200" dirty="0"/>
              <a:t>+ 1 % à chaque parent d’au moins 3 enfants.</a:t>
            </a:r>
          </a:p>
          <a:p>
            <a:endParaRPr lang="fr-FR" sz="3600" dirty="0"/>
          </a:p>
          <a:p>
            <a:pPr marL="285750" indent="-285750">
              <a:buFont typeface="Wingdings" panose="05000000000000000000" pitchFamily="2" charset="2"/>
              <a:buChar char="v"/>
            </a:pPr>
            <a:endParaRPr lang="fr-FR" sz="3600" dirty="0"/>
          </a:p>
        </p:txBody>
      </p:sp>
    </p:spTree>
    <p:extLst>
      <p:ext uri="{BB962C8B-B14F-4D97-AF65-F5344CB8AC3E}">
        <p14:creationId xmlns:p14="http://schemas.microsoft.com/office/powerpoint/2010/main" val="8471996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dirty="0">
                <a:latin typeface="Garamond" panose="02020404030301010803" pitchFamily="18" charset="0"/>
                <a:cs typeface="Times New Roman" panose="02020603050405020304" pitchFamily="18" charset="0"/>
              </a:rPr>
            </a:br>
            <a:endParaRPr lang="en-GB" altLang="fr-FR" sz="4400" dirty="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3" name="ZoneTexte 2">
            <a:extLst>
              <a:ext uri="{FF2B5EF4-FFF2-40B4-BE49-F238E27FC236}">
                <a16:creationId xmlns:a16="http://schemas.microsoft.com/office/drawing/2014/main" id="{83F10233-2E60-4B0B-8385-5D78FC6DF7B3}"/>
              </a:ext>
            </a:extLst>
          </p:cNvPr>
          <p:cNvSpPr txBox="1"/>
          <p:nvPr/>
        </p:nvSpPr>
        <p:spPr>
          <a:xfrm>
            <a:off x="3212943" y="573741"/>
            <a:ext cx="5523243" cy="830997"/>
          </a:xfrm>
          <a:prstGeom prst="rect">
            <a:avLst/>
          </a:prstGeom>
          <a:noFill/>
        </p:spPr>
        <p:txBody>
          <a:bodyPr wrap="none" rtlCol="0">
            <a:spAutoFit/>
          </a:bodyPr>
          <a:lstStyle/>
          <a:p>
            <a:r>
              <a:rPr lang="fr-FR" sz="4800" b="1" dirty="0">
                <a:solidFill>
                  <a:schemeClr val="accent2">
                    <a:lumMod val="75000"/>
                  </a:schemeClr>
                </a:solidFill>
              </a:rPr>
              <a:t>La retraite par points</a:t>
            </a:r>
          </a:p>
        </p:txBody>
      </p:sp>
      <p:sp>
        <p:nvSpPr>
          <p:cNvPr id="4" name="ZoneTexte 3">
            <a:extLst>
              <a:ext uri="{FF2B5EF4-FFF2-40B4-BE49-F238E27FC236}">
                <a16:creationId xmlns:a16="http://schemas.microsoft.com/office/drawing/2014/main" id="{0BFB38C2-9C41-489C-AE4B-19A52C9D2963}"/>
              </a:ext>
            </a:extLst>
          </p:cNvPr>
          <p:cNvSpPr txBox="1"/>
          <p:nvPr/>
        </p:nvSpPr>
        <p:spPr>
          <a:xfrm>
            <a:off x="1107453" y="1559037"/>
            <a:ext cx="10476068" cy="6186309"/>
          </a:xfrm>
          <a:prstGeom prst="rect">
            <a:avLst/>
          </a:prstGeom>
          <a:noFill/>
        </p:spPr>
        <p:txBody>
          <a:bodyPr wrap="square" rtlCol="0">
            <a:spAutoFit/>
          </a:bodyPr>
          <a:lstStyle/>
          <a:p>
            <a:pPr marL="285750" indent="-285750">
              <a:buFont typeface="Wingdings" panose="05000000000000000000" pitchFamily="2" charset="2"/>
              <a:buChar char="v"/>
            </a:pPr>
            <a:r>
              <a:rPr lang="fr-FR" sz="3600" b="1" dirty="0"/>
              <a:t> </a:t>
            </a:r>
            <a:r>
              <a:rPr lang="fr-FR" sz="3200" b="1" dirty="0"/>
              <a:t>Le plafonnement des salaires soumis à cotisation</a:t>
            </a:r>
          </a:p>
          <a:p>
            <a:r>
              <a:rPr lang="fr-FR" sz="3200" dirty="0"/>
              <a:t>Aujourd’hui les cadres cotise à ARRCO/AGIRC jusqu’à 27 000 € par mois. Dans le système par points, le salaire cotisable est plafonné à 10 000 €. </a:t>
            </a:r>
          </a:p>
          <a:p>
            <a:pPr marL="514350" indent="-514350">
              <a:buFont typeface="+mj-lt"/>
              <a:buAutoNum type="arabicPeriod"/>
            </a:pPr>
            <a:r>
              <a:rPr lang="fr-FR" sz="3200" dirty="0" err="1"/>
              <a:t>Jack-pot</a:t>
            </a:r>
            <a:r>
              <a:rPr lang="fr-FR" sz="3200" dirty="0"/>
              <a:t> pour les grandes entreprises qui voient leurs cotisations baisser.</a:t>
            </a:r>
          </a:p>
          <a:p>
            <a:pPr marL="514350" indent="-514350">
              <a:buFont typeface="+mj-lt"/>
              <a:buAutoNum type="arabicPeriod"/>
            </a:pPr>
            <a:r>
              <a:rPr lang="fr-FR" sz="3200" dirty="0" err="1"/>
              <a:t>Jack-pot</a:t>
            </a:r>
            <a:r>
              <a:rPr lang="fr-FR" sz="3200" dirty="0"/>
              <a:t> pour </a:t>
            </a:r>
            <a:r>
              <a:rPr lang="fr-FR" sz="3200" dirty="0" err="1"/>
              <a:t>Blackrock</a:t>
            </a:r>
            <a:r>
              <a:rPr lang="fr-FR" sz="3200" dirty="0"/>
              <a:t> et les gestionnaires de retraites par capitalisation</a:t>
            </a:r>
          </a:p>
          <a:p>
            <a:pPr marL="514350" indent="-514350">
              <a:buFont typeface="+mj-lt"/>
              <a:buAutoNum type="arabicPeriod"/>
            </a:pPr>
            <a:r>
              <a:rPr lang="fr-FR" sz="3200" dirty="0"/>
              <a:t>70 milliards de trou (sur 20 ans) dans la retraite par répartition </a:t>
            </a:r>
          </a:p>
          <a:p>
            <a:endParaRPr lang="fr-FR" sz="3600" dirty="0"/>
          </a:p>
          <a:p>
            <a:pPr marL="285750" indent="-285750">
              <a:buFont typeface="Wingdings" panose="05000000000000000000" pitchFamily="2" charset="2"/>
              <a:buChar char="v"/>
            </a:pPr>
            <a:endParaRPr lang="fr-FR" sz="3600" dirty="0"/>
          </a:p>
        </p:txBody>
      </p:sp>
    </p:spTree>
    <p:extLst>
      <p:ext uri="{BB962C8B-B14F-4D97-AF65-F5344CB8AC3E}">
        <p14:creationId xmlns:p14="http://schemas.microsoft.com/office/powerpoint/2010/main" val="351721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10" name="ZoneTexte 9"/>
          <p:cNvSpPr txBox="1"/>
          <p:nvPr/>
        </p:nvSpPr>
        <p:spPr>
          <a:xfrm>
            <a:off x="10152592" y="1553731"/>
            <a:ext cx="1850518" cy="5386090"/>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r>
              <a:rPr lang="fr-FR" sz="1600" dirty="0"/>
              <a:t>Salaire brut (cotisable)</a:t>
            </a:r>
          </a:p>
          <a:p>
            <a:endParaRPr lang="fr-FR" sz="600" dirty="0"/>
          </a:p>
          <a:p>
            <a:r>
              <a:rPr lang="fr-FR" sz="1600" dirty="0"/>
              <a:t>Cotisations : </a:t>
            </a:r>
          </a:p>
          <a:p>
            <a:pPr marL="285750" indent="-285750">
              <a:buFont typeface="Wingdings" panose="05000000000000000000" pitchFamily="2" charset="2"/>
              <a:buChar char="§"/>
            </a:pPr>
            <a:r>
              <a:rPr lang="fr-FR" sz="1600" dirty="0"/>
              <a:t>Sécurité sociale vieillesse 7,05 % (6,80 + 0,25)</a:t>
            </a:r>
          </a:p>
          <a:p>
            <a:pPr marL="285750" indent="-285750">
              <a:buFont typeface="Wingdings" panose="05000000000000000000" pitchFamily="2" charset="2"/>
              <a:buChar char="§"/>
            </a:pPr>
            <a:endParaRPr lang="fr-FR" sz="600" dirty="0"/>
          </a:p>
          <a:p>
            <a:pPr marL="285750" indent="-285750">
              <a:buFont typeface="Wingdings" panose="05000000000000000000" pitchFamily="2" charset="2"/>
              <a:buChar char="§"/>
            </a:pPr>
            <a:r>
              <a:rPr lang="fr-FR" sz="1600" dirty="0"/>
              <a:t>AGFF 0,8 %</a:t>
            </a:r>
          </a:p>
          <a:p>
            <a:pPr marL="285750" indent="-285750">
              <a:buFont typeface="Wingdings" panose="05000000000000000000" pitchFamily="2" charset="2"/>
              <a:buChar char="§"/>
            </a:pPr>
            <a:endParaRPr lang="fr-FR" sz="1600" dirty="0"/>
          </a:p>
          <a:p>
            <a:pPr marL="285750" indent="-285750">
              <a:buFont typeface="Wingdings" panose="05000000000000000000" pitchFamily="2" charset="2"/>
              <a:buChar char="§"/>
            </a:pPr>
            <a:r>
              <a:rPr lang="fr-FR" sz="1600" dirty="0"/>
              <a:t>Retraite (ARRCO) 3,05 %</a:t>
            </a:r>
          </a:p>
          <a:p>
            <a:endParaRPr lang="fr-FR" sz="1600" dirty="0"/>
          </a:p>
          <a:p>
            <a:endParaRPr lang="fr-FR" sz="1600" dirty="0"/>
          </a:p>
          <a:p>
            <a:r>
              <a:rPr lang="fr-FR" sz="1600" dirty="0"/>
              <a:t>Cotisations employeurs</a:t>
            </a:r>
          </a:p>
          <a:p>
            <a:endParaRPr lang="fr-FR" dirty="0"/>
          </a:p>
        </p:txBody>
      </p:sp>
      <p:pic>
        <p:nvPicPr>
          <p:cNvPr id="2" name="Image 1"/>
          <p:cNvPicPr>
            <a:picLocks noChangeAspect="1"/>
          </p:cNvPicPr>
          <p:nvPr/>
        </p:nvPicPr>
        <p:blipFill>
          <a:blip r:embed="rId4"/>
          <a:stretch>
            <a:fillRect/>
          </a:stretch>
        </p:blipFill>
        <p:spPr>
          <a:xfrm>
            <a:off x="876444" y="147599"/>
            <a:ext cx="9276148" cy="1477511"/>
          </a:xfrm>
          <a:prstGeom prst="rect">
            <a:avLst/>
          </a:prstGeom>
        </p:spPr>
      </p:pic>
      <p:pic>
        <p:nvPicPr>
          <p:cNvPr id="5" name="Image 4"/>
          <p:cNvPicPr>
            <a:picLocks noChangeAspect="1"/>
          </p:cNvPicPr>
          <p:nvPr/>
        </p:nvPicPr>
        <p:blipFill>
          <a:blip r:embed="rId5"/>
          <a:stretch>
            <a:fillRect/>
          </a:stretch>
        </p:blipFill>
        <p:spPr>
          <a:xfrm>
            <a:off x="876444" y="1625110"/>
            <a:ext cx="9296674" cy="5031826"/>
          </a:xfrm>
          <a:prstGeom prst="rect">
            <a:avLst/>
          </a:prstGeom>
        </p:spPr>
      </p:pic>
    </p:spTree>
    <p:extLst>
      <p:ext uri="{BB962C8B-B14F-4D97-AF65-F5344CB8AC3E}">
        <p14:creationId xmlns:p14="http://schemas.microsoft.com/office/powerpoint/2010/main" val="356244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graphicFrame>
        <p:nvGraphicFramePr>
          <p:cNvPr id="9" name="Graphique 8"/>
          <p:cNvGraphicFramePr/>
          <p:nvPr>
            <p:extLst>
              <p:ext uri="{D42A27DB-BD31-4B8C-83A1-F6EECF244321}">
                <p14:modId xmlns:p14="http://schemas.microsoft.com/office/powerpoint/2010/main" val="3865637200"/>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0" name="Accolade fermante 9"/>
          <p:cNvSpPr/>
          <p:nvPr/>
        </p:nvSpPr>
        <p:spPr>
          <a:xfrm>
            <a:off x="8918917" y="1392702"/>
            <a:ext cx="365760" cy="16740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ZoneTexte 10"/>
          <p:cNvSpPr txBox="1"/>
          <p:nvPr/>
        </p:nvSpPr>
        <p:spPr>
          <a:xfrm>
            <a:off x="9397219" y="2045063"/>
            <a:ext cx="1125415" cy="369332"/>
          </a:xfrm>
          <a:prstGeom prst="rect">
            <a:avLst/>
          </a:prstGeom>
          <a:noFill/>
        </p:spPr>
        <p:txBody>
          <a:bodyPr wrap="square" rtlCol="0">
            <a:spAutoFit/>
          </a:bodyPr>
          <a:lstStyle/>
          <a:p>
            <a:r>
              <a:rPr lang="fr-FR" dirty="0"/>
              <a:t>1200 €</a:t>
            </a:r>
          </a:p>
        </p:txBody>
      </p:sp>
      <p:sp>
        <p:nvSpPr>
          <p:cNvPr id="12" name="Accolade ouvrante 11"/>
          <p:cNvSpPr/>
          <p:nvPr/>
        </p:nvSpPr>
        <p:spPr>
          <a:xfrm>
            <a:off x="3502855" y="2414395"/>
            <a:ext cx="168813" cy="28469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ZoneTexte 12"/>
          <p:cNvSpPr txBox="1"/>
          <p:nvPr/>
        </p:nvSpPr>
        <p:spPr>
          <a:xfrm>
            <a:off x="1983546" y="3653190"/>
            <a:ext cx="1519310" cy="369332"/>
          </a:xfrm>
          <a:prstGeom prst="rect">
            <a:avLst/>
          </a:prstGeom>
          <a:solidFill>
            <a:schemeClr val="bg1"/>
          </a:solidFill>
        </p:spPr>
        <p:txBody>
          <a:bodyPr wrap="square" rtlCol="0">
            <a:spAutoFit/>
          </a:bodyPr>
          <a:lstStyle/>
          <a:p>
            <a:pPr algn="r"/>
            <a:r>
              <a:rPr lang="fr-FR" dirty="0"/>
              <a:t>2000 €</a:t>
            </a:r>
          </a:p>
        </p:txBody>
      </p:sp>
      <p:sp>
        <p:nvSpPr>
          <p:cNvPr id="14" name="ZoneTexte 13"/>
          <p:cNvSpPr txBox="1"/>
          <p:nvPr/>
        </p:nvSpPr>
        <p:spPr>
          <a:xfrm>
            <a:off x="6274191" y="3165231"/>
            <a:ext cx="886264" cy="369332"/>
          </a:xfrm>
          <a:prstGeom prst="rect">
            <a:avLst/>
          </a:prstGeom>
          <a:noFill/>
        </p:spPr>
        <p:txBody>
          <a:bodyPr wrap="square" rtlCol="0">
            <a:spAutoFit/>
          </a:bodyPr>
          <a:lstStyle/>
          <a:p>
            <a:r>
              <a:rPr lang="fr-FR" dirty="0"/>
              <a:t>2770 €</a:t>
            </a:r>
          </a:p>
        </p:txBody>
      </p:sp>
    </p:spTree>
    <p:extLst>
      <p:ext uri="{BB962C8B-B14F-4D97-AF65-F5344CB8AC3E}">
        <p14:creationId xmlns:p14="http://schemas.microsoft.com/office/powerpoint/2010/main" val="1640598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6" name="Rectangle 2"/>
          <p:cNvSpPr txBox="1">
            <a:spLocks noChangeArrowheads="1"/>
          </p:cNvSpPr>
          <p:nvPr/>
        </p:nvSpPr>
        <p:spPr>
          <a:xfrm>
            <a:off x="2235871" y="890011"/>
            <a:ext cx="6965950" cy="8757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5400" b="1" dirty="0">
                <a:solidFill>
                  <a:schemeClr val="accent2">
                    <a:lumMod val="50000"/>
                  </a:schemeClr>
                </a:solidFill>
                <a:latin typeface="+mn-lt"/>
                <a:ea typeface="ＭＳ Ｐゴシック" charset="0"/>
              </a:rPr>
              <a:t>LA REPARTITION</a:t>
            </a:r>
          </a:p>
        </p:txBody>
      </p:sp>
      <p:sp>
        <p:nvSpPr>
          <p:cNvPr id="9" name="AutoShape 4"/>
          <p:cNvSpPr>
            <a:spLocks noChangeArrowheads="1"/>
          </p:cNvSpPr>
          <p:nvPr/>
        </p:nvSpPr>
        <p:spPr bwMode="auto">
          <a:xfrm>
            <a:off x="3773365" y="2473006"/>
            <a:ext cx="3890962" cy="1357313"/>
          </a:xfrm>
          <a:prstGeom prst="flowChartAlternateProcess">
            <a:avLst/>
          </a:prstGeom>
          <a:solidFill>
            <a:schemeClr val="accent2"/>
          </a:solidFill>
          <a:ln>
            <a:noFill/>
          </a:ln>
          <a:effectLst/>
          <a:extLst>
            <a:ext uri="{91240B29-F687-4f45-9708-019B960494DF}">
              <a14:hiddenLine xmlns="" xmlns:a14="http://schemas.microsoft.com/office/drawing/2010/main" w="12700" cap="sq">
                <a:solidFill>
                  <a:srgbClr val="000000"/>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100000"/>
              </a:lnSpc>
              <a:spcBef>
                <a:spcPct val="0"/>
              </a:spcBef>
              <a:buClrTx/>
              <a:buFontTx/>
              <a:buNone/>
              <a:defRPr/>
            </a:pPr>
            <a:r>
              <a:rPr lang="fr-FR" sz="2400" b="1" dirty="0">
                <a:solidFill>
                  <a:schemeClr val="bg1"/>
                </a:solidFill>
                <a:latin typeface="+mn-lt"/>
                <a:ea typeface="ＭＳ Ｐゴシック" charset="0"/>
                <a:cs typeface="Times New Roman" charset="0"/>
              </a:rPr>
              <a:t>Cotisations des actifs</a:t>
            </a:r>
          </a:p>
        </p:txBody>
      </p:sp>
      <p:sp>
        <p:nvSpPr>
          <p:cNvPr id="10" name="AutoShape 5"/>
          <p:cNvSpPr>
            <a:spLocks noChangeArrowheads="1"/>
          </p:cNvSpPr>
          <p:nvPr/>
        </p:nvSpPr>
        <p:spPr bwMode="auto">
          <a:xfrm>
            <a:off x="1794419" y="4565331"/>
            <a:ext cx="3521075" cy="1260475"/>
          </a:xfrm>
          <a:prstGeom prst="flowChartAlternateProcess">
            <a:avLst/>
          </a:prstGeom>
          <a:solidFill>
            <a:srgbClr val="00B050"/>
          </a:solidFill>
          <a:ln>
            <a:noFill/>
          </a:ln>
          <a:effectLst/>
          <a:extLst>
            <a:ext uri="{91240B29-F687-4f45-9708-019B960494DF}">
              <a14:hiddenLine xmlns="" xmlns:a14="http://schemas.microsoft.com/office/drawing/2010/main" w="12700" cap="sq">
                <a:solidFill>
                  <a:srgbClr val="000000"/>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100000"/>
              </a:lnSpc>
              <a:spcBef>
                <a:spcPct val="0"/>
              </a:spcBef>
              <a:buClrTx/>
              <a:buFontTx/>
              <a:buNone/>
              <a:defRPr/>
            </a:pPr>
            <a:r>
              <a:rPr lang="fr-FR" sz="2400" b="1" dirty="0">
                <a:solidFill>
                  <a:schemeClr val="bg1"/>
                </a:solidFill>
                <a:latin typeface="+mn-lt"/>
                <a:ea typeface="ＭＳ Ｐゴシック" charset="0"/>
                <a:cs typeface="Times New Roman" charset="0"/>
              </a:rPr>
              <a:t>Constitution de leurs </a:t>
            </a:r>
          </a:p>
          <a:p>
            <a:pPr algn="ctr">
              <a:lnSpc>
                <a:spcPct val="100000"/>
              </a:lnSpc>
              <a:spcBef>
                <a:spcPct val="0"/>
              </a:spcBef>
              <a:buClrTx/>
              <a:buFontTx/>
              <a:buNone/>
              <a:defRPr/>
            </a:pPr>
            <a:r>
              <a:rPr lang="fr-FR" sz="2400" b="1" dirty="0">
                <a:solidFill>
                  <a:schemeClr val="bg1"/>
                </a:solidFill>
                <a:latin typeface="+mn-lt"/>
                <a:ea typeface="ＭＳ Ｐゴシック" charset="0"/>
                <a:cs typeface="Times New Roman" charset="0"/>
              </a:rPr>
              <a:t>futurs droits</a:t>
            </a:r>
          </a:p>
        </p:txBody>
      </p:sp>
      <p:cxnSp>
        <p:nvCxnSpPr>
          <p:cNvPr id="14" name="Connecteur en angle 13"/>
          <p:cNvCxnSpPr>
            <a:stCxn id="9" idx="1"/>
          </p:cNvCxnSpPr>
          <p:nvPr/>
        </p:nvCxnSpPr>
        <p:spPr>
          <a:xfrm rot="10800000" flipV="1">
            <a:off x="2781837" y="3151663"/>
            <a:ext cx="991528" cy="1413668"/>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3CBB4F23-21FB-48FD-A0F0-1635BACF4B4D}"/>
              </a:ext>
            </a:extLst>
          </p:cNvPr>
          <p:cNvSpPr txBox="1"/>
          <p:nvPr/>
        </p:nvSpPr>
        <p:spPr>
          <a:xfrm>
            <a:off x="5788710" y="4242165"/>
            <a:ext cx="5524750" cy="1938992"/>
          </a:xfrm>
          <a:prstGeom prst="rect">
            <a:avLst/>
          </a:prstGeom>
          <a:noFill/>
        </p:spPr>
        <p:txBody>
          <a:bodyPr wrap="square" rtlCol="0">
            <a:spAutoFit/>
          </a:bodyPr>
          <a:lstStyle/>
          <a:p>
            <a:r>
              <a:rPr lang="fr-FR" sz="2000" b="1" dirty="0"/>
              <a:t>Chaque année, le salaire cotisable est porté à mon compte-sécu</a:t>
            </a:r>
          </a:p>
          <a:p>
            <a:r>
              <a:rPr lang="fr-FR" sz="2000" b="1" dirty="0"/>
              <a:t>Il permet de </a:t>
            </a:r>
          </a:p>
          <a:p>
            <a:r>
              <a:rPr lang="fr-FR" sz="2000" b="1" dirty="0"/>
              <a:t>&gt; de valider des trimestres </a:t>
            </a:r>
          </a:p>
          <a:p>
            <a:r>
              <a:rPr lang="fr-FR" sz="2000" b="1" dirty="0"/>
              <a:t>&gt; de définir le salaire moyen de référence qui servira à calculer ma retraite</a:t>
            </a:r>
          </a:p>
        </p:txBody>
      </p:sp>
    </p:spTree>
    <p:extLst>
      <p:ext uri="{BB962C8B-B14F-4D97-AF65-F5344CB8AC3E}">
        <p14:creationId xmlns:p14="http://schemas.microsoft.com/office/powerpoint/2010/main" val="295321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11" name="Rectangle 2"/>
          <p:cNvSpPr txBox="1">
            <a:spLocks noChangeArrowheads="1"/>
          </p:cNvSpPr>
          <p:nvPr/>
        </p:nvSpPr>
        <p:spPr bwMode="auto">
          <a:xfrm>
            <a:off x="2941982" y="747463"/>
            <a:ext cx="6965950" cy="126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fr-FR" sz="4400" dirty="0">
                <a:solidFill>
                  <a:srgbClr val="990000"/>
                </a:solidFill>
                <a:latin typeface="Arial"/>
              </a:rPr>
              <a:t>Première partie</a:t>
            </a:r>
            <a:br>
              <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rPr>
            </a:br>
            <a:r>
              <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rPr>
              <a:t>Notions</a:t>
            </a:r>
            <a:r>
              <a:rPr kumimoji="0" lang="fr-FR" altLang="fr-FR" sz="4400" b="1" i="0" u="none" strike="noStrike" kern="1200" cap="none" spc="0" normalizeH="0" noProof="0" dirty="0">
                <a:ln>
                  <a:noFill/>
                </a:ln>
                <a:solidFill>
                  <a:srgbClr val="990000"/>
                </a:solidFill>
                <a:effectLst/>
                <a:uLnTx/>
                <a:uFillTx/>
                <a:latin typeface="Arial"/>
                <a:ea typeface="MS PGothic" panose="020B0600070205080204" pitchFamily="34" charset="-128"/>
              </a:rPr>
              <a:t> élémentaires</a:t>
            </a:r>
            <a:endPar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12" name="Rectangle 3"/>
          <p:cNvSpPr txBox="1">
            <a:spLocks noChangeArrowheads="1"/>
          </p:cNvSpPr>
          <p:nvPr/>
        </p:nvSpPr>
        <p:spPr bwMode="auto">
          <a:xfrm>
            <a:off x="1111624" y="2619721"/>
            <a:ext cx="10381129"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4000" b="1" i="0" u="none" strike="noStrike" kern="1200" cap="none" spc="0" normalizeH="0" baseline="0" noProof="0" dirty="0">
                <a:ln>
                  <a:noFill/>
                </a:ln>
                <a:solidFill>
                  <a:srgbClr val="333333"/>
                </a:solidFill>
                <a:effectLst/>
                <a:uLnTx/>
                <a:uFillTx/>
                <a:latin typeface="Arial"/>
              </a:rPr>
              <a:t>La capitalisation /</a:t>
            </a:r>
            <a:r>
              <a:rPr kumimoji="0" lang="fr-FR" altLang="fr-FR" sz="4000" b="1" i="0" u="none" strike="noStrike" kern="1200" cap="none" spc="0" normalizeH="0" noProof="0" dirty="0">
                <a:ln>
                  <a:noFill/>
                </a:ln>
                <a:solidFill>
                  <a:srgbClr val="333333"/>
                </a:solidFill>
                <a:effectLst/>
                <a:uLnTx/>
                <a:uFillTx/>
                <a:latin typeface="Arial"/>
              </a:rPr>
              <a:t> </a:t>
            </a:r>
            <a:r>
              <a:rPr lang="fr-FR" altLang="fr-FR" sz="4000" b="1" dirty="0">
                <a:solidFill>
                  <a:srgbClr val="333333"/>
                </a:solidFill>
                <a:latin typeface="Arial"/>
              </a:rPr>
              <a:t>La répartition</a:t>
            </a:r>
          </a:p>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4000" b="1" i="0" u="none" strike="noStrike" kern="1200" cap="none" spc="0" normalizeH="0" baseline="0" noProof="0" dirty="0">
                <a:ln>
                  <a:noFill/>
                </a:ln>
                <a:solidFill>
                  <a:srgbClr val="FF0000"/>
                </a:solidFill>
                <a:effectLst/>
                <a:uLnTx/>
                <a:uFillTx/>
                <a:latin typeface="Arial"/>
              </a:rPr>
              <a:t>Les 3 paramètres de la répartition</a:t>
            </a:r>
            <a:endParaRPr lang="fr-FR" altLang="fr-FR" sz="4000" b="1" dirty="0">
              <a:solidFill>
                <a:srgbClr val="FF0000"/>
              </a:solidFill>
              <a:latin typeface="Arial"/>
            </a:endParaRPr>
          </a:p>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4000" b="1" i="0" u="none" strike="noStrike" kern="1200" cap="none" spc="0" normalizeH="0" baseline="0" noProof="0" dirty="0">
                <a:ln>
                  <a:noFill/>
                </a:ln>
                <a:solidFill>
                  <a:srgbClr val="333333"/>
                </a:solidFill>
                <a:effectLst/>
                <a:uLnTx/>
                <a:uFillTx/>
                <a:latin typeface="Arial"/>
              </a:rPr>
              <a:t>Cotisations définies / prestations définies</a:t>
            </a:r>
          </a:p>
        </p:txBody>
      </p:sp>
    </p:spTree>
    <p:extLst>
      <p:ext uri="{BB962C8B-B14F-4D97-AF65-F5344CB8AC3E}">
        <p14:creationId xmlns:p14="http://schemas.microsoft.com/office/powerpoint/2010/main" val="427638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4824691" y="3593655"/>
            <a:ext cx="4965700" cy="1398588"/>
          </a:xfrm>
        </p:spPr>
        <p:txBody>
          <a:bodyPr/>
          <a:lstStyle/>
          <a:p>
            <a:pPr algn="ctr">
              <a:spcAft>
                <a:spcPts val="1200"/>
              </a:spcAft>
            </a:pPr>
            <a:br>
              <a:rPr lang="en-GB" altLang="fr-FR" sz="4400" dirty="0">
                <a:latin typeface="Garamond" panose="02020404030301010803" pitchFamily="18" charset="0"/>
                <a:cs typeface="Times New Roman" panose="02020603050405020304" pitchFamily="18" charset="0"/>
              </a:rPr>
            </a:br>
            <a:r>
              <a:rPr lang="en-GB" altLang="fr-FR" sz="4400" b="1" dirty="0">
                <a:latin typeface="+mn-lt"/>
                <a:cs typeface="Times New Roman" panose="02020603050405020304" pitchFamily="18" charset="0"/>
              </a:rPr>
              <a:t>Age de </a:t>
            </a:r>
            <a:r>
              <a:rPr lang="en-GB" altLang="fr-FR" sz="4400" b="1" dirty="0" err="1">
                <a:latin typeface="+mn-lt"/>
                <a:cs typeface="Times New Roman" panose="02020603050405020304" pitchFamily="18" charset="0"/>
              </a:rPr>
              <a:t>départ</a:t>
            </a:r>
            <a:endParaRPr lang="en-GB" altLang="fr-FR" sz="4400" b="1" dirty="0">
              <a:latin typeface="+mn-lt"/>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11" name="Rectangle 2"/>
          <p:cNvSpPr txBox="1">
            <a:spLocks noChangeArrowheads="1"/>
          </p:cNvSpPr>
          <p:nvPr/>
        </p:nvSpPr>
        <p:spPr bwMode="auto">
          <a:xfrm>
            <a:off x="905436" y="311570"/>
            <a:ext cx="10381128" cy="126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rPr>
              <a:t>Les 3 paramètres de la répartition</a:t>
            </a:r>
          </a:p>
        </p:txBody>
      </p:sp>
      <p:sp>
        <p:nvSpPr>
          <p:cNvPr id="12" name="Rectangle 3"/>
          <p:cNvSpPr txBox="1">
            <a:spLocks noChangeArrowheads="1"/>
          </p:cNvSpPr>
          <p:nvPr/>
        </p:nvSpPr>
        <p:spPr bwMode="auto">
          <a:xfrm>
            <a:off x="3020173" y="3226119"/>
            <a:ext cx="2882339" cy="9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endParaRPr kumimoji="0" lang="fr-FR" altLang="fr-FR" sz="4000" b="1" i="0" u="none" strike="noStrike" kern="1200" cap="none" spc="0" normalizeH="0" baseline="0" noProof="0" dirty="0">
              <a:ln>
                <a:noFill/>
              </a:ln>
              <a:solidFill>
                <a:srgbClr val="333333"/>
              </a:solidFill>
              <a:effectLst/>
              <a:uLnTx/>
              <a:uFillTx/>
              <a:latin typeface="Arial"/>
            </a:endParaRPr>
          </a:p>
        </p:txBody>
      </p:sp>
      <p:sp>
        <p:nvSpPr>
          <p:cNvPr id="2" name="Rectangle 1">
            <a:extLst>
              <a:ext uri="{FF2B5EF4-FFF2-40B4-BE49-F238E27FC236}">
                <a16:creationId xmlns:a16="http://schemas.microsoft.com/office/drawing/2014/main" id="{E893C989-640B-47E3-8DD6-EB881D759B1B}"/>
              </a:ext>
            </a:extLst>
          </p:cNvPr>
          <p:cNvSpPr/>
          <p:nvPr/>
        </p:nvSpPr>
        <p:spPr>
          <a:xfrm>
            <a:off x="905436" y="2502552"/>
            <a:ext cx="6257364" cy="10712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tx1"/>
                </a:solidFill>
              </a:rPr>
              <a:t>Cotisations </a:t>
            </a:r>
            <a:r>
              <a:rPr lang="fr-FR" sz="2400" b="1" dirty="0">
                <a:solidFill>
                  <a:schemeClr val="tx1"/>
                </a:solidFill>
              </a:rPr>
              <a:t>(</a:t>
            </a:r>
            <a:r>
              <a:rPr lang="fr-FR" sz="2400" b="1" dirty="0" err="1">
                <a:solidFill>
                  <a:schemeClr val="tx1"/>
                </a:solidFill>
              </a:rPr>
              <a:t>salarié+employeur</a:t>
            </a:r>
            <a:r>
              <a:rPr lang="fr-FR" sz="2400" b="1" dirty="0">
                <a:solidFill>
                  <a:schemeClr val="tx1"/>
                </a:solidFill>
              </a:rPr>
              <a:t>) </a:t>
            </a:r>
          </a:p>
        </p:txBody>
      </p:sp>
      <p:sp>
        <p:nvSpPr>
          <p:cNvPr id="3" name="Rectangle 2">
            <a:extLst>
              <a:ext uri="{FF2B5EF4-FFF2-40B4-BE49-F238E27FC236}">
                <a16:creationId xmlns:a16="http://schemas.microsoft.com/office/drawing/2014/main" id="{C411E336-86D2-4780-B38D-AD2A4725F8BC}"/>
              </a:ext>
            </a:extLst>
          </p:cNvPr>
          <p:cNvSpPr/>
          <p:nvPr/>
        </p:nvSpPr>
        <p:spPr>
          <a:xfrm>
            <a:off x="7162800" y="2507026"/>
            <a:ext cx="3333004" cy="1071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tx1"/>
                </a:solidFill>
              </a:rPr>
              <a:t>Pensions   </a:t>
            </a:r>
            <a:r>
              <a:rPr lang="fr-FR" dirty="0"/>
              <a:t>s</a:t>
            </a:r>
          </a:p>
        </p:txBody>
      </p:sp>
      <p:sp>
        <p:nvSpPr>
          <p:cNvPr id="4" name="Flèche : double flèche verticale 3">
            <a:extLst>
              <a:ext uri="{FF2B5EF4-FFF2-40B4-BE49-F238E27FC236}">
                <a16:creationId xmlns:a16="http://schemas.microsoft.com/office/drawing/2014/main" id="{536171B5-C720-4003-870C-517DD668965F}"/>
              </a:ext>
            </a:extLst>
          </p:cNvPr>
          <p:cNvSpPr/>
          <p:nvPr/>
        </p:nvSpPr>
        <p:spPr>
          <a:xfrm>
            <a:off x="6637804" y="2616042"/>
            <a:ext cx="394447" cy="903077"/>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ouble flèche verticale 8">
            <a:extLst>
              <a:ext uri="{FF2B5EF4-FFF2-40B4-BE49-F238E27FC236}">
                <a16:creationId xmlns:a16="http://schemas.microsoft.com/office/drawing/2014/main" id="{092F8CDE-18D0-4F5A-8F0C-0A7E7B62A9B7}"/>
              </a:ext>
            </a:extLst>
          </p:cNvPr>
          <p:cNvSpPr/>
          <p:nvPr/>
        </p:nvSpPr>
        <p:spPr>
          <a:xfrm>
            <a:off x="9593168" y="2603468"/>
            <a:ext cx="394447" cy="903077"/>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ouble flèche horizontale 4">
            <a:extLst>
              <a:ext uri="{FF2B5EF4-FFF2-40B4-BE49-F238E27FC236}">
                <a16:creationId xmlns:a16="http://schemas.microsoft.com/office/drawing/2014/main" id="{44D1B56D-EA19-4D0D-9B72-F5074CBC1779}"/>
              </a:ext>
            </a:extLst>
          </p:cNvPr>
          <p:cNvSpPr/>
          <p:nvPr/>
        </p:nvSpPr>
        <p:spPr>
          <a:xfrm>
            <a:off x="6637804" y="3818965"/>
            <a:ext cx="1069226" cy="394447"/>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DAE11417-FBC8-4FCD-9DD4-E800B99E6129}"/>
              </a:ext>
            </a:extLst>
          </p:cNvPr>
          <p:cNvSpPr txBox="1"/>
          <p:nvPr/>
        </p:nvSpPr>
        <p:spPr>
          <a:xfrm>
            <a:off x="1167375" y="5824553"/>
            <a:ext cx="9857250" cy="646331"/>
          </a:xfrm>
          <a:prstGeom prst="rect">
            <a:avLst/>
          </a:prstGeom>
          <a:noFill/>
        </p:spPr>
        <p:txBody>
          <a:bodyPr wrap="none" rtlCol="0">
            <a:spAutoFit/>
          </a:bodyPr>
          <a:lstStyle/>
          <a:p>
            <a:r>
              <a:rPr lang="fr-FR" b="1" dirty="0"/>
              <a:t>A noter :</a:t>
            </a:r>
          </a:p>
          <a:p>
            <a:r>
              <a:rPr lang="fr-FR" b="1" dirty="0"/>
              <a:t>Pour faire face aux aléas conjoncturels, les caisses de retraites  utilisent aussi le levier réserves/déficit</a:t>
            </a:r>
          </a:p>
        </p:txBody>
      </p:sp>
    </p:spTree>
    <p:extLst>
      <p:ext uri="{BB962C8B-B14F-4D97-AF65-F5344CB8AC3E}">
        <p14:creationId xmlns:p14="http://schemas.microsoft.com/office/powerpoint/2010/main" val="45768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4824691" y="3593655"/>
            <a:ext cx="4965700" cy="1398588"/>
          </a:xfrm>
        </p:spPr>
        <p:txBody>
          <a:bodyPr/>
          <a:lstStyle/>
          <a:p>
            <a:pPr algn="ctr">
              <a:spcAft>
                <a:spcPts val="1200"/>
              </a:spcAft>
            </a:pPr>
            <a:br>
              <a:rPr lang="en-GB" altLang="fr-FR" sz="4400" dirty="0">
                <a:latin typeface="Garamond" panose="02020404030301010803" pitchFamily="18" charset="0"/>
                <a:cs typeface="Times New Roman" panose="02020603050405020304" pitchFamily="18" charset="0"/>
              </a:rPr>
            </a:br>
            <a:r>
              <a:rPr lang="en-GB" altLang="fr-FR" sz="4400" b="1" dirty="0">
                <a:latin typeface="+mn-lt"/>
                <a:cs typeface="Times New Roman" panose="02020603050405020304" pitchFamily="18" charset="0"/>
              </a:rPr>
              <a:t>Age de </a:t>
            </a:r>
            <a:r>
              <a:rPr lang="en-GB" altLang="fr-FR" sz="4400" b="1" dirty="0" err="1">
                <a:latin typeface="+mn-lt"/>
                <a:cs typeface="Times New Roman" panose="02020603050405020304" pitchFamily="18" charset="0"/>
              </a:rPr>
              <a:t>départ</a:t>
            </a:r>
            <a:endParaRPr lang="en-GB" altLang="fr-FR" sz="4400" b="1" dirty="0">
              <a:latin typeface="+mn-lt"/>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11" name="Rectangle 2"/>
          <p:cNvSpPr txBox="1">
            <a:spLocks noChangeArrowheads="1"/>
          </p:cNvSpPr>
          <p:nvPr/>
        </p:nvSpPr>
        <p:spPr bwMode="auto">
          <a:xfrm>
            <a:off x="905436" y="311570"/>
            <a:ext cx="10381128" cy="126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fr-FR" sz="4400" dirty="0">
                <a:solidFill>
                  <a:srgbClr val="990000"/>
                </a:solidFill>
                <a:latin typeface="Arial"/>
              </a:rPr>
              <a:t>Système à cotisations définies</a:t>
            </a:r>
            <a:endPar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12" name="Rectangle 3"/>
          <p:cNvSpPr txBox="1">
            <a:spLocks noChangeArrowheads="1"/>
          </p:cNvSpPr>
          <p:nvPr/>
        </p:nvSpPr>
        <p:spPr bwMode="auto">
          <a:xfrm>
            <a:off x="3020173" y="3226119"/>
            <a:ext cx="2882339" cy="9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endParaRPr kumimoji="0" lang="fr-FR" altLang="fr-FR" sz="4000" b="1" i="0" u="none" strike="noStrike" kern="1200" cap="none" spc="0" normalizeH="0" baseline="0" noProof="0" dirty="0">
              <a:ln>
                <a:noFill/>
              </a:ln>
              <a:solidFill>
                <a:srgbClr val="333333"/>
              </a:solidFill>
              <a:effectLst/>
              <a:uLnTx/>
              <a:uFillTx/>
              <a:latin typeface="Arial"/>
            </a:endParaRPr>
          </a:p>
        </p:txBody>
      </p:sp>
      <p:sp>
        <p:nvSpPr>
          <p:cNvPr id="2" name="Rectangle 1">
            <a:extLst>
              <a:ext uri="{FF2B5EF4-FFF2-40B4-BE49-F238E27FC236}">
                <a16:creationId xmlns:a16="http://schemas.microsoft.com/office/drawing/2014/main" id="{E893C989-640B-47E3-8DD6-EB881D759B1B}"/>
              </a:ext>
            </a:extLst>
          </p:cNvPr>
          <p:cNvSpPr/>
          <p:nvPr/>
        </p:nvSpPr>
        <p:spPr>
          <a:xfrm>
            <a:off x="905436" y="2502552"/>
            <a:ext cx="6257364" cy="10712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tx1"/>
                </a:solidFill>
              </a:rPr>
              <a:t>Cotisations </a:t>
            </a:r>
            <a:r>
              <a:rPr lang="fr-FR" sz="2400" b="1" dirty="0">
                <a:solidFill>
                  <a:schemeClr val="tx1"/>
                </a:solidFill>
              </a:rPr>
              <a:t>(</a:t>
            </a:r>
            <a:r>
              <a:rPr lang="fr-FR" sz="2400" b="1" dirty="0" err="1">
                <a:solidFill>
                  <a:schemeClr val="tx1"/>
                </a:solidFill>
              </a:rPr>
              <a:t>salarié+employeur</a:t>
            </a:r>
            <a:r>
              <a:rPr lang="fr-FR" sz="2400" b="1" dirty="0">
                <a:solidFill>
                  <a:schemeClr val="tx1"/>
                </a:solidFill>
              </a:rPr>
              <a:t>) </a:t>
            </a:r>
          </a:p>
        </p:txBody>
      </p:sp>
      <p:sp>
        <p:nvSpPr>
          <p:cNvPr id="3" name="Rectangle 2">
            <a:extLst>
              <a:ext uri="{FF2B5EF4-FFF2-40B4-BE49-F238E27FC236}">
                <a16:creationId xmlns:a16="http://schemas.microsoft.com/office/drawing/2014/main" id="{C411E336-86D2-4780-B38D-AD2A4725F8BC}"/>
              </a:ext>
            </a:extLst>
          </p:cNvPr>
          <p:cNvSpPr/>
          <p:nvPr/>
        </p:nvSpPr>
        <p:spPr>
          <a:xfrm>
            <a:off x="7162800" y="2507026"/>
            <a:ext cx="3333004" cy="1071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tx1"/>
                </a:solidFill>
              </a:rPr>
              <a:t>Pensions   </a:t>
            </a:r>
            <a:r>
              <a:rPr lang="fr-FR" dirty="0"/>
              <a:t>s</a:t>
            </a:r>
          </a:p>
        </p:txBody>
      </p:sp>
      <p:sp>
        <p:nvSpPr>
          <p:cNvPr id="9" name="Flèche : double flèche verticale 8">
            <a:extLst>
              <a:ext uri="{FF2B5EF4-FFF2-40B4-BE49-F238E27FC236}">
                <a16:creationId xmlns:a16="http://schemas.microsoft.com/office/drawing/2014/main" id="{092F8CDE-18D0-4F5A-8F0C-0A7E7B62A9B7}"/>
              </a:ext>
            </a:extLst>
          </p:cNvPr>
          <p:cNvSpPr/>
          <p:nvPr/>
        </p:nvSpPr>
        <p:spPr>
          <a:xfrm>
            <a:off x="9593168" y="2603468"/>
            <a:ext cx="394447" cy="903077"/>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ouble flèche horizontale 4">
            <a:extLst>
              <a:ext uri="{FF2B5EF4-FFF2-40B4-BE49-F238E27FC236}">
                <a16:creationId xmlns:a16="http://schemas.microsoft.com/office/drawing/2014/main" id="{44D1B56D-EA19-4D0D-9B72-F5074CBC1779}"/>
              </a:ext>
            </a:extLst>
          </p:cNvPr>
          <p:cNvSpPr/>
          <p:nvPr/>
        </p:nvSpPr>
        <p:spPr>
          <a:xfrm>
            <a:off x="6637804" y="3818965"/>
            <a:ext cx="1069226" cy="394447"/>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Graphique 7" descr="Cadenas">
            <a:extLst>
              <a:ext uri="{FF2B5EF4-FFF2-40B4-BE49-F238E27FC236}">
                <a16:creationId xmlns:a16="http://schemas.microsoft.com/office/drawing/2014/main" id="{49FA6C0B-5776-4171-87AA-811BBBCA02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7411" y="2642650"/>
            <a:ext cx="914400" cy="914400"/>
          </a:xfrm>
          <a:prstGeom prst="rect">
            <a:avLst/>
          </a:prstGeom>
        </p:spPr>
      </p:pic>
      <p:sp>
        <p:nvSpPr>
          <p:cNvPr id="10" name="ZoneTexte 9">
            <a:extLst>
              <a:ext uri="{FF2B5EF4-FFF2-40B4-BE49-F238E27FC236}">
                <a16:creationId xmlns:a16="http://schemas.microsoft.com/office/drawing/2014/main" id="{88D646CF-E5EE-424C-ADC1-40DFF6F40A45}"/>
              </a:ext>
            </a:extLst>
          </p:cNvPr>
          <p:cNvSpPr txBox="1"/>
          <p:nvPr/>
        </p:nvSpPr>
        <p:spPr>
          <a:xfrm>
            <a:off x="1905824" y="5491080"/>
            <a:ext cx="8589980" cy="369332"/>
          </a:xfrm>
          <a:prstGeom prst="rect">
            <a:avLst/>
          </a:prstGeom>
          <a:noFill/>
        </p:spPr>
        <p:txBody>
          <a:bodyPr wrap="none" rtlCol="0">
            <a:spAutoFit/>
          </a:bodyPr>
          <a:lstStyle/>
          <a:p>
            <a:r>
              <a:rPr lang="fr-FR" b="1" dirty="0">
                <a:solidFill>
                  <a:srgbClr val="FF0000"/>
                </a:solidFill>
              </a:rPr>
              <a:t>Les recettes sont fixées où plafonnées, on réduit les droits pour rentrer dans l’enveloppe</a:t>
            </a:r>
          </a:p>
        </p:txBody>
      </p:sp>
    </p:spTree>
    <p:extLst>
      <p:ext uri="{BB962C8B-B14F-4D97-AF65-F5344CB8AC3E}">
        <p14:creationId xmlns:p14="http://schemas.microsoft.com/office/powerpoint/2010/main" val="15108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4824691" y="3593655"/>
            <a:ext cx="4965700" cy="1398588"/>
          </a:xfrm>
        </p:spPr>
        <p:txBody>
          <a:bodyPr/>
          <a:lstStyle/>
          <a:p>
            <a:pPr algn="ctr">
              <a:spcAft>
                <a:spcPts val="1200"/>
              </a:spcAft>
            </a:pPr>
            <a:br>
              <a:rPr lang="en-GB" altLang="fr-FR" sz="4400" dirty="0">
                <a:latin typeface="Garamond" panose="02020404030301010803" pitchFamily="18" charset="0"/>
                <a:cs typeface="Times New Roman" panose="02020603050405020304" pitchFamily="18" charset="0"/>
              </a:rPr>
            </a:br>
            <a:r>
              <a:rPr lang="en-GB" altLang="fr-FR" sz="4400" b="1" dirty="0">
                <a:latin typeface="+mn-lt"/>
                <a:cs typeface="Times New Roman" panose="02020603050405020304" pitchFamily="18" charset="0"/>
              </a:rPr>
              <a:t>Age de </a:t>
            </a:r>
            <a:r>
              <a:rPr lang="en-GB" altLang="fr-FR" sz="4400" b="1" dirty="0" err="1">
                <a:latin typeface="+mn-lt"/>
                <a:cs typeface="Times New Roman" panose="02020603050405020304" pitchFamily="18" charset="0"/>
              </a:rPr>
              <a:t>départ</a:t>
            </a:r>
            <a:endParaRPr lang="en-GB" altLang="fr-FR" sz="4400" b="1" dirty="0">
              <a:latin typeface="+mn-lt"/>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11" name="Rectangle 2"/>
          <p:cNvSpPr txBox="1">
            <a:spLocks noChangeArrowheads="1"/>
          </p:cNvSpPr>
          <p:nvPr/>
        </p:nvSpPr>
        <p:spPr bwMode="auto">
          <a:xfrm>
            <a:off x="905436" y="311570"/>
            <a:ext cx="10381128" cy="126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fr-FR" sz="4400" dirty="0">
                <a:solidFill>
                  <a:srgbClr val="990000"/>
                </a:solidFill>
                <a:latin typeface="Arial"/>
              </a:rPr>
              <a:t>Système à prestations définies</a:t>
            </a:r>
            <a:endPar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12" name="Rectangle 3"/>
          <p:cNvSpPr txBox="1">
            <a:spLocks noChangeArrowheads="1"/>
          </p:cNvSpPr>
          <p:nvPr/>
        </p:nvSpPr>
        <p:spPr bwMode="auto">
          <a:xfrm>
            <a:off x="3020173" y="3226119"/>
            <a:ext cx="2882339" cy="9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endParaRPr kumimoji="0" lang="fr-FR" altLang="fr-FR" sz="4000" b="1" i="0" u="none" strike="noStrike" kern="1200" cap="none" spc="0" normalizeH="0" baseline="0" noProof="0" dirty="0">
              <a:ln>
                <a:noFill/>
              </a:ln>
              <a:solidFill>
                <a:srgbClr val="333333"/>
              </a:solidFill>
              <a:effectLst/>
              <a:uLnTx/>
              <a:uFillTx/>
              <a:latin typeface="Arial"/>
            </a:endParaRPr>
          </a:p>
        </p:txBody>
      </p:sp>
      <p:sp>
        <p:nvSpPr>
          <p:cNvPr id="2" name="Rectangle 1">
            <a:extLst>
              <a:ext uri="{FF2B5EF4-FFF2-40B4-BE49-F238E27FC236}">
                <a16:creationId xmlns:a16="http://schemas.microsoft.com/office/drawing/2014/main" id="{E893C989-640B-47E3-8DD6-EB881D759B1B}"/>
              </a:ext>
            </a:extLst>
          </p:cNvPr>
          <p:cNvSpPr/>
          <p:nvPr/>
        </p:nvSpPr>
        <p:spPr>
          <a:xfrm>
            <a:off x="905436" y="2502552"/>
            <a:ext cx="6257364" cy="10712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tx1"/>
                </a:solidFill>
              </a:rPr>
              <a:t>Cotisations </a:t>
            </a:r>
            <a:r>
              <a:rPr lang="fr-FR" sz="2400" b="1" dirty="0">
                <a:solidFill>
                  <a:schemeClr val="tx1"/>
                </a:solidFill>
              </a:rPr>
              <a:t>(</a:t>
            </a:r>
            <a:r>
              <a:rPr lang="fr-FR" sz="2400" b="1" dirty="0" err="1">
                <a:solidFill>
                  <a:schemeClr val="tx1"/>
                </a:solidFill>
              </a:rPr>
              <a:t>salarié+employeur</a:t>
            </a:r>
            <a:r>
              <a:rPr lang="fr-FR" sz="2400" b="1" dirty="0">
                <a:solidFill>
                  <a:schemeClr val="tx1"/>
                </a:solidFill>
              </a:rPr>
              <a:t>) </a:t>
            </a:r>
          </a:p>
        </p:txBody>
      </p:sp>
      <p:sp>
        <p:nvSpPr>
          <p:cNvPr id="3" name="Rectangle 2">
            <a:extLst>
              <a:ext uri="{FF2B5EF4-FFF2-40B4-BE49-F238E27FC236}">
                <a16:creationId xmlns:a16="http://schemas.microsoft.com/office/drawing/2014/main" id="{C411E336-86D2-4780-B38D-AD2A4725F8BC}"/>
              </a:ext>
            </a:extLst>
          </p:cNvPr>
          <p:cNvSpPr/>
          <p:nvPr/>
        </p:nvSpPr>
        <p:spPr>
          <a:xfrm>
            <a:off x="7162800" y="2507026"/>
            <a:ext cx="3333004" cy="1071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tx1"/>
                </a:solidFill>
              </a:rPr>
              <a:t>Pensions   </a:t>
            </a:r>
            <a:r>
              <a:rPr lang="fr-FR" dirty="0"/>
              <a:t>s</a:t>
            </a:r>
          </a:p>
        </p:txBody>
      </p:sp>
      <p:pic>
        <p:nvPicPr>
          <p:cNvPr id="8" name="Graphique 7" descr="Cadenas">
            <a:extLst>
              <a:ext uri="{FF2B5EF4-FFF2-40B4-BE49-F238E27FC236}">
                <a16:creationId xmlns:a16="http://schemas.microsoft.com/office/drawing/2014/main" id="{49FA6C0B-5776-4171-87AA-811BBBCA02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1404" y="2580969"/>
            <a:ext cx="914400" cy="914400"/>
          </a:xfrm>
          <a:prstGeom prst="rect">
            <a:avLst/>
          </a:prstGeom>
        </p:spPr>
      </p:pic>
      <p:pic>
        <p:nvPicPr>
          <p:cNvPr id="13" name="Graphique 12" descr="Cadenas">
            <a:extLst>
              <a:ext uri="{FF2B5EF4-FFF2-40B4-BE49-F238E27FC236}">
                <a16:creationId xmlns:a16="http://schemas.microsoft.com/office/drawing/2014/main" id="{74C1B134-6F50-46BF-8F93-24613B5923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31184" y="3264345"/>
            <a:ext cx="914400" cy="914400"/>
          </a:xfrm>
          <a:prstGeom prst="rect">
            <a:avLst/>
          </a:prstGeom>
        </p:spPr>
      </p:pic>
      <p:sp>
        <p:nvSpPr>
          <p:cNvPr id="14" name="Flèche : double flèche verticale 13">
            <a:extLst>
              <a:ext uri="{FF2B5EF4-FFF2-40B4-BE49-F238E27FC236}">
                <a16:creationId xmlns:a16="http://schemas.microsoft.com/office/drawing/2014/main" id="{2665EC80-DFB0-4720-85FA-AF8701ADBD83}"/>
              </a:ext>
            </a:extLst>
          </p:cNvPr>
          <p:cNvSpPr/>
          <p:nvPr/>
        </p:nvSpPr>
        <p:spPr>
          <a:xfrm>
            <a:off x="6574863" y="2592292"/>
            <a:ext cx="394447" cy="903077"/>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37EAEF61-C2E3-4FC5-B80B-8424BE787FA2}"/>
              </a:ext>
            </a:extLst>
          </p:cNvPr>
          <p:cNvSpPr txBox="1"/>
          <p:nvPr/>
        </p:nvSpPr>
        <p:spPr>
          <a:xfrm>
            <a:off x="2063729" y="5372452"/>
            <a:ext cx="7974875" cy="400110"/>
          </a:xfrm>
          <a:prstGeom prst="rect">
            <a:avLst/>
          </a:prstGeom>
          <a:noFill/>
        </p:spPr>
        <p:txBody>
          <a:bodyPr wrap="none" rtlCol="0">
            <a:spAutoFit/>
          </a:bodyPr>
          <a:lstStyle/>
          <a:p>
            <a:r>
              <a:rPr lang="fr-FR" sz="2000" b="1" dirty="0">
                <a:solidFill>
                  <a:srgbClr val="FF0000"/>
                </a:solidFill>
              </a:rPr>
              <a:t>Les droits sont garantis : on ajuste les recettes pour répondre aux besoins</a:t>
            </a:r>
          </a:p>
        </p:txBody>
      </p:sp>
    </p:spTree>
    <p:extLst>
      <p:ext uri="{BB962C8B-B14F-4D97-AF65-F5344CB8AC3E}">
        <p14:creationId xmlns:p14="http://schemas.microsoft.com/office/powerpoint/2010/main" val="2753179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3"/>
          <p:cNvSpPr txBox="1">
            <a:spLocks noChangeArrowheads="1"/>
          </p:cNvSpPr>
          <p:nvPr/>
        </p:nvSpPr>
        <p:spPr bwMode="auto">
          <a:xfrm>
            <a:off x="1471476" y="265251"/>
            <a:ext cx="8885098"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Régimes « à prestations définies »</a:t>
            </a:r>
          </a:p>
        </p:txBody>
      </p:sp>
      <p:sp>
        <p:nvSpPr>
          <p:cNvPr id="7" name="Rectangle 3"/>
          <p:cNvSpPr txBox="1">
            <a:spLocks noChangeArrowheads="1"/>
          </p:cNvSpPr>
          <p:nvPr/>
        </p:nvSpPr>
        <p:spPr bwMode="auto">
          <a:xfrm>
            <a:off x="1471476" y="3248689"/>
            <a:ext cx="8885098"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Régimes « à cotisations définies »</a:t>
            </a:r>
          </a:p>
        </p:txBody>
      </p:sp>
      <p:sp>
        <p:nvSpPr>
          <p:cNvPr id="2" name="ZoneTexte 1"/>
          <p:cNvSpPr txBox="1"/>
          <p:nvPr/>
        </p:nvSpPr>
        <p:spPr>
          <a:xfrm>
            <a:off x="1471476" y="1355863"/>
            <a:ext cx="10197063" cy="1892826"/>
          </a:xfrm>
          <a:prstGeom prst="rect">
            <a:avLst/>
          </a:prstGeom>
          <a:noFill/>
        </p:spPr>
        <p:txBody>
          <a:bodyPr wrap="square" rtlCol="0">
            <a:spAutoFit/>
          </a:bodyPr>
          <a:lstStyle/>
          <a:p>
            <a:pPr marL="457200" indent="-457200">
              <a:buFont typeface="Wingdings" panose="05000000000000000000" pitchFamily="2" charset="2"/>
              <a:buChar char="§"/>
            </a:pPr>
            <a:r>
              <a:rPr lang="fr-FR" sz="2800" dirty="0"/>
              <a:t>J’ai acquis un droit à retraite : exemple 75 % de mon salaire. = la prestation qui m’est due est définie</a:t>
            </a:r>
          </a:p>
          <a:p>
            <a:pPr marL="457200" indent="-457200">
              <a:spcBef>
                <a:spcPts val="600"/>
              </a:spcBef>
              <a:buFont typeface="Wingdings" panose="05000000000000000000" pitchFamily="2" charset="2"/>
              <a:buChar char="§"/>
            </a:pPr>
            <a:r>
              <a:rPr lang="fr-FR" sz="2800" dirty="0"/>
              <a:t>Le système ajuste le niveau de cotisations pour que mon droit soit respecté</a:t>
            </a:r>
          </a:p>
        </p:txBody>
      </p:sp>
      <p:sp>
        <p:nvSpPr>
          <p:cNvPr id="8" name="ZoneTexte 7"/>
          <p:cNvSpPr txBox="1"/>
          <p:nvPr/>
        </p:nvSpPr>
        <p:spPr>
          <a:xfrm>
            <a:off x="1471476" y="4444118"/>
            <a:ext cx="10197063" cy="2323713"/>
          </a:xfrm>
          <a:prstGeom prst="rect">
            <a:avLst/>
          </a:prstGeom>
          <a:noFill/>
        </p:spPr>
        <p:txBody>
          <a:bodyPr wrap="square" rtlCol="0">
            <a:spAutoFit/>
          </a:bodyPr>
          <a:lstStyle/>
          <a:p>
            <a:pPr marL="457200" indent="-457200">
              <a:buFont typeface="Wingdings" panose="05000000000000000000" pitchFamily="2" charset="2"/>
              <a:buChar char="§"/>
            </a:pPr>
            <a:r>
              <a:rPr lang="fr-FR" sz="2800" dirty="0"/>
              <a:t>Le niveau de cotisation est définie une fois pour toutes</a:t>
            </a:r>
          </a:p>
          <a:p>
            <a:pPr marL="457200" indent="-457200">
              <a:spcBef>
                <a:spcPts val="600"/>
              </a:spcBef>
              <a:buFont typeface="Wingdings" panose="05000000000000000000" pitchFamily="2" charset="2"/>
              <a:buChar char="§"/>
            </a:pPr>
            <a:r>
              <a:rPr lang="fr-FR" sz="2800" dirty="0"/>
              <a:t>Le système ajuste le niveau de prestations pour ne pas dépasser le niveau de ressources dont il dispose. En clair, si le nombre de retraités ou l’espérance de vie augmente, il baisse le montant des retraites ou retarde </a:t>
            </a:r>
            <a:r>
              <a:rPr lang="fr-FR" sz="2800" dirty="0" err="1"/>
              <a:t>l’age</a:t>
            </a:r>
            <a:r>
              <a:rPr lang="fr-FR" sz="2800" dirty="0"/>
              <a:t> de départ</a:t>
            </a:r>
          </a:p>
        </p:txBody>
      </p:sp>
    </p:spTree>
    <p:extLst>
      <p:ext uri="{BB962C8B-B14F-4D97-AF65-F5344CB8AC3E}">
        <p14:creationId xmlns:p14="http://schemas.microsoft.com/office/powerpoint/2010/main" val="3152299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640026" y="583441"/>
            <a:ext cx="9109058"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fr-FR" sz="4000" dirty="0">
                <a:solidFill>
                  <a:srgbClr val="990000"/>
                </a:solidFill>
                <a:latin typeface="Arial"/>
              </a:rPr>
              <a:t>Le « modèle suédois »</a:t>
            </a:r>
            <a:endPar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8" name="Rectangle 3"/>
          <p:cNvSpPr txBox="1">
            <a:spLocks noChangeArrowheads="1"/>
          </p:cNvSpPr>
          <p:nvPr/>
        </p:nvSpPr>
        <p:spPr bwMode="auto">
          <a:xfrm>
            <a:off x="1451113" y="2513841"/>
            <a:ext cx="1007827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36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32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538163" marR="0" lvl="0" indent="-350838"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r>
              <a:rPr kumimoji="0" lang="fr-FR" altLang="fr-FR" sz="3600" b="0" i="0" u="none" strike="noStrike" kern="1200" cap="none" spc="0" normalizeH="0" baseline="0" noProof="0" dirty="0">
                <a:ln>
                  <a:noFill/>
                </a:ln>
                <a:solidFill>
                  <a:srgbClr val="333333"/>
                </a:solidFill>
                <a:effectLst/>
                <a:uLnTx/>
                <a:uFillTx/>
                <a:latin typeface="Arial"/>
                <a:ea typeface="MS PGothic" panose="020B0600070205080204" pitchFamily="34" charset="-128"/>
              </a:rPr>
              <a:t>Le régime des « comptes notionnels » suédois est un régime « par répartition », certes …</a:t>
            </a:r>
          </a:p>
          <a:p>
            <a:pPr marL="538163" indent="-350838" eaLnBrk="1" hangingPunct="1">
              <a:buClr>
                <a:srgbClr val="990000"/>
              </a:buClr>
              <a:defRPr/>
            </a:pPr>
            <a:r>
              <a:rPr lang="fr-FR" altLang="fr-FR" dirty="0">
                <a:solidFill>
                  <a:srgbClr val="333333"/>
                </a:solidFill>
                <a:latin typeface="Arial"/>
              </a:rPr>
              <a:t>… mais qui fonctionne « à cotisations définies »</a:t>
            </a:r>
          </a:p>
          <a:p>
            <a:pPr marL="538163" marR="0" lvl="0" indent="-350838"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endParaRPr kumimoji="0" lang="fr-FR" altLang="fr-FR" sz="3600" b="0"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149208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sp>
        <p:nvSpPr>
          <p:cNvPr id="5124" name="Rectangle 4"/>
          <p:cNvSpPr>
            <a:spLocks noChangeArrowheads="1"/>
          </p:cNvSpPr>
          <p:nvPr/>
        </p:nvSpPr>
        <p:spPr bwMode="auto">
          <a:xfrm>
            <a:off x="5295900" y="2657475"/>
            <a:ext cx="9144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Aft>
                <a:spcPts val="1200"/>
              </a:spcAft>
              <a:buFont typeface="Wingdings" charset="0"/>
              <a:buChar char="§"/>
              <a:defRPr/>
            </a:pPr>
            <a:endParaRPr lang="fr-FR">
              <a:latin typeface="Comic Sans MS" charset="0"/>
              <a:ea typeface="ＭＳ Ｐゴシック" charset="0"/>
              <a:cs typeface="Times New Roman" charset="0"/>
            </a:endParaRPr>
          </a:p>
        </p:txBody>
      </p:sp>
      <p:sp>
        <p:nvSpPr>
          <p:cNvPr id="112643" name="Titre 1"/>
          <p:cNvSpPr txBox="1">
            <a:spLocks/>
          </p:cNvSpPr>
          <p:nvPr/>
        </p:nvSpPr>
        <p:spPr bwMode="auto">
          <a:xfrm>
            <a:off x="2271782" y="832009"/>
            <a:ext cx="83216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hangingPunct="1">
              <a:spcBef>
                <a:spcPct val="0"/>
              </a:spcBef>
              <a:spcAft>
                <a:spcPts val="1200"/>
              </a:spcAft>
            </a:pPr>
            <a:r>
              <a:rPr lang="fr-FR" altLang="ja-JP" sz="5400" b="1" dirty="0">
                <a:solidFill>
                  <a:srgbClr val="800000"/>
                </a:solidFill>
                <a:latin typeface="Arial" panose="020B0604020202020204" pitchFamily="34" charset="0"/>
              </a:rPr>
              <a:t>Face au projet de retraite à points …</a:t>
            </a:r>
            <a:endParaRPr lang="fr-FR" altLang="fr-FR" sz="5400" b="1" dirty="0">
              <a:solidFill>
                <a:srgbClr val="800000"/>
              </a:solidFill>
              <a:latin typeface="Arial" panose="020B0604020202020204" pitchFamily="34" charset="0"/>
            </a:endParaRPr>
          </a:p>
        </p:txBody>
      </p:sp>
      <p:sp>
        <p:nvSpPr>
          <p:cNvPr id="112644" name="Sous-titre 2"/>
          <p:cNvSpPr txBox="1">
            <a:spLocks/>
          </p:cNvSpPr>
          <p:nvPr/>
        </p:nvSpPr>
        <p:spPr bwMode="auto">
          <a:xfrm>
            <a:off x="1624771" y="2330768"/>
            <a:ext cx="9183757"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hangingPunct="1">
              <a:spcBef>
                <a:spcPts val="1800"/>
              </a:spcBef>
              <a:spcAft>
                <a:spcPts val="3000"/>
              </a:spcAft>
              <a:buClr>
                <a:schemeClr val="accent1"/>
              </a:buClr>
              <a:buSzPct val="100000"/>
            </a:pPr>
            <a:r>
              <a:rPr lang="fr-FR" altLang="fr-FR" sz="4000" b="1" dirty="0">
                <a:solidFill>
                  <a:srgbClr val="800000"/>
                </a:solidFill>
                <a:latin typeface="Arial" panose="020B0604020202020204" pitchFamily="34" charset="0"/>
                <a:cs typeface="Times New Roman" panose="02020603050405020304" pitchFamily="18" charset="0"/>
              </a:rPr>
              <a:t>Quels droits à retraite ?</a:t>
            </a:r>
            <a:br>
              <a:rPr lang="fr-FR" altLang="fr-FR" sz="4000" b="1" dirty="0">
                <a:solidFill>
                  <a:srgbClr val="800000"/>
                </a:solidFill>
                <a:latin typeface="Arial" panose="020B0604020202020204" pitchFamily="34" charset="0"/>
                <a:cs typeface="Times New Roman" panose="02020603050405020304" pitchFamily="18" charset="0"/>
              </a:rPr>
            </a:br>
            <a:r>
              <a:rPr lang="fr-FR" altLang="fr-FR" sz="4000" b="1" dirty="0">
                <a:solidFill>
                  <a:srgbClr val="800000"/>
                </a:solidFill>
                <a:latin typeface="Arial" panose="020B0604020202020204" pitchFamily="34" charset="0"/>
                <a:cs typeface="Times New Roman" panose="02020603050405020304" pitchFamily="18" charset="0"/>
              </a:rPr>
              <a:t>A quel âge ?  </a:t>
            </a:r>
            <a:br>
              <a:rPr lang="en-GB" altLang="fr-FR" sz="4000" dirty="0">
                <a:solidFill>
                  <a:srgbClr val="800000"/>
                </a:solidFill>
                <a:latin typeface="Arial" panose="020B0604020202020204" pitchFamily="34" charset="0"/>
                <a:cs typeface="Times New Roman" panose="02020603050405020304" pitchFamily="18" charset="0"/>
              </a:rPr>
            </a:br>
            <a:r>
              <a:rPr lang="en-GB" altLang="fr-FR" sz="4000" b="1" dirty="0">
                <a:solidFill>
                  <a:srgbClr val="800000"/>
                </a:solidFill>
                <a:latin typeface="Arial" panose="020B0604020202020204" pitchFamily="34" charset="0"/>
                <a:cs typeface="Times New Roman" panose="02020603050405020304" pitchFamily="18" charset="0"/>
              </a:rPr>
              <a:t>Pour </a:t>
            </a:r>
            <a:r>
              <a:rPr lang="fr-FR" altLang="fr-FR" sz="4000" b="1" dirty="0">
                <a:solidFill>
                  <a:srgbClr val="800000"/>
                </a:solidFill>
                <a:latin typeface="Arial" panose="020B0604020202020204" pitchFamily="34" charset="0"/>
                <a:cs typeface="Times New Roman" panose="02020603050405020304" pitchFamily="18" charset="0"/>
              </a:rPr>
              <a:t>quel niveau de vie ?</a:t>
            </a:r>
          </a:p>
          <a:p>
            <a:pPr algn="ctr" eaLnBrk="1" hangingPunct="1">
              <a:spcBef>
                <a:spcPts val="1800"/>
              </a:spcBef>
              <a:buClr>
                <a:schemeClr val="accent1"/>
              </a:buClr>
              <a:buSzPct val="100000"/>
            </a:pPr>
            <a:r>
              <a:rPr lang="fr-FR" altLang="fr-FR" sz="4000" b="1" dirty="0">
                <a:solidFill>
                  <a:srgbClr val="800000"/>
                </a:solidFill>
                <a:latin typeface="Arial" panose="020B0604020202020204" pitchFamily="34" charset="0"/>
                <a:cs typeface="Times New Roman" panose="02020603050405020304" pitchFamily="18" charset="0"/>
              </a:rPr>
              <a:t>Quels arguments ? </a:t>
            </a:r>
          </a:p>
          <a:p>
            <a:pPr algn="ctr" eaLnBrk="1" hangingPunct="1">
              <a:spcBef>
                <a:spcPts val="1800"/>
              </a:spcBef>
              <a:spcAft>
                <a:spcPts val="3000"/>
              </a:spcAft>
              <a:buClr>
                <a:schemeClr val="accent1"/>
              </a:buClr>
              <a:buSzPct val="100000"/>
            </a:pPr>
            <a:r>
              <a:rPr lang="fr-FR" altLang="fr-FR" sz="4000" b="1" dirty="0">
                <a:solidFill>
                  <a:srgbClr val="800000"/>
                </a:solidFill>
                <a:latin typeface="Arial" panose="020B0604020202020204" pitchFamily="34" charset="0"/>
                <a:cs typeface="Times New Roman" panose="02020603050405020304" pitchFamily="18" charset="0"/>
              </a:rPr>
              <a:t>Quelles propositions ?</a:t>
            </a:r>
          </a:p>
          <a:p>
            <a:pPr algn="ctr" eaLnBrk="1" hangingPunct="1">
              <a:spcBef>
                <a:spcPts val="1800"/>
              </a:spcBef>
              <a:spcAft>
                <a:spcPts val="1200"/>
              </a:spcAft>
              <a:buClr>
                <a:schemeClr val="accent1"/>
              </a:buClr>
              <a:buSzPct val="100000"/>
            </a:pPr>
            <a:endParaRPr lang="fr-FR" altLang="fr-FR" sz="4000" dirty="0">
              <a:solidFill>
                <a:schemeClr val="tx2"/>
              </a:solidFill>
              <a:latin typeface="Arial" panose="020B0604020202020204" pitchFamily="34"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Tree>
    <p:extLst>
      <p:ext uri="{BB962C8B-B14F-4D97-AF65-F5344CB8AC3E}">
        <p14:creationId xmlns:p14="http://schemas.microsoft.com/office/powerpoint/2010/main" val="74405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3"/>
          <p:cNvSpPr txBox="1">
            <a:spLocks noChangeArrowheads="1"/>
          </p:cNvSpPr>
          <p:nvPr/>
        </p:nvSpPr>
        <p:spPr bwMode="auto">
          <a:xfrm>
            <a:off x="1262338" y="439255"/>
            <a:ext cx="10302011"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000" b="1" i="0" u="none" strike="noStrike" kern="1200" cap="none" spc="0" normalizeH="0" baseline="0" noProof="0">
                <a:ln>
                  <a:noFill/>
                </a:ln>
                <a:solidFill>
                  <a:srgbClr val="990000"/>
                </a:solidFill>
                <a:effectLst/>
                <a:uLnTx/>
                <a:uFillTx/>
                <a:latin typeface="Arial"/>
                <a:ea typeface="MS PGothic" panose="020B0600070205080204" pitchFamily="34" charset="-128"/>
              </a:rPr>
              <a:t>Régimes « à cotisations définies »</a:t>
            </a:r>
          </a:p>
        </p:txBody>
      </p:sp>
      <p:sp>
        <p:nvSpPr>
          <p:cNvPr id="5" name="Rectangle 3"/>
          <p:cNvSpPr txBox="1">
            <a:spLocks noChangeArrowheads="1"/>
          </p:cNvSpPr>
          <p:nvPr/>
        </p:nvSpPr>
        <p:spPr bwMode="auto">
          <a:xfrm>
            <a:off x="1252813" y="2383943"/>
            <a:ext cx="104157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36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32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644525" marR="0" lvl="0" indent="-457200"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r>
              <a:rPr kumimoji="0" lang="fr-FR" altLang="fr-FR" sz="3600" b="0" i="0" u="none" strike="noStrike" kern="1200" cap="none" spc="0" normalizeH="0" baseline="0" noProof="0">
                <a:ln>
                  <a:noFill/>
                </a:ln>
                <a:solidFill>
                  <a:srgbClr val="333333"/>
                </a:solidFill>
                <a:effectLst/>
                <a:uLnTx/>
                <a:uFillTx/>
                <a:latin typeface="Arial"/>
                <a:ea typeface="MS PGothic" panose="020B0600070205080204" pitchFamily="34" charset="-128"/>
              </a:rPr>
              <a:t>Le régime des « comptes notionnels » suédois est doté d’un « mécanisme d’équilibrage automatique » (MEA) impitoyable pour les retraités, ceux d’aujourd’hui comme ceux de demain.</a:t>
            </a:r>
            <a:endParaRPr kumimoji="0" lang="fr-FR" altLang="fr-FR" sz="3600" b="0"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609546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5" name="Rectangle 3"/>
          <p:cNvSpPr txBox="1">
            <a:spLocks noChangeArrowheads="1"/>
          </p:cNvSpPr>
          <p:nvPr/>
        </p:nvSpPr>
        <p:spPr bwMode="auto">
          <a:xfrm>
            <a:off x="1150938" y="0"/>
            <a:ext cx="9642442"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000" b="1" i="0" u="none" strike="noStrike" kern="1200" cap="none" spc="0" normalizeH="0" baseline="0" noProof="0">
                <a:ln>
                  <a:noFill/>
                </a:ln>
                <a:solidFill>
                  <a:srgbClr val="990000"/>
                </a:solidFill>
                <a:effectLst/>
                <a:uLnTx/>
                <a:uFillTx/>
                <a:latin typeface="Arial"/>
                <a:ea typeface="MS PGothic" panose="020B0600070205080204" pitchFamily="34" charset="-128"/>
              </a:rPr>
              <a:t>Régimes « à cotisations définies »</a:t>
            </a:r>
            <a:endPar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7" name="Rectangle 3"/>
          <p:cNvSpPr txBox="1">
            <a:spLocks noChangeArrowheads="1"/>
          </p:cNvSpPr>
          <p:nvPr/>
        </p:nvSpPr>
        <p:spPr bwMode="auto">
          <a:xfrm>
            <a:off x="979487" y="1584326"/>
            <a:ext cx="10450513"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36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32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187325"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3600" b="1" i="0" u="none" strike="noStrike" kern="1200" cap="none" spc="0" normalizeH="0" baseline="0" noProof="0" dirty="0">
                <a:ln>
                  <a:noFill/>
                </a:ln>
                <a:solidFill>
                  <a:srgbClr val="333333"/>
                </a:solidFill>
                <a:effectLst/>
                <a:uLnTx/>
                <a:uFillTx/>
                <a:latin typeface="Arial"/>
                <a:ea typeface="MS PGothic" panose="020B0600070205080204" pitchFamily="34" charset="-128"/>
              </a:rPr>
              <a:t>La mise en œuvre du MEA en Suède</a:t>
            </a:r>
            <a:endParaRPr kumimoji="0" lang="fr-FR" altLang="fr-FR" sz="1000" b="1"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a:p>
            <a:pPr marL="187325"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Toutes les rentes de retraite ont été réduites :</a:t>
            </a:r>
          </a:p>
          <a:p>
            <a:pPr marL="187325" marR="0" lvl="0" indent="0"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r>
              <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 de - 3 % en 2010</a:t>
            </a:r>
          </a:p>
          <a:p>
            <a:pPr marL="187325" marR="0" lvl="0" indent="0"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r>
              <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 de - 4,3 % en 2011</a:t>
            </a:r>
          </a:p>
          <a:p>
            <a:pPr marL="187325" marR="0" lvl="0" indent="0"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r>
              <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 de - 2,7 % en 2014</a:t>
            </a:r>
          </a:p>
          <a:p>
            <a:pPr marL="187325"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Soit près de 10 % de baisse nominale des rentes en 4 années !</a:t>
            </a:r>
          </a:p>
        </p:txBody>
      </p:sp>
    </p:spTree>
    <p:extLst>
      <p:ext uri="{BB962C8B-B14F-4D97-AF65-F5344CB8AC3E}">
        <p14:creationId xmlns:p14="http://schemas.microsoft.com/office/powerpoint/2010/main" val="2259879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11" name="Rectangle 2"/>
          <p:cNvSpPr txBox="1">
            <a:spLocks noChangeArrowheads="1"/>
          </p:cNvSpPr>
          <p:nvPr/>
        </p:nvSpPr>
        <p:spPr bwMode="auto">
          <a:xfrm>
            <a:off x="1551850" y="826147"/>
            <a:ext cx="9088300" cy="126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fr-FR" sz="4400" dirty="0">
                <a:solidFill>
                  <a:srgbClr val="990000"/>
                </a:solidFill>
                <a:latin typeface="Arial"/>
              </a:rPr>
              <a:t>Le système actuel de la sécu</a:t>
            </a:r>
            <a:br>
              <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rPr>
            </a:br>
            <a:r>
              <a:rPr lang="fr-FR" altLang="fr-FR" sz="4400" dirty="0">
                <a:solidFill>
                  <a:srgbClr val="990000"/>
                </a:solidFill>
                <a:latin typeface="Arial"/>
              </a:rPr>
              <a:t>Répartition . Prestations définies</a:t>
            </a:r>
            <a:endPar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12" name="Rectangle 3"/>
          <p:cNvSpPr txBox="1">
            <a:spLocks noChangeArrowheads="1"/>
          </p:cNvSpPr>
          <p:nvPr/>
        </p:nvSpPr>
        <p:spPr bwMode="auto">
          <a:xfrm>
            <a:off x="1292087" y="2619721"/>
            <a:ext cx="10237303"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lang="fr-FR" altLang="fr-FR" sz="4000" dirty="0">
                <a:solidFill>
                  <a:srgbClr val="333333"/>
                </a:solidFill>
                <a:latin typeface="Arial"/>
              </a:rPr>
              <a:t>La création</a:t>
            </a:r>
            <a:r>
              <a:rPr kumimoji="0" lang="fr-FR" altLang="fr-FR" sz="4000" b="0" i="0" u="none" strike="noStrike" kern="1200" cap="none" spc="0" normalizeH="0" noProof="0" dirty="0">
                <a:ln>
                  <a:noFill/>
                </a:ln>
                <a:solidFill>
                  <a:srgbClr val="333333"/>
                </a:solidFill>
                <a:effectLst/>
                <a:uLnTx/>
                <a:uFillTx/>
                <a:latin typeface="Arial"/>
                <a:ea typeface="MS PGothic" panose="020B0600070205080204" pitchFamily="34" charset="-128"/>
              </a:rPr>
              <a:t> </a:t>
            </a:r>
          </a:p>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lang="fr-FR" altLang="fr-FR" sz="4000" dirty="0">
                <a:solidFill>
                  <a:srgbClr val="333333"/>
                </a:solidFill>
                <a:latin typeface="Arial"/>
              </a:rPr>
              <a:t>en </a:t>
            </a:r>
            <a:r>
              <a:rPr kumimoji="0" lang="fr-FR" altLang="fr-FR" sz="4000" b="1" i="0" u="none" strike="noStrike" kern="1200" cap="none" spc="0" normalizeH="0" baseline="0" noProof="0" dirty="0">
                <a:ln>
                  <a:noFill/>
                </a:ln>
                <a:solidFill>
                  <a:srgbClr val="333333"/>
                </a:solidFill>
                <a:effectLst/>
                <a:uLnTx/>
                <a:uFillTx/>
                <a:latin typeface="Arial"/>
                <a:ea typeface="MS PGothic" panose="020B0600070205080204" pitchFamily="34" charset="-128"/>
              </a:rPr>
              <a:t>1945</a:t>
            </a:r>
            <a:r>
              <a:rPr kumimoji="0" lang="fr-FR" altLang="fr-FR" sz="4000" b="0" i="0" u="none" strike="noStrike" kern="1200" cap="none" spc="0" normalizeH="0" baseline="0" noProof="0" dirty="0">
                <a:ln>
                  <a:noFill/>
                </a:ln>
                <a:solidFill>
                  <a:srgbClr val="333333"/>
                </a:solidFill>
                <a:effectLst/>
                <a:uLnTx/>
                <a:uFillTx/>
                <a:latin typeface="Arial"/>
                <a:ea typeface="MS PGothic" panose="020B0600070205080204" pitchFamily="34" charset="-128"/>
              </a:rPr>
              <a:t>, issu du programme « Les jours heureux » du Conseil de la Résistance.</a:t>
            </a:r>
          </a:p>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lang="fr-FR" altLang="fr-FR" sz="4000" dirty="0">
                <a:solidFill>
                  <a:srgbClr val="333333"/>
                </a:solidFill>
                <a:latin typeface="Arial"/>
              </a:rPr>
              <a:t>Mis en place par Ambroise Croizat</a:t>
            </a:r>
            <a:endParaRPr kumimoji="0" lang="fr-FR" altLang="fr-FR" sz="4000" b="0"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1253913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7424769-4D98-4F51-B638-7DE1F3BC7989}"/>
              </a:ext>
            </a:extLst>
          </p:cNvPr>
          <p:cNvSpPr>
            <a:spLocks noGrp="1"/>
          </p:cNvSpPr>
          <p:nvPr>
            <p:ph type="body" idx="1"/>
          </p:nvPr>
        </p:nvSpPr>
        <p:spPr/>
        <p:txBody>
          <a:bodyPr/>
          <a:lstStyle/>
          <a:p>
            <a:endParaRPr lang="fr-FR"/>
          </a:p>
        </p:txBody>
      </p:sp>
      <p:pic>
        <p:nvPicPr>
          <p:cNvPr id="4" name="Image 3">
            <a:extLst>
              <a:ext uri="{FF2B5EF4-FFF2-40B4-BE49-F238E27FC236}">
                <a16:creationId xmlns:a16="http://schemas.microsoft.com/office/drawing/2014/main" id="{BEE413F7-3DC3-4B16-AC45-8B3F4B697D1A}"/>
              </a:ext>
            </a:extLst>
          </p:cNvPr>
          <p:cNvPicPr>
            <a:picLocks noChangeAspect="1"/>
          </p:cNvPicPr>
          <p:nvPr/>
        </p:nvPicPr>
        <p:blipFill>
          <a:blip r:embed="rId2">
            <a:lum bright="-20000" contrast="15000"/>
          </a:blip>
          <a:stretch>
            <a:fillRect/>
          </a:stretch>
        </p:blipFill>
        <p:spPr>
          <a:xfrm>
            <a:off x="-188867" y="1"/>
            <a:ext cx="12552711" cy="6858000"/>
          </a:xfrm>
          <a:prstGeom prst="rect">
            <a:avLst/>
          </a:prstGeom>
        </p:spPr>
      </p:pic>
    </p:spTree>
    <p:extLst>
      <p:ext uri="{BB962C8B-B14F-4D97-AF65-F5344CB8AC3E}">
        <p14:creationId xmlns:p14="http://schemas.microsoft.com/office/powerpoint/2010/main" val="3165346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9CD71FD-6651-4471-BB76-0C429127010F}"/>
              </a:ext>
            </a:extLst>
          </p:cNvPr>
          <p:cNvSpPr>
            <a:spLocks noGrp="1"/>
          </p:cNvSpPr>
          <p:nvPr>
            <p:ph type="body" idx="1"/>
          </p:nvPr>
        </p:nvSpPr>
        <p:spPr/>
        <p:txBody>
          <a:bodyPr/>
          <a:lstStyle/>
          <a:p>
            <a:endParaRPr lang="fr-FR"/>
          </a:p>
        </p:txBody>
      </p:sp>
      <p:pic>
        <p:nvPicPr>
          <p:cNvPr id="4" name="Image 3">
            <a:extLst>
              <a:ext uri="{FF2B5EF4-FFF2-40B4-BE49-F238E27FC236}">
                <a16:creationId xmlns:a16="http://schemas.microsoft.com/office/drawing/2014/main" id="{DB918039-5C16-4686-8DD6-BE8CDD60D31E}"/>
              </a:ext>
            </a:extLst>
          </p:cNvPr>
          <p:cNvPicPr>
            <a:picLocks noChangeAspect="1"/>
          </p:cNvPicPr>
          <p:nvPr/>
        </p:nvPicPr>
        <p:blipFill>
          <a:blip r:embed="rId2">
            <a:lum bright="-20000" contrast="15000"/>
          </a:blip>
          <a:stretch>
            <a:fillRect/>
          </a:stretch>
        </p:blipFill>
        <p:spPr>
          <a:xfrm>
            <a:off x="-242868" y="0"/>
            <a:ext cx="12677736" cy="6858000"/>
          </a:xfrm>
          <a:prstGeom prst="rect">
            <a:avLst/>
          </a:prstGeom>
        </p:spPr>
      </p:pic>
    </p:spTree>
    <p:extLst>
      <p:ext uri="{BB962C8B-B14F-4D97-AF65-F5344CB8AC3E}">
        <p14:creationId xmlns:p14="http://schemas.microsoft.com/office/powerpoint/2010/main" val="277652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8CA05-FEB4-42F2-BCDC-2EA638DDE516}"/>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FDBA7642-7F49-4598-A023-14991ACC449C}"/>
              </a:ext>
            </a:extLst>
          </p:cNvPr>
          <p:cNvSpPr>
            <a:spLocks noGrp="1"/>
          </p:cNvSpPr>
          <p:nvPr>
            <p:ph type="body" idx="1"/>
          </p:nvPr>
        </p:nvSpPr>
        <p:spPr/>
        <p:txBody>
          <a:bodyPr/>
          <a:lstStyle/>
          <a:p>
            <a:endParaRPr lang="fr-FR"/>
          </a:p>
        </p:txBody>
      </p:sp>
      <p:pic>
        <p:nvPicPr>
          <p:cNvPr id="4" name="Image 3">
            <a:extLst>
              <a:ext uri="{FF2B5EF4-FFF2-40B4-BE49-F238E27FC236}">
                <a16:creationId xmlns:a16="http://schemas.microsoft.com/office/drawing/2014/main" id="{31ED85C9-E46A-4414-975F-3196C299EABA}"/>
              </a:ext>
            </a:extLst>
          </p:cNvPr>
          <p:cNvPicPr>
            <a:picLocks noChangeAspect="1"/>
          </p:cNvPicPr>
          <p:nvPr/>
        </p:nvPicPr>
        <p:blipFill>
          <a:blip r:embed="rId2">
            <a:lum bright="-20000" contrast="15000"/>
          </a:blip>
          <a:stretch>
            <a:fillRect/>
          </a:stretch>
        </p:blipFill>
        <p:spPr>
          <a:xfrm>
            <a:off x="-230266" y="0"/>
            <a:ext cx="12652532" cy="6857999"/>
          </a:xfrm>
          <a:prstGeom prst="rect">
            <a:avLst/>
          </a:prstGeom>
        </p:spPr>
      </p:pic>
    </p:spTree>
    <p:extLst>
      <p:ext uri="{BB962C8B-B14F-4D97-AF65-F5344CB8AC3E}">
        <p14:creationId xmlns:p14="http://schemas.microsoft.com/office/powerpoint/2010/main" val="1262327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11" name="Rectangle 2"/>
          <p:cNvSpPr txBox="1">
            <a:spLocks noChangeArrowheads="1"/>
          </p:cNvSpPr>
          <p:nvPr/>
        </p:nvSpPr>
        <p:spPr bwMode="auto">
          <a:xfrm>
            <a:off x="1551850" y="255102"/>
            <a:ext cx="9088300" cy="126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fr-FR" sz="4400" dirty="0">
                <a:solidFill>
                  <a:srgbClr val="990000"/>
                </a:solidFill>
                <a:latin typeface="Arial"/>
              </a:rPr>
              <a:t>La sécu en 1945</a:t>
            </a:r>
            <a:endPar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12" name="Rectangle 3"/>
          <p:cNvSpPr txBox="1">
            <a:spLocks noChangeArrowheads="1"/>
          </p:cNvSpPr>
          <p:nvPr/>
        </p:nvSpPr>
        <p:spPr bwMode="auto">
          <a:xfrm>
            <a:off x="1238299" y="1902544"/>
            <a:ext cx="10237303" cy="424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4000" b="0" i="0" u="none" strike="noStrike" kern="1200" cap="none" spc="0" normalizeH="0" noProof="0" dirty="0">
                <a:ln>
                  <a:noFill/>
                </a:ln>
                <a:solidFill>
                  <a:srgbClr val="333333"/>
                </a:solidFill>
                <a:effectLst/>
                <a:uLnTx/>
                <a:uFillTx/>
                <a:latin typeface="Arial"/>
                <a:ea typeface="MS PGothic" panose="020B0600070205080204" pitchFamily="34" charset="-128"/>
              </a:rPr>
              <a:t>Dans une France en ruine</a:t>
            </a:r>
          </a:p>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4000" b="0" i="0" u="none" strike="noStrike" kern="1200" cap="none" spc="0" normalizeH="0" baseline="0" noProof="0" dirty="0" err="1">
                <a:ln>
                  <a:noFill/>
                </a:ln>
                <a:solidFill>
                  <a:srgbClr val="333333"/>
                </a:solidFill>
                <a:effectLst/>
                <a:uLnTx/>
                <a:uFillTx/>
                <a:latin typeface="Arial"/>
                <a:ea typeface="MS PGothic" panose="020B0600070205080204" pitchFamily="34" charset="-128"/>
              </a:rPr>
              <a:t>L’age</a:t>
            </a:r>
            <a:r>
              <a:rPr kumimoji="0" lang="fr-FR" altLang="fr-FR" sz="4000" b="0" i="0" u="none" strike="noStrike" kern="1200" cap="none" spc="0" normalizeH="0" baseline="0" noProof="0" dirty="0">
                <a:ln>
                  <a:noFill/>
                </a:ln>
                <a:solidFill>
                  <a:srgbClr val="333333"/>
                </a:solidFill>
                <a:effectLst/>
                <a:uLnTx/>
                <a:uFillTx/>
                <a:latin typeface="Arial"/>
                <a:ea typeface="MS PGothic" panose="020B0600070205080204" pitchFamily="34" charset="-128"/>
              </a:rPr>
              <a:t> de la retraite est fixée à 65 ans</a:t>
            </a:r>
          </a:p>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lang="fr-FR" altLang="fr-FR" sz="4000" dirty="0">
                <a:solidFill>
                  <a:srgbClr val="333333"/>
                </a:solidFill>
                <a:latin typeface="Arial"/>
              </a:rPr>
              <a:t>La retraite est égale à 40 % du salaire des 10 dernières années à condition d’avoir cotisé 30 ans (120 trimestres)</a:t>
            </a:r>
          </a:p>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3600" b="0" i="0" u="none" strike="noStrike" kern="1200" cap="none" spc="0" normalizeH="0" baseline="0" noProof="0" dirty="0">
                <a:ln>
                  <a:noFill/>
                </a:ln>
                <a:solidFill>
                  <a:srgbClr val="333333"/>
                </a:solidFill>
                <a:effectLst/>
                <a:uLnTx/>
                <a:uFillTx/>
                <a:latin typeface="Arial"/>
                <a:ea typeface="MS PGothic" panose="020B0600070205080204" pitchFamily="34" charset="-128"/>
              </a:rPr>
              <a:t>P = Salaire Moyen x Taux (40 %) x trimestres/120</a:t>
            </a:r>
          </a:p>
        </p:txBody>
      </p:sp>
    </p:spTree>
    <p:extLst>
      <p:ext uri="{BB962C8B-B14F-4D97-AF65-F5344CB8AC3E}">
        <p14:creationId xmlns:p14="http://schemas.microsoft.com/office/powerpoint/2010/main" val="765143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11" name="Rectangle 2"/>
          <p:cNvSpPr txBox="1">
            <a:spLocks noChangeArrowheads="1"/>
          </p:cNvSpPr>
          <p:nvPr/>
        </p:nvSpPr>
        <p:spPr bwMode="auto">
          <a:xfrm>
            <a:off x="1551850" y="826147"/>
            <a:ext cx="9088300" cy="126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fr-FR" sz="4400" dirty="0">
                <a:solidFill>
                  <a:srgbClr val="990000"/>
                </a:solidFill>
                <a:latin typeface="Arial"/>
              </a:rPr>
              <a:t>Le système actuel de la sécu</a:t>
            </a:r>
            <a:br>
              <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rPr>
            </a:br>
            <a:r>
              <a:rPr lang="fr-FR" altLang="fr-FR" sz="4400" dirty="0">
                <a:solidFill>
                  <a:srgbClr val="990000"/>
                </a:solidFill>
                <a:latin typeface="Arial"/>
              </a:rPr>
              <a:t>La consolidation</a:t>
            </a:r>
            <a:endPar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12" name="Rectangle 3"/>
          <p:cNvSpPr txBox="1">
            <a:spLocks noChangeArrowheads="1"/>
          </p:cNvSpPr>
          <p:nvPr/>
        </p:nvSpPr>
        <p:spPr bwMode="auto">
          <a:xfrm>
            <a:off x="1292087" y="2619721"/>
            <a:ext cx="10237303"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4000" b="0" i="0" u="none" strike="noStrike" kern="1200" cap="none" spc="0" normalizeH="0" baseline="0" noProof="0" dirty="0">
                <a:ln>
                  <a:noFill/>
                </a:ln>
                <a:solidFill>
                  <a:srgbClr val="333333"/>
                </a:solidFill>
                <a:effectLst/>
                <a:uLnTx/>
                <a:uFillTx/>
                <a:latin typeface="Arial"/>
                <a:ea typeface="MS PGothic" panose="020B0600070205080204" pitchFamily="34" charset="-128"/>
              </a:rPr>
              <a:t>Des origines</a:t>
            </a:r>
            <a:r>
              <a:rPr kumimoji="0" lang="fr-FR" altLang="fr-FR" sz="4000" b="0" i="0" u="none" strike="noStrike" kern="1200" cap="none" spc="0" normalizeH="0" noProof="0" dirty="0">
                <a:ln>
                  <a:noFill/>
                </a:ln>
                <a:solidFill>
                  <a:srgbClr val="333333"/>
                </a:solidFill>
                <a:effectLst/>
                <a:uLnTx/>
                <a:uFillTx/>
                <a:latin typeface="Arial"/>
                <a:ea typeface="MS PGothic" panose="020B0600070205080204" pitchFamily="34" charset="-128"/>
              </a:rPr>
              <a:t> </a:t>
            </a:r>
          </a:p>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lang="fr-FR" altLang="fr-FR" sz="4000" dirty="0">
                <a:solidFill>
                  <a:srgbClr val="333333"/>
                </a:solidFill>
                <a:latin typeface="Arial"/>
              </a:rPr>
              <a:t>de </a:t>
            </a:r>
            <a:r>
              <a:rPr kumimoji="0" lang="fr-FR" altLang="fr-FR" sz="4000" b="1" i="0" u="none" strike="noStrike" kern="1200" cap="none" spc="0" normalizeH="0" baseline="0" noProof="0" dirty="0">
                <a:ln>
                  <a:noFill/>
                </a:ln>
                <a:solidFill>
                  <a:srgbClr val="333333"/>
                </a:solidFill>
                <a:effectLst/>
                <a:uLnTx/>
                <a:uFillTx/>
                <a:latin typeface="Arial"/>
                <a:ea typeface="MS PGothic" panose="020B0600070205080204" pitchFamily="34" charset="-128"/>
              </a:rPr>
              <a:t>1945</a:t>
            </a:r>
            <a:r>
              <a:rPr kumimoji="0" lang="fr-FR" altLang="fr-FR" sz="4000" b="0" i="0" u="none" strike="noStrike" kern="1200" cap="none" spc="0" normalizeH="0" baseline="0" noProof="0" dirty="0">
                <a:ln>
                  <a:noFill/>
                </a:ln>
                <a:solidFill>
                  <a:srgbClr val="333333"/>
                </a:solidFill>
                <a:effectLst/>
                <a:uLnTx/>
                <a:uFillTx/>
                <a:latin typeface="Arial"/>
                <a:ea typeface="MS PGothic" panose="020B0600070205080204" pitchFamily="34" charset="-128"/>
              </a:rPr>
              <a:t>, date de la création de   Sécurité sociale </a:t>
            </a:r>
          </a:p>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4000" b="0" i="0" u="none" strike="noStrike" kern="1200" cap="none" spc="0" normalizeH="0" baseline="0" noProof="0" dirty="0">
                <a:ln>
                  <a:noFill/>
                </a:ln>
                <a:solidFill>
                  <a:srgbClr val="333333"/>
                </a:solidFill>
                <a:effectLst/>
                <a:uLnTx/>
                <a:uFillTx/>
                <a:latin typeface="Arial"/>
                <a:ea typeface="MS PGothic" panose="020B0600070205080204" pitchFamily="34" charset="-128"/>
              </a:rPr>
              <a:t>à </a:t>
            </a:r>
            <a:r>
              <a:rPr kumimoji="0" lang="fr-FR" altLang="fr-FR" sz="4000" b="1" i="0" u="none" strike="noStrike" kern="1200" cap="none" spc="0" normalizeH="0" baseline="0" noProof="0" dirty="0">
                <a:ln>
                  <a:noFill/>
                </a:ln>
                <a:solidFill>
                  <a:srgbClr val="333333"/>
                </a:solidFill>
                <a:effectLst/>
                <a:uLnTx/>
                <a:uFillTx/>
                <a:latin typeface="Arial"/>
                <a:ea typeface="MS PGothic" panose="020B0600070205080204" pitchFamily="34" charset="-128"/>
              </a:rPr>
              <a:t>1993</a:t>
            </a:r>
            <a:r>
              <a:rPr kumimoji="0" lang="fr-FR" altLang="fr-FR" sz="4000" b="0" i="0" u="none" strike="noStrike" kern="1200" cap="none" spc="0" normalizeH="0" baseline="0" noProof="0" dirty="0">
                <a:ln>
                  <a:noFill/>
                </a:ln>
                <a:solidFill>
                  <a:srgbClr val="333333"/>
                </a:solidFill>
                <a:effectLst/>
                <a:uLnTx/>
                <a:uFillTx/>
                <a:latin typeface="Arial"/>
                <a:ea typeface="MS PGothic" panose="020B0600070205080204" pitchFamily="34" charset="-128"/>
              </a:rPr>
              <a:t>, date de la loi BALLADUR, réformant les retraites du secteur privé </a:t>
            </a:r>
          </a:p>
        </p:txBody>
      </p:sp>
    </p:spTree>
    <p:extLst>
      <p:ext uri="{BB962C8B-B14F-4D97-AF65-F5344CB8AC3E}">
        <p14:creationId xmlns:p14="http://schemas.microsoft.com/office/powerpoint/2010/main" val="3012432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9" name="Rectangle 2"/>
          <p:cNvSpPr txBox="1">
            <a:spLocks noChangeArrowheads="1"/>
          </p:cNvSpPr>
          <p:nvPr/>
        </p:nvSpPr>
        <p:spPr bwMode="auto">
          <a:xfrm>
            <a:off x="2696679" y="404813"/>
            <a:ext cx="69659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800" b="1" i="0" u="none" strike="noStrike" kern="1200" cap="none" spc="0" normalizeH="0" baseline="0" noProof="0">
                <a:ln>
                  <a:noFill/>
                </a:ln>
                <a:solidFill>
                  <a:srgbClr val="990000"/>
                </a:solidFill>
                <a:effectLst/>
                <a:uLnTx/>
                <a:uFillTx/>
                <a:latin typeface="Arial"/>
                <a:ea typeface="MS PGothic" panose="020B0600070205080204" pitchFamily="34" charset="-128"/>
              </a:rPr>
              <a:t>Les grandes étapes…</a:t>
            </a:r>
            <a:endParaRPr kumimoji="0" lang="en-GB" altLang="fr-FR" sz="48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10" name="Rectangle 3"/>
          <p:cNvSpPr txBox="1">
            <a:spLocks noChangeArrowheads="1"/>
          </p:cNvSpPr>
          <p:nvPr/>
        </p:nvSpPr>
        <p:spPr bwMode="auto">
          <a:xfrm>
            <a:off x="2922104" y="2192338"/>
            <a:ext cx="6965950"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lnSpc>
                <a:spcPct val="90000"/>
              </a:lnSpc>
              <a:spcBef>
                <a:spcPts val="1800"/>
              </a:spcBef>
              <a:spcAft>
                <a:spcPct val="0"/>
              </a:spcAft>
              <a:buClr>
                <a:srgbClr val="990000"/>
              </a:buClr>
              <a:buSzPct val="100000"/>
              <a:buFont typeface="Wingdings 2" panose="05020102010507070707" pitchFamily="18" charset="2"/>
              <a:buChar char="¡"/>
              <a:tabLst/>
              <a:defRPr/>
            </a:pPr>
            <a:r>
              <a:rPr kumimoji="0" lang="fr-FR" altLang="fr-FR" sz="2800" b="1" i="0" u="none" strike="noStrike" kern="1200" cap="none" spc="0" normalizeH="0" baseline="0" noProof="0">
                <a:ln>
                  <a:noFill/>
                </a:ln>
                <a:solidFill>
                  <a:srgbClr val="333333"/>
                </a:solidFill>
                <a:effectLst/>
                <a:uLnTx/>
                <a:uFillTx/>
                <a:latin typeface="Arial"/>
                <a:ea typeface="MS PGothic" panose="020B0600070205080204" pitchFamily="34" charset="-128"/>
              </a:rPr>
              <a:t>1945</a:t>
            </a:r>
            <a:r>
              <a:rPr kumimoji="0" lang="fr-FR" altLang="fr-FR" sz="2800" b="0" i="0" u="none" strike="noStrike" kern="1200" cap="none" spc="0" normalizeH="0" baseline="0" noProof="0">
                <a:ln>
                  <a:noFill/>
                </a:ln>
                <a:solidFill>
                  <a:srgbClr val="333333"/>
                </a:solidFill>
                <a:effectLst/>
                <a:uLnTx/>
                <a:uFillTx/>
                <a:latin typeface="Arial"/>
                <a:ea typeface="MS PGothic" panose="020B0600070205080204" pitchFamily="34" charset="-128"/>
              </a:rPr>
              <a:t> : création de la Sécurité sociale</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2800" b="1" i="0" u="none" strike="noStrike" kern="1200" cap="none" spc="0" normalizeH="0" baseline="0" noProof="0">
                <a:ln>
                  <a:noFill/>
                </a:ln>
                <a:solidFill>
                  <a:srgbClr val="A4A4A4"/>
                </a:solidFill>
                <a:effectLst/>
                <a:uLnTx/>
                <a:uFillTx/>
                <a:latin typeface="Arial"/>
                <a:ea typeface="MS PGothic" panose="020B0600070205080204" pitchFamily="34" charset="-128"/>
              </a:rPr>
              <a:t>1947</a:t>
            </a:r>
            <a:r>
              <a:rPr kumimoji="0" lang="fr-FR" altLang="fr-FR" sz="2800" b="0" i="0" u="none" strike="noStrike" kern="1200" cap="none" spc="0" normalizeH="0" baseline="0" noProof="0">
                <a:ln>
                  <a:noFill/>
                </a:ln>
                <a:solidFill>
                  <a:srgbClr val="A4A4A4"/>
                </a:solidFill>
                <a:effectLst/>
                <a:uLnTx/>
                <a:uFillTx/>
                <a:latin typeface="Arial"/>
                <a:ea typeface="MS PGothic" panose="020B0600070205080204" pitchFamily="34" charset="-128"/>
              </a:rPr>
              <a:t> : création du régime de retraite des cadres : l</a:t>
            </a:r>
            <a:r>
              <a:rPr kumimoji="0" lang="ja-JP" altLang="fr-FR" sz="2800" b="0" i="0" u="none" strike="noStrike" kern="1200" cap="none" spc="0" normalizeH="0" baseline="0" noProof="0">
                <a:ln>
                  <a:noFill/>
                </a:ln>
                <a:solidFill>
                  <a:srgbClr val="A4A4A4"/>
                </a:solidFill>
                <a:effectLst/>
                <a:uLnTx/>
                <a:uFillTx/>
                <a:latin typeface="Arial"/>
                <a:ea typeface="MS PGothic" panose="020B0600070205080204" pitchFamily="34" charset="-128"/>
              </a:rPr>
              <a:t>’</a:t>
            </a:r>
            <a:r>
              <a:rPr kumimoji="0" lang="fr-FR" altLang="ja-JP" sz="2800" b="0" i="0" u="none" strike="noStrike" kern="1200" cap="none" spc="0" normalizeH="0" baseline="0" noProof="0">
                <a:ln>
                  <a:noFill/>
                </a:ln>
                <a:solidFill>
                  <a:srgbClr val="A4A4A4"/>
                </a:solidFill>
                <a:effectLst/>
                <a:uLnTx/>
                <a:uFillTx/>
                <a:latin typeface="Arial"/>
                <a:ea typeface="MS PGothic" panose="020B0600070205080204" pitchFamily="34" charset="-128"/>
              </a:rPr>
              <a:t>AGIRC</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2800" b="1" i="0" u="none" strike="noStrike" kern="1200" cap="none" spc="0" normalizeH="0" baseline="0" noProof="0">
                <a:ln>
                  <a:noFill/>
                </a:ln>
                <a:solidFill>
                  <a:srgbClr val="A4A4A4"/>
                </a:solidFill>
                <a:effectLst/>
                <a:uLnTx/>
                <a:uFillTx/>
                <a:latin typeface="Arial"/>
                <a:ea typeface="MS PGothic" panose="020B0600070205080204" pitchFamily="34" charset="-128"/>
              </a:rPr>
              <a:t>1961 </a:t>
            </a:r>
            <a:r>
              <a:rPr kumimoji="0" lang="fr-FR" altLang="fr-FR" sz="2800" b="0" i="0" u="none" strike="noStrike" kern="1200" cap="none" spc="0" normalizeH="0" baseline="0" noProof="0">
                <a:ln>
                  <a:noFill/>
                </a:ln>
                <a:solidFill>
                  <a:srgbClr val="A4A4A4"/>
                </a:solidFill>
                <a:effectLst/>
                <a:uLnTx/>
                <a:uFillTx/>
                <a:latin typeface="Arial"/>
                <a:ea typeface="MS PGothic" panose="020B0600070205080204" pitchFamily="34" charset="-128"/>
              </a:rPr>
              <a:t>: création de l</a:t>
            </a:r>
            <a:r>
              <a:rPr kumimoji="0" lang="ja-JP" altLang="fr-FR" sz="2800" b="0" i="0" u="none" strike="noStrike" kern="1200" cap="none" spc="0" normalizeH="0" baseline="0" noProof="0">
                <a:ln>
                  <a:noFill/>
                </a:ln>
                <a:solidFill>
                  <a:srgbClr val="A4A4A4"/>
                </a:solidFill>
                <a:effectLst/>
                <a:uLnTx/>
                <a:uFillTx/>
                <a:latin typeface="Arial"/>
                <a:ea typeface="MS PGothic" panose="020B0600070205080204" pitchFamily="34" charset="-128"/>
              </a:rPr>
              <a:t>’</a:t>
            </a:r>
            <a:r>
              <a:rPr kumimoji="0" lang="fr-FR" altLang="ja-JP" sz="2800" b="0" i="0" u="none" strike="noStrike" kern="1200" cap="none" spc="0" normalizeH="0" baseline="0" noProof="0">
                <a:ln>
                  <a:noFill/>
                </a:ln>
                <a:solidFill>
                  <a:srgbClr val="A4A4A4"/>
                </a:solidFill>
                <a:effectLst/>
                <a:uLnTx/>
                <a:uFillTx/>
                <a:latin typeface="Arial"/>
                <a:ea typeface="MS PGothic" panose="020B0600070205080204" pitchFamily="34" charset="-128"/>
              </a:rPr>
              <a:t>ARRCO</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2800" b="1" i="0" u="none" strike="noStrike" kern="1200" cap="none" spc="0" normalizeH="0" baseline="0" noProof="0">
                <a:ln>
                  <a:noFill/>
                </a:ln>
                <a:solidFill>
                  <a:srgbClr val="A4A4A4"/>
                </a:solidFill>
                <a:effectLst/>
                <a:uLnTx/>
                <a:uFillTx/>
                <a:latin typeface="Arial"/>
                <a:ea typeface="MS PGothic" panose="020B0600070205080204" pitchFamily="34" charset="-128"/>
              </a:rPr>
              <a:t>1972</a:t>
            </a:r>
            <a:r>
              <a:rPr kumimoji="0" lang="fr-FR" altLang="fr-FR" sz="2800" b="0" i="0" u="none" strike="noStrike" kern="1200" cap="none" spc="0" normalizeH="0" baseline="0" noProof="0">
                <a:ln>
                  <a:noFill/>
                </a:ln>
                <a:solidFill>
                  <a:srgbClr val="A4A4A4"/>
                </a:solidFill>
                <a:effectLst/>
                <a:uLnTx/>
                <a:uFillTx/>
                <a:latin typeface="Arial"/>
                <a:ea typeface="MS PGothic" panose="020B0600070205080204" pitchFamily="34" charset="-128"/>
              </a:rPr>
              <a:t> : lois BOULIN</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2800" b="1" i="0" u="none" strike="noStrike" kern="1200" cap="none" spc="0" normalizeH="0" baseline="0" noProof="0">
                <a:ln>
                  <a:noFill/>
                </a:ln>
                <a:solidFill>
                  <a:srgbClr val="A4A4A4"/>
                </a:solidFill>
                <a:effectLst/>
                <a:uLnTx/>
                <a:uFillTx/>
                <a:latin typeface="Arial"/>
                <a:ea typeface="MS PGothic" panose="020B0600070205080204" pitchFamily="34" charset="-128"/>
              </a:rPr>
              <a:t>1973</a:t>
            </a:r>
            <a:r>
              <a:rPr kumimoji="0" lang="fr-FR" altLang="fr-FR" sz="2800" b="0" i="0" u="none" strike="noStrike" kern="1200" cap="none" spc="0" normalizeH="0" baseline="0" noProof="0">
                <a:ln>
                  <a:noFill/>
                </a:ln>
                <a:solidFill>
                  <a:srgbClr val="A4A4A4"/>
                </a:solidFill>
                <a:effectLst/>
                <a:uLnTx/>
                <a:uFillTx/>
                <a:latin typeface="Arial"/>
                <a:ea typeface="MS PGothic" panose="020B0600070205080204" pitchFamily="34" charset="-128"/>
              </a:rPr>
              <a:t> : Généralisation de la retraite complémentaire  </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2800" b="1" i="0" u="none" strike="noStrike" kern="1200" cap="none" spc="0" normalizeH="0" baseline="0" noProof="0">
                <a:ln>
                  <a:noFill/>
                </a:ln>
                <a:solidFill>
                  <a:srgbClr val="A4A4A4"/>
                </a:solidFill>
                <a:effectLst/>
                <a:uLnTx/>
                <a:uFillTx/>
                <a:latin typeface="Arial"/>
                <a:ea typeface="MS PGothic" panose="020B0600070205080204" pitchFamily="34" charset="-128"/>
              </a:rPr>
              <a:t>1983</a:t>
            </a:r>
            <a:r>
              <a:rPr kumimoji="0" lang="fr-FR" altLang="fr-FR" sz="2800" b="0" i="0" u="none" strike="noStrike" kern="1200" cap="none" spc="0" normalizeH="0" baseline="0" noProof="0">
                <a:ln>
                  <a:noFill/>
                </a:ln>
                <a:solidFill>
                  <a:srgbClr val="A4A4A4"/>
                </a:solidFill>
                <a:effectLst/>
                <a:uLnTx/>
                <a:uFillTx/>
                <a:latin typeface="Arial"/>
                <a:ea typeface="MS PGothic" panose="020B0600070205080204" pitchFamily="34" charset="-128"/>
              </a:rPr>
              <a:t> : retraite à 60 ans</a:t>
            </a:r>
          </a:p>
          <a:p>
            <a:pPr marL="357188" marR="0" lvl="0" indent="-357188" algn="l" defTabSz="914400" rtl="0" eaLnBrk="1" fontAlgn="base" latinLnBrk="0" hangingPunct="1">
              <a:lnSpc>
                <a:spcPct val="90000"/>
              </a:lnSpc>
              <a:spcBef>
                <a:spcPts val="1800"/>
              </a:spcBef>
              <a:spcAft>
                <a:spcPct val="0"/>
              </a:spcAft>
              <a:buClr>
                <a:srgbClr val="990000"/>
              </a:buClr>
              <a:buSzPct val="100000"/>
              <a:buFont typeface="Wingdings" panose="05000000000000000000" pitchFamily="2" charset="2"/>
              <a:buNone/>
              <a:tabLst/>
              <a:defRPr/>
            </a:pPr>
            <a:endPar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423596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499"/>
                                          </p:stCondLst>
                                        </p:cTn>
                                        <p:tgtEl>
                                          <p:spTgt spid="1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2"/>
          <p:cNvSpPr txBox="1">
            <a:spLocks noChangeArrowheads="1"/>
          </p:cNvSpPr>
          <p:nvPr/>
        </p:nvSpPr>
        <p:spPr bwMode="auto">
          <a:xfrm>
            <a:off x="1960355" y="339863"/>
            <a:ext cx="69659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800" b="1" i="0" u="none" strike="noStrike" kern="1200" cap="none" spc="0" normalizeH="0" baseline="0" noProof="0">
                <a:ln>
                  <a:noFill/>
                </a:ln>
                <a:solidFill>
                  <a:srgbClr val="990000"/>
                </a:solidFill>
                <a:effectLst/>
                <a:uLnTx/>
                <a:uFillTx/>
                <a:latin typeface="Arial"/>
                <a:ea typeface="MS PGothic" panose="020B0600070205080204" pitchFamily="34" charset="-128"/>
              </a:rPr>
              <a:t>Les grandes étapes…</a:t>
            </a:r>
            <a:endParaRPr kumimoji="0" lang="en-GB" altLang="fr-FR" sz="48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8" name="Rectangle 3"/>
          <p:cNvSpPr txBox="1">
            <a:spLocks noChangeArrowheads="1"/>
          </p:cNvSpPr>
          <p:nvPr/>
        </p:nvSpPr>
        <p:spPr bwMode="auto">
          <a:xfrm>
            <a:off x="2033380" y="1708288"/>
            <a:ext cx="748823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1" i="0" u="none" strike="noStrike" kern="1200" cap="none" spc="0" normalizeH="0" baseline="0" noProof="0">
                <a:ln>
                  <a:noFill/>
                </a:ln>
                <a:solidFill>
                  <a:srgbClr val="C0C0C0"/>
                </a:solidFill>
                <a:effectLst/>
                <a:uLnTx/>
                <a:uFillTx/>
                <a:latin typeface="Arial"/>
                <a:ea typeface="MS PGothic" panose="020B0600070205080204" pitchFamily="34" charset="-128"/>
              </a:rPr>
              <a:t>1945</a:t>
            </a:r>
            <a:r>
              <a:rPr kumimoji="0" lang="fr-FR" altLang="fr-FR" sz="3200" b="0" i="0" u="none" strike="noStrike" kern="1200" cap="none" spc="0" normalizeH="0" baseline="0" noProof="0">
                <a:ln>
                  <a:noFill/>
                </a:ln>
                <a:solidFill>
                  <a:srgbClr val="C0C0C0"/>
                </a:solidFill>
                <a:effectLst/>
                <a:uLnTx/>
                <a:uFillTx/>
                <a:latin typeface="Arial"/>
                <a:ea typeface="MS PGothic" panose="020B0600070205080204" pitchFamily="34" charset="-128"/>
              </a:rPr>
              <a:t> : création de la Sécurité sociale</a:t>
            </a:r>
          </a:p>
          <a:p>
            <a:pPr marL="357188" marR="0" lvl="0" indent="-357188" algn="l" defTabSz="914400" rtl="0" eaLnBrk="1" fontAlgn="base" latinLnBrk="0" hangingPunct="1">
              <a:lnSpc>
                <a:spcPct val="90000"/>
              </a:lnSpc>
              <a:spcBef>
                <a:spcPts val="1800"/>
              </a:spcBef>
              <a:spcAft>
                <a:spcPct val="0"/>
              </a:spcAft>
              <a:buClr>
                <a:srgbClr val="990000"/>
              </a:buClr>
              <a:buSzPct val="100000"/>
              <a:buFont typeface="Wingdings 2" panose="05020102010507070707" pitchFamily="18" charset="2"/>
              <a:buChar char="¡"/>
              <a:tabLst/>
              <a:defRPr/>
            </a:pPr>
            <a:r>
              <a:rPr kumimoji="0" lang="fr-FR" altLang="fr-FR" sz="3200" b="1" i="0" u="none" strike="noStrike" kern="1200" cap="none" spc="0" normalizeH="0" baseline="0" noProof="0">
                <a:ln>
                  <a:noFill/>
                </a:ln>
                <a:solidFill>
                  <a:srgbClr val="333333"/>
                </a:solidFill>
                <a:effectLst/>
                <a:uLnTx/>
                <a:uFillTx/>
                <a:latin typeface="Arial"/>
                <a:ea typeface="MS PGothic" panose="020B0600070205080204" pitchFamily="34" charset="-128"/>
              </a:rPr>
              <a:t>1947</a:t>
            </a:r>
            <a:r>
              <a:rPr kumimoji="0" lang="fr-FR" altLang="fr-FR" sz="3200" b="0" i="0" u="none" strike="noStrike" kern="1200" cap="none" spc="0" normalizeH="0" baseline="0" noProof="0">
                <a:ln>
                  <a:noFill/>
                </a:ln>
                <a:solidFill>
                  <a:srgbClr val="333333"/>
                </a:solidFill>
                <a:effectLst/>
                <a:uLnTx/>
                <a:uFillTx/>
                <a:latin typeface="Arial"/>
                <a:ea typeface="MS PGothic" panose="020B0600070205080204" pitchFamily="34" charset="-128"/>
              </a:rPr>
              <a:t> : création du régime de retraite des cadres : l</a:t>
            </a:r>
            <a:r>
              <a:rPr kumimoji="0" lang="ja-JP" altLang="fr-FR" sz="3200" b="0" i="0" u="none" strike="noStrike" kern="1200" cap="none" spc="0" normalizeH="0" baseline="0" noProof="0">
                <a:ln>
                  <a:noFill/>
                </a:ln>
                <a:solidFill>
                  <a:srgbClr val="333333"/>
                </a:solidFill>
                <a:effectLst/>
                <a:uLnTx/>
                <a:uFillTx/>
                <a:latin typeface="Arial"/>
                <a:ea typeface="MS PGothic" panose="020B0600070205080204" pitchFamily="34" charset="-128"/>
              </a:rPr>
              <a:t>’</a:t>
            </a:r>
            <a:r>
              <a:rPr kumimoji="0" lang="fr-FR" altLang="ja-JP" sz="3200" b="0" i="0" u="none" strike="noStrike" kern="1200" cap="none" spc="0" normalizeH="0" baseline="0" noProof="0">
                <a:ln>
                  <a:noFill/>
                </a:ln>
                <a:solidFill>
                  <a:srgbClr val="333333"/>
                </a:solidFill>
                <a:effectLst/>
                <a:uLnTx/>
                <a:uFillTx/>
                <a:latin typeface="Arial"/>
                <a:ea typeface="MS PGothic" panose="020B0600070205080204" pitchFamily="34" charset="-128"/>
              </a:rPr>
              <a:t>AGIRC</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0" i="0" u="none" strike="noStrike" kern="1200" cap="none" spc="0" normalizeH="0" baseline="0" noProof="0">
                <a:ln>
                  <a:noFill/>
                </a:ln>
                <a:solidFill>
                  <a:srgbClr val="C0C0C0"/>
                </a:solidFill>
                <a:effectLst/>
                <a:uLnTx/>
                <a:uFillTx/>
                <a:latin typeface="Arial"/>
                <a:ea typeface="MS PGothic" panose="020B0600070205080204" pitchFamily="34" charset="-128"/>
              </a:rPr>
              <a:t>1961 : création de l</a:t>
            </a:r>
            <a:r>
              <a:rPr kumimoji="0" lang="ja-JP" altLang="fr-FR" sz="3200" b="0" i="0" u="none" strike="noStrike" kern="1200" cap="none" spc="0" normalizeH="0" baseline="0" noProof="0">
                <a:ln>
                  <a:noFill/>
                </a:ln>
                <a:solidFill>
                  <a:srgbClr val="C0C0C0"/>
                </a:solidFill>
                <a:effectLst/>
                <a:uLnTx/>
                <a:uFillTx/>
                <a:latin typeface="Arial"/>
                <a:ea typeface="MS PGothic" panose="020B0600070205080204" pitchFamily="34" charset="-128"/>
              </a:rPr>
              <a:t>’</a:t>
            </a:r>
            <a:r>
              <a:rPr kumimoji="0" lang="fr-FR" altLang="ja-JP" sz="3200" b="0" i="0" u="none" strike="noStrike" kern="1200" cap="none" spc="0" normalizeH="0" baseline="0" noProof="0">
                <a:ln>
                  <a:noFill/>
                </a:ln>
                <a:solidFill>
                  <a:srgbClr val="C0C0C0"/>
                </a:solidFill>
                <a:effectLst/>
                <a:uLnTx/>
                <a:uFillTx/>
                <a:latin typeface="Arial"/>
                <a:ea typeface="MS PGothic" panose="020B0600070205080204" pitchFamily="34" charset="-128"/>
              </a:rPr>
              <a:t>ARRCO</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0" i="0" u="none" strike="noStrike" kern="1200" cap="none" spc="0" normalizeH="0" baseline="0" noProof="0">
                <a:ln>
                  <a:noFill/>
                </a:ln>
                <a:solidFill>
                  <a:srgbClr val="C0C0C0"/>
                </a:solidFill>
                <a:effectLst/>
                <a:uLnTx/>
                <a:uFillTx/>
                <a:latin typeface="Arial"/>
                <a:ea typeface="MS PGothic" panose="020B0600070205080204" pitchFamily="34" charset="-128"/>
              </a:rPr>
              <a:t>1972 : lois BOULIN – </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0" i="0" u="none" strike="noStrike" kern="1200" cap="none" spc="0" normalizeH="0" baseline="0" noProof="0">
                <a:ln>
                  <a:noFill/>
                </a:ln>
                <a:solidFill>
                  <a:srgbClr val="C0C0C0"/>
                </a:solidFill>
                <a:effectLst/>
                <a:uLnTx/>
                <a:uFillTx/>
                <a:latin typeface="Arial"/>
                <a:ea typeface="MS PGothic" panose="020B0600070205080204" pitchFamily="34" charset="-128"/>
              </a:rPr>
              <a:t>1973 : Généralisation de la retraite complémentaire </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0" i="0" u="none" strike="noStrike" kern="1200" cap="none" spc="0" normalizeH="0" baseline="0" noProof="0">
                <a:ln>
                  <a:noFill/>
                </a:ln>
                <a:solidFill>
                  <a:srgbClr val="C0C0C0"/>
                </a:solidFill>
                <a:effectLst/>
                <a:uLnTx/>
                <a:uFillTx/>
                <a:latin typeface="Arial"/>
                <a:ea typeface="MS PGothic" panose="020B0600070205080204" pitchFamily="34" charset="-128"/>
              </a:rPr>
              <a:t>1983 : retraite à 60 ans</a:t>
            </a:r>
          </a:p>
          <a:p>
            <a:pPr marL="357188" marR="0" lvl="0" indent="-357188" algn="l" defTabSz="914400" rtl="0" eaLnBrk="1" fontAlgn="base" latinLnBrk="0" hangingPunct="1">
              <a:lnSpc>
                <a:spcPct val="90000"/>
              </a:lnSpc>
              <a:spcBef>
                <a:spcPts val="1800"/>
              </a:spcBef>
              <a:spcAft>
                <a:spcPct val="0"/>
              </a:spcAft>
              <a:buClr>
                <a:srgbClr val="990000"/>
              </a:buClr>
              <a:buSzPct val="100000"/>
              <a:buFont typeface="Wingdings" panose="05000000000000000000" pitchFamily="2" charset="2"/>
              <a:buNone/>
              <a:tabLst/>
              <a:defRPr/>
            </a:pPr>
            <a:endParaRPr kumimoji="0" lang="fr-FR" altLang="fr-FR" sz="3200" b="0" i="0" u="none" strike="noStrike" kern="1200" cap="none" spc="0" normalizeH="0" baseline="0" noProof="0">
              <a:ln>
                <a:noFill/>
              </a:ln>
              <a:solidFill>
                <a:srgbClr val="C0C0C0"/>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182251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
                                            <p:txEl>
                                              <p:pRg st="5" end="5"/>
                                            </p:txEl>
                                          </p:spTgt>
                                        </p:tgtEl>
                                        <p:attrNameLst>
                                          <p:attrName>style.visibility</p:attrName>
                                        </p:attrNameLst>
                                      </p:cBhvr>
                                      <p:to>
                                        <p:strVal val="visible"/>
                                      </p:to>
                                    </p:set>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2"/>
          <p:cNvSpPr txBox="1">
            <a:spLocks noChangeArrowheads="1"/>
          </p:cNvSpPr>
          <p:nvPr/>
        </p:nvSpPr>
        <p:spPr>
          <a:xfrm>
            <a:off x="1617663" y="404813"/>
            <a:ext cx="7269162" cy="1092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defRPr/>
            </a:pPr>
            <a:r>
              <a:rPr lang="fr-FR" sz="4800" b="1" dirty="0">
                <a:solidFill>
                  <a:schemeClr val="accent2">
                    <a:lumMod val="50000"/>
                  </a:schemeClr>
                </a:solidFill>
                <a:latin typeface="+mn-lt"/>
                <a:ea typeface="ＭＳ Ｐゴシック" charset="0"/>
              </a:rPr>
              <a:t>SOMMAIRE</a:t>
            </a:r>
          </a:p>
        </p:txBody>
      </p:sp>
      <p:sp>
        <p:nvSpPr>
          <p:cNvPr id="8" name="Rectangle 3"/>
          <p:cNvSpPr txBox="1">
            <a:spLocks noChangeArrowheads="1"/>
          </p:cNvSpPr>
          <p:nvPr/>
        </p:nvSpPr>
        <p:spPr>
          <a:xfrm>
            <a:off x="1631951" y="2192339"/>
            <a:ext cx="8424863" cy="39338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609600" indent="-609600">
              <a:spcAft>
                <a:spcPts val="3000"/>
              </a:spcAft>
              <a:buFont typeface="Arial" panose="020B0604020202020204" pitchFamily="34" charset="0"/>
              <a:buAutoNum type="arabicPeriod"/>
            </a:pPr>
            <a:r>
              <a:rPr lang="fr-FR" altLang="fr-FR" sz="3200" b="1" dirty="0">
                <a:solidFill>
                  <a:schemeClr val="accent2">
                    <a:lumMod val="50000"/>
                  </a:schemeClr>
                </a:solidFill>
              </a:rPr>
              <a:t>Notions élémentaires (rappel)</a:t>
            </a:r>
          </a:p>
          <a:p>
            <a:pPr marL="609600" indent="-609600">
              <a:spcAft>
                <a:spcPts val="3000"/>
              </a:spcAft>
              <a:buFont typeface="Arial" panose="020B0604020202020204" pitchFamily="34" charset="0"/>
              <a:buAutoNum type="arabicPeriod"/>
            </a:pPr>
            <a:r>
              <a:rPr lang="fr-FR" altLang="ja-JP" sz="3200" b="1" dirty="0">
                <a:solidFill>
                  <a:schemeClr val="accent2">
                    <a:lumMod val="50000"/>
                  </a:schemeClr>
                </a:solidFill>
              </a:rPr>
              <a:t>Le système actuel (rappel)</a:t>
            </a:r>
          </a:p>
          <a:p>
            <a:pPr marL="609600" indent="-609600">
              <a:spcAft>
                <a:spcPts val="3000"/>
              </a:spcAft>
              <a:buFont typeface="Arial" panose="020B0604020202020204" pitchFamily="34" charset="0"/>
              <a:buAutoNum type="arabicPeriod"/>
            </a:pPr>
            <a:r>
              <a:rPr lang="fr-FR" altLang="fr-FR" sz="3200" b="1" dirty="0">
                <a:solidFill>
                  <a:schemeClr val="accent2">
                    <a:lumMod val="50000"/>
                  </a:schemeClr>
                </a:solidFill>
              </a:rPr>
              <a:t>La « réforme » Macron</a:t>
            </a:r>
          </a:p>
          <a:p>
            <a:pPr marL="609600" indent="-609600">
              <a:spcAft>
                <a:spcPts val="3000"/>
              </a:spcAft>
              <a:buFont typeface="Arial" panose="020B0604020202020204" pitchFamily="34" charset="0"/>
              <a:buAutoNum type="arabicPeriod"/>
            </a:pPr>
            <a:r>
              <a:rPr lang="fr-FR" altLang="fr-FR" sz="3200" b="1" dirty="0">
                <a:solidFill>
                  <a:schemeClr val="accent2">
                    <a:lumMod val="50000"/>
                  </a:schemeClr>
                </a:solidFill>
              </a:rPr>
              <a:t>Les propositions CGT</a:t>
            </a:r>
          </a:p>
        </p:txBody>
      </p:sp>
    </p:spTree>
    <p:extLst>
      <p:ext uri="{BB962C8B-B14F-4D97-AF65-F5344CB8AC3E}">
        <p14:creationId xmlns:p14="http://schemas.microsoft.com/office/powerpoint/2010/main" val="1521078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026" descr="..\..\..\..\Mes images\w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638" y="0"/>
            <a:ext cx="5287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270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2584658" y="404813"/>
            <a:ext cx="69659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800" b="1" i="0" u="none" strike="noStrike" kern="1200" cap="none" spc="0" normalizeH="0" baseline="0" noProof="0">
                <a:ln>
                  <a:noFill/>
                </a:ln>
                <a:solidFill>
                  <a:srgbClr val="990000"/>
                </a:solidFill>
                <a:effectLst/>
                <a:uLnTx/>
                <a:uFillTx/>
                <a:latin typeface="Arial"/>
                <a:ea typeface="MS PGothic" panose="020B0600070205080204" pitchFamily="34" charset="-128"/>
              </a:rPr>
              <a:t>Les grandes étapes…</a:t>
            </a:r>
            <a:endParaRPr kumimoji="0" lang="en-GB" altLang="fr-FR" sz="48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2513220" y="2192338"/>
            <a:ext cx="792003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r>
              <a:rPr kumimoji="0" lang="fr-FR" altLang="fr-FR" sz="3600" b="1" i="0" u="none" strike="noStrike" kern="1200" cap="none" spc="0" normalizeH="0" baseline="0" noProof="0">
                <a:ln>
                  <a:noFill/>
                </a:ln>
                <a:solidFill>
                  <a:srgbClr val="333333"/>
                </a:solidFill>
                <a:effectLst/>
                <a:uLnTx/>
                <a:uFillTx/>
                <a:latin typeface="Arial"/>
                <a:ea typeface="MS PGothic" panose="020B0600070205080204" pitchFamily="34" charset="-128"/>
              </a:rPr>
              <a:t>1947 - 1961</a:t>
            </a:r>
            <a:r>
              <a:rPr kumimoji="0" lang="fr-FR" altLang="fr-FR" sz="3600" b="0" i="0" u="none" strike="noStrike" kern="1200" cap="none" spc="0" normalizeH="0" baseline="0" noProof="0">
                <a:ln>
                  <a:noFill/>
                </a:ln>
                <a:solidFill>
                  <a:srgbClr val="333333"/>
                </a:solidFill>
                <a:effectLst/>
                <a:uLnTx/>
                <a:uFillTx/>
                <a:latin typeface="Arial"/>
                <a:ea typeface="MS PGothic" panose="020B0600070205080204" pitchFamily="34" charset="-128"/>
              </a:rPr>
              <a:t> : création et développement de nombreux régimes de retraite complémentaire à ceux de la Sécurité sociale pour tous les salariés du secteur privé sur le modèle du régime AGIRC</a:t>
            </a:r>
          </a:p>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endParaRPr kumimoji="0" lang="fr-FR" altLang="fr-FR" sz="3600" b="0" i="0" u="none" strike="noStrike" kern="1200" cap="none" spc="0" normalizeH="0" baseline="0" noProof="0" dirty="0">
              <a:ln>
                <a:noFill/>
              </a:ln>
              <a:solidFill>
                <a:srgbClr val="C0C0C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191531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0-#ppt_w/2"/>
                                          </p:val>
                                        </p:tav>
                                        <p:tav tm="100000">
                                          <p:val>
                                            <p:strVal val="#ppt_x"/>
                                          </p:val>
                                        </p:tav>
                                      </p:tavLst>
                                    </p:anim>
                                    <p:anim calcmode="lin" valueType="num">
                                      <p:cBhvr additive="base">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2584174" y="286068"/>
            <a:ext cx="69659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800" b="1" i="0" u="none" strike="noStrike" kern="1200" cap="none" spc="0" normalizeH="0" baseline="0" noProof="0">
                <a:ln>
                  <a:noFill/>
                </a:ln>
                <a:solidFill>
                  <a:srgbClr val="990000"/>
                </a:solidFill>
                <a:effectLst/>
                <a:uLnTx/>
                <a:uFillTx/>
                <a:latin typeface="Arial"/>
                <a:ea typeface="MS PGothic" panose="020B0600070205080204" pitchFamily="34" charset="-128"/>
              </a:rPr>
              <a:t>Les grandes étapes…</a:t>
            </a:r>
            <a:endParaRPr kumimoji="0" lang="en-GB" altLang="fr-FR" sz="48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2234924" y="1798956"/>
            <a:ext cx="7315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1" i="0" u="none" strike="noStrike" kern="1200" cap="none" spc="0" normalizeH="0" baseline="0" noProof="0" dirty="0">
                <a:ln>
                  <a:noFill/>
                </a:ln>
                <a:solidFill>
                  <a:srgbClr val="C0C0C0"/>
                </a:solidFill>
                <a:effectLst/>
                <a:uLnTx/>
                <a:uFillTx/>
                <a:latin typeface="Arial"/>
                <a:ea typeface="MS PGothic" panose="020B0600070205080204" pitchFamily="34" charset="-128"/>
              </a:rPr>
              <a:t>1945</a:t>
            </a:r>
            <a:r>
              <a:rPr kumimoji="0" lang="fr-FR" altLang="fr-FR"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 : création de la Sécurité sociale</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1" i="0" u="none" strike="noStrike" kern="1200" cap="none" spc="0" normalizeH="0" baseline="0" noProof="0" dirty="0">
                <a:ln>
                  <a:noFill/>
                </a:ln>
                <a:solidFill>
                  <a:srgbClr val="C0C0C0"/>
                </a:solidFill>
                <a:effectLst/>
                <a:uLnTx/>
                <a:uFillTx/>
                <a:latin typeface="Arial"/>
                <a:ea typeface="MS PGothic" panose="020B0600070205080204" pitchFamily="34" charset="-128"/>
              </a:rPr>
              <a:t>1947</a:t>
            </a:r>
            <a:r>
              <a:rPr kumimoji="0" lang="fr-FR" altLang="fr-FR"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 : création du régime de retraite des cadres : l</a:t>
            </a:r>
            <a:r>
              <a:rPr kumimoji="0" lang="ja-JP" altLang="fr-FR"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a:t>
            </a:r>
            <a:r>
              <a:rPr kumimoji="0" lang="fr-FR" altLang="ja-JP"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AGIRC</a:t>
            </a:r>
          </a:p>
          <a:p>
            <a:pPr marL="357188" marR="0" lvl="0" indent="-357188" algn="l" defTabSz="914400" rtl="0" eaLnBrk="1" fontAlgn="base" latinLnBrk="0" hangingPunct="1">
              <a:lnSpc>
                <a:spcPct val="90000"/>
              </a:lnSpc>
              <a:spcBef>
                <a:spcPts val="1800"/>
              </a:spcBef>
              <a:spcAft>
                <a:spcPct val="0"/>
              </a:spcAft>
              <a:buClr>
                <a:srgbClr val="990000"/>
              </a:buClr>
              <a:buSzPct val="100000"/>
              <a:buFont typeface="Wingdings 2" panose="05020102010507070707" pitchFamily="18" charset="2"/>
              <a:buChar char="¡"/>
              <a:tabLst/>
              <a:defRPr/>
            </a:pPr>
            <a:r>
              <a:rPr kumimoji="0" lang="fr-FR" altLang="fr-FR" sz="3200" b="1" i="0" u="none" strike="noStrike" kern="1200" cap="none" spc="0" normalizeH="0" baseline="0" noProof="0" dirty="0">
                <a:ln>
                  <a:noFill/>
                </a:ln>
                <a:solidFill>
                  <a:srgbClr val="333333"/>
                </a:solidFill>
                <a:effectLst/>
                <a:uLnTx/>
                <a:uFillTx/>
                <a:latin typeface="Arial"/>
                <a:ea typeface="MS PGothic" panose="020B0600070205080204" pitchFamily="34" charset="-128"/>
              </a:rPr>
              <a:t>1961 </a:t>
            </a:r>
            <a:r>
              <a:rPr kumimoji="0" lang="fr-FR" altLang="fr-FR" sz="3200" b="0" i="0" u="none" strike="noStrike" kern="1200" cap="none" spc="0" normalizeH="0" baseline="0" noProof="0" dirty="0">
                <a:ln>
                  <a:noFill/>
                </a:ln>
                <a:solidFill>
                  <a:srgbClr val="333333"/>
                </a:solidFill>
                <a:effectLst/>
                <a:uLnTx/>
                <a:uFillTx/>
                <a:latin typeface="Arial"/>
                <a:ea typeface="MS PGothic" panose="020B0600070205080204" pitchFamily="34" charset="-128"/>
              </a:rPr>
              <a:t>: création de l</a:t>
            </a:r>
            <a:r>
              <a:rPr kumimoji="0" lang="ja-JP" altLang="fr-FR" sz="3200" b="0" i="0" u="none" strike="noStrike" kern="1200" cap="none" spc="0" normalizeH="0" baseline="0" noProof="0" dirty="0">
                <a:ln>
                  <a:noFill/>
                </a:ln>
                <a:solidFill>
                  <a:srgbClr val="333333"/>
                </a:solidFill>
                <a:effectLst/>
                <a:uLnTx/>
                <a:uFillTx/>
                <a:latin typeface="Arial"/>
                <a:ea typeface="MS PGothic" panose="020B0600070205080204" pitchFamily="34" charset="-128"/>
              </a:rPr>
              <a:t>’</a:t>
            </a:r>
            <a:r>
              <a:rPr kumimoji="0" lang="fr-FR" altLang="ja-JP" sz="3200" b="0" i="0" u="none" strike="noStrike" kern="1200" cap="none" spc="0" normalizeH="0" baseline="0" noProof="0" dirty="0">
                <a:ln>
                  <a:noFill/>
                </a:ln>
                <a:solidFill>
                  <a:srgbClr val="333333"/>
                </a:solidFill>
                <a:effectLst/>
                <a:uLnTx/>
                <a:uFillTx/>
                <a:latin typeface="Arial"/>
                <a:ea typeface="MS PGothic" panose="020B0600070205080204" pitchFamily="34" charset="-128"/>
              </a:rPr>
              <a:t>ARRCO</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1972 : lois BOULIN</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1973 : Généralisation de la retraite complémentaire </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1983 : retraite à 60 ans</a:t>
            </a:r>
          </a:p>
          <a:p>
            <a:pPr marL="357188" marR="0" lvl="0" indent="-357188" algn="l" defTabSz="914400" rtl="0" eaLnBrk="1" fontAlgn="base" latinLnBrk="0" hangingPunct="1">
              <a:lnSpc>
                <a:spcPct val="90000"/>
              </a:lnSpc>
              <a:spcBef>
                <a:spcPts val="1800"/>
              </a:spcBef>
              <a:spcAft>
                <a:spcPct val="0"/>
              </a:spcAft>
              <a:buClr>
                <a:srgbClr val="990000"/>
              </a:buClr>
              <a:buSzPct val="100000"/>
              <a:buFont typeface="Wingdings" panose="05000000000000000000" pitchFamily="2" charset="2"/>
              <a:buNone/>
              <a:tabLst/>
              <a:defRPr/>
            </a:pPr>
            <a:endParaRPr kumimoji="0" lang="fr-FR" altLang="fr-FR" sz="3200" b="0" i="0" u="none" strike="noStrike" kern="1200" cap="none" spc="0" normalizeH="0" baseline="0" noProof="0" dirty="0">
              <a:ln>
                <a:noFill/>
              </a:ln>
              <a:solidFill>
                <a:srgbClr val="C0C0C0"/>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247758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2794069" y="430531"/>
            <a:ext cx="69659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800" b="1" i="0" u="none" strike="noStrike" kern="1200" cap="none" spc="0" normalizeH="0" baseline="0" noProof="0">
                <a:ln>
                  <a:noFill/>
                </a:ln>
                <a:solidFill>
                  <a:srgbClr val="990000"/>
                </a:solidFill>
                <a:effectLst/>
                <a:uLnTx/>
                <a:uFillTx/>
                <a:latin typeface="Arial"/>
                <a:ea typeface="MS PGothic" panose="020B0600070205080204" pitchFamily="34" charset="-128"/>
              </a:rPr>
              <a:t>Les grandes étapes…</a:t>
            </a:r>
            <a:endParaRPr kumimoji="0" lang="en-GB" altLang="fr-FR" sz="4800" b="1" i="0" u="none" strike="noStrike" kern="1200" cap="none" spc="0" normalizeH="0" baseline="0" noProof="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2721044" y="1798956"/>
            <a:ext cx="734536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1" i="0" u="none" strike="noStrike" kern="1200" cap="none" spc="0" normalizeH="0" baseline="0" noProof="0">
                <a:ln>
                  <a:noFill/>
                </a:ln>
                <a:solidFill>
                  <a:srgbClr val="C0C0C0"/>
                </a:solidFill>
                <a:effectLst/>
                <a:uLnTx/>
                <a:uFillTx/>
                <a:latin typeface="Arial"/>
                <a:ea typeface="MS PGothic" panose="020B0600070205080204" pitchFamily="34" charset="-128"/>
              </a:rPr>
              <a:t>1945</a:t>
            </a:r>
            <a:r>
              <a:rPr kumimoji="0" lang="fr-FR" altLang="fr-FR" sz="3200" b="0" i="0" u="none" strike="noStrike" kern="1200" cap="none" spc="0" normalizeH="0" baseline="0" noProof="0">
                <a:ln>
                  <a:noFill/>
                </a:ln>
                <a:solidFill>
                  <a:srgbClr val="C0C0C0"/>
                </a:solidFill>
                <a:effectLst/>
                <a:uLnTx/>
                <a:uFillTx/>
                <a:latin typeface="Arial"/>
                <a:ea typeface="MS PGothic" panose="020B0600070205080204" pitchFamily="34" charset="-128"/>
              </a:rPr>
              <a:t> : création de la Sécurité sociale</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1" i="0" u="none" strike="noStrike" kern="1200" cap="none" spc="0" normalizeH="0" baseline="0" noProof="0">
                <a:ln>
                  <a:noFill/>
                </a:ln>
                <a:solidFill>
                  <a:srgbClr val="C0C0C0"/>
                </a:solidFill>
                <a:effectLst/>
                <a:uLnTx/>
                <a:uFillTx/>
                <a:latin typeface="Arial"/>
                <a:ea typeface="MS PGothic" panose="020B0600070205080204" pitchFamily="34" charset="-128"/>
              </a:rPr>
              <a:t>1947</a:t>
            </a:r>
            <a:r>
              <a:rPr kumimoji="0" lang="fr-FR" altLang="fr-FR" sz="3200" b="0" i="0" u="none" strike="noStrike" kern="1200" cap="none" spc="0" normalizeH="0" baseline="0" noProof="0">
                <a:ln>
                  <a:noFill/>
                </a:ln>
                <a:solidFill>
                  <a:srgbClr val="C0C0C0"/>
                </a:solidFill>
                <a:effectLst/>
                <a:uLnTx/>
                <a:uFillTx/>
                <a:latin typeface="Arial"/>
                <a:ea typeface="MS PGothic" panose="020B0600070205080204" pitchFamily="34" charset="-128"/>
              </a:rPr>
              <a:t> : création du régime de retraite des cadres : l</a:t>
            </a:r>
            <a:r>
              <a:rPr kumimoji="0" lang="ja-JP" altLang="fr-FR" sz="3200" b="0" i="0" u="none" strike="noStrike" kern="1200" cap="none" spc="0" normalizeH="0" baseline="0" noProof="0">
                <a:ln>
                  <a:noFill/>
                </a:ln>
                <a:solidFill>
                  <a:srgbClr val="C0C0C0"/>
                </a:solidFill>
                <a:effectLst/>
                <a:uLnTx/>
                <a:uFillTx/>
                <a:latin typeface="Arial"/>
                <a:ea typeface="MS PGothic" panose="020B0600070205080204" pitchFamily="34" charset="-128"/>
              </a:rPr>
              <a:t>’</a:t>
            </a:r>
            <a:r>
              <a:rPr kumimoji="0" lang="fr-FR" altLang="ja-JP" sz="3200" b="0" i="0" u="none" strike="noStrike" kern="1200" cap="none" spc="0" normalizeH="0" baseline="0" noProof="0">
                <a:ln>
                  <a:noFill/>
                </a:ln>
                <a:solidFill>
                  <a:srgbClr val="C0C0C0"/>
                </a:solidFill>
                <a:effectLst/>
                <a:uLnTx/>
                <a:uFillTx/>
                <a:latin typeface="Arial"/>
                <a:ea typeface="MS PGothic" panose="020B0600070205080204" pitchFamily="34" charset="-128"/>
              </a:rPr>
              <a:t>AGIRC</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1" i="0" u="none" strike="noStrike" kern="1200" cap="none" spc="0" normalizeH="0" baseline="0" noProof="0">
                <a:ln>
                  <a:noFill/>
                </a:ln>
                <a:solidFill>
                  <a:srgbClr val="C0C0C0"/>
                </a:solidFill>
                <a:effectLst/>
                <a:uLnTx/>
                <a:uFillTx/>
                <a:latin typeface="Arial"/>
                <a:ea typeface="MS PGothic" panose="020B0600070205080204" pitchFamily="34" charset="-128"/>
              </a:rPr>
              <a:t>1961</a:t>
            </a:r>
            <a:r>
              <a:rPr kumimoji="0" lang="fr-FR" altLang="fr-FR" sz="3200" b="0" i="0" u="none" strike="noStrike" kern="1200" cap="none" spc="0" normalizeH="0" baseline="0" noProof="0">
                <a:ln>
                  <a:noFill/>
                </a:ln>
                <a:solidFill>
                  <a:srgbClr val="C0C0C0"/>
                </a:solidFill>
                <a:effectLst/>
                <a:uLnTx/>
                <a:uFillTx/>
                <a:latin typeface="Arial"/>
                <a:ea typeface="MS PGothic" panose="020B0600070205080204" pitchFamily="34" charset="-128"/>
              </a:rPr>
              <a:t> : création de l</a:t>
            </a:r>
            <a:r>
              <a:rPr kumimoji="0" lang="ja-JP" altLang="fr-FR" sz="3200" b="0" i="0" u="none" strike="noStrike" kern="1200" cap="none" spc="0" normalizeH="0" baseline="0" noProof="0">
                <a:ln>
                  <a:noFill/>
                </a:ln>
                <a:solidFill>
                  <a:srgbClr val="C0C0C0"/>
                </a:solidFill>
                <a:effectLst/>
                <a:uLnTx/>
                <a:uFillTx/>
                <a:latin typeface="Arial"/>
                <a:ea typeface="MS PGothic" panose="020B0600070205080204" pitchFamily="34" charset="-128"/>
              </a:rPr>
              <a:t>’</a:t>
            </a:r>
            <a:r>
              <a:rPr kumimoji="0" lang="fr-FR" altLang="ja-JP" sz="3200" b="0" i="0" u="none" strike="noStrike" kern="1200" cap="none" spc="0" normalizeH="0" baseline="0" noProof="0">
                <a:ln>
                  <a:noFill/>
                </a:ln>
                <a:solidFill>
                  <a:srgbClr val="C0C0C0"/>
                </a:solidFill>
                <a:effectLst/>
                <a:uLnTx/>
                <a:uFillTx/>
                <a:latin typeface="Arial"/>
                <a:ea typeface="MS PGothic" panose="020B0600070205080204" pitchFamily="34" charset="-128"/>
              </a:rPr>
              <a:t>ARRCO</a:t>
            </a:r>
          </a:p>
          <a:p>
            <a:pPr marL="357188" marR="0" lvl="0" indent="-357188" algn="l" defTabSz="914400" rtl="0" eaLnBrk="1" fontAlgn="base" latinLnBrk="0" hangingPunct="1">
              <a:lnSpc>
                <a:spcPct val="90000"/>
              </a:lnSpc>
              <a:spcBef>
                <a:spcPts val="1800"/>
              </a:spcBef>
              <a:spcAft>
                <a:spcPct val="0"/>
              </a:spcAft>
              <a:buClr>
                <a:srgbClr val="990000"/>
              </a:buClr>
              <a:buSzPct val="100000"/>
              <a:buFont typeface="Wingdings 2" panose="05020102010507070707" pitchFamily="18" charset="2"/>
              <a:buChar char="¡"/>
              <a:tabLst/>
              <a:defRPr/>
            </a:pPr>
            <a:r>
              <a:rPr kumimoji="0" lang="fr-FR" altLang="fr-FR" sz="3200" b="1" i="0" u="none" strike="noStrike" kern="1200" cap="none" spc="0" normalizeH="0" baseline="0" noProof="0">
                <a:ln>
                  <a:noFill/>
                </a:ln>
                <a:solidFill>
                  <a:srgbClr val="333333"/>
                </a:solidFill>
                <a:effectLst/>
                <a:uLnTx/>
                <a:uFillTx/>
                <a:latin typeface="Arial"/>
                <a:ea typeface="MS PGothic" panose="020B0600070205080204" pitchFamily="34" charset="-128"/>
              </a:rPr>
              <a:t>1972</a:t>
            </a:r>
            <a:r>
              <a:rPr kumimoji="0" lang="fr-FR" altLang="fr-FR" sz="3200" b="0" i="0" u="none" strike="noStrike" kern="1200" cap="none" spc="0" normalizeH="0" baseline="0" noProof="0">
                <a:ln>
                  <a:noFill/>
                </a:ln>
                <a:solidFill>
                  <a:srgbClr val="333333"/>
                </a:solidFill>
                <a:effectLst/>
                <a:uLnTx/>
                <a:uFillTx/>
                <a:latin typeface="Arial"/>
                <a:ea typeface="MS PGothic" panose="020B0600070205080204" pitchFamily="34" charset="-128"/>
              </a:rPr>
              <a:t> : lois BOULIN </a:t>
            </a:r>
          </a:p>
          <a:p>
            <a:pPr marL="357188" marR="0" lvl="0" indent="-357188" algn="l" defTabSz="914400" rtl="0" eaLnBrk="1" fontAlgn="base" latinLnBrk="0" hangingPunct="1">
              <a:lnSpc>
                <a:spcPct val="90000"/>
              </a:lnSpc>
              <a:spcBef>
                <a:spcPts val="1800"/>
              </a:spcBef>
              <a:spcAft>
                <a:spcPct val="0"/>
              </a:spcAft>
              <a:buClr>
                <a:srgbClr val="969696"/>
              </a:buClr>
              <a:buSzPct val="100000"/>
              <a:buFont typeface="Wingdings 2" panose="05020102010507070707" pitchFamily="18" charset="2"/>
              <a:buChar char="¡"/>
              <a:tabLst/>
              <a:defRPr/>
            </a:pPr>
            <a:r>
              <a:rPr kumimoji="0" lang="fr-FR" altLang="fr-FR" sz="3200" b="0" i="0" u="none" strike="noStrike" kern="1200" cap="none" spc="0" normalizeH="0" baseline="0" noProof="0">
                <a:ln>
                  <a:noFill/>
                </a:ln>
                <a:solidFill>
                  <a:srgbClr val="C0C0C0"/>
                </a:solidFill>
                <a:effectLst/>
                <a:uLnTx/>
                <a:uFillTx/>
                <a:latin typeface="Arial"/>
                <a:ea typeface="MS PGothic" panose="020B0600070205080204" pitchFamily="34" charset="-128"/>
              </a:rPr>
              <a:t>1973 : Généralisation de la retraite complémentaire</a:t>
            </a:r>
            <a:r>
              <a:rPr kumimoji="0" lang="fr-FR" altLang="fr-FR" sz="3200" b="0" i="0" u="none" strike="noStrike" kern="1200" cap="none" spc="0" normalizeH="0" baseline="0" noProof="0">
                <a:ln>
                  <a:noFill/>
                </a:ln>
                <a:solidFill>
                  <a:srgbClr val="333333"/>
                </a:solidFill>
                <a:effectLst/>
                <a:uLnTx/>
                <a:uFillTx/>
                <a:latin typeface="Arial"/>
                <a:ea typeface="MS PGothic" panose="020B0600070205080204" pitchFamily="34" charset="-128"/>
              </a:rPr>
              <a:t>  </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0" i="0" u="none" strike="noStrike" kern="1200" cap="none" spc="0" normalizeH="0" baseline="0" noProof="0">
                <a:ln>
                  <a:noFill/>
                </a:ln>
                <a:solidFill>
                  <a:srgbClr val="C0C0C0"/>
                </a:solidFill>
                <a:effectLst/>
                <a:uLnTx/>
                <a:uFillTx/>
                <a:latin typeface="Arial"/>
                <a:ea typeface="MS PGothic" panose="020B0600070205080204" pitchFamily="34" charset="-128"/>
              </a:rPr>
              <a:t>1983 : retraite à 60 ans</a:t>
            </a:r>
          </a:p>
          <a:p>
            <a:pPr marL="357188" marR="0" lvl="0" indent="-357188" algn="l" defTabSz="914400" rtl="0" eaLnBrk="1" fontAlgn="base" latinLnBrk="0" hangingPunct="1">
              <a:lnSpc>
                <a:spcPct val="90000"/>
              </a:lnSpc>
              <a:spcBef>
                <a:spcPts val="1800"/>
              </a:spcBef>
              <a:spcAft>
                <a:spcPct val="0"/>
              </a:spcAft>
              <a:buClr>
                <a:srgbClr val="990000"/>
              </a:buClr>
              <a:buSzPct val="100000"/>
              <a:buFont typeface="Wingdings" panose="05000000000000000000" pitchFamily="2" charset="2"/>
              <a:buNone/>
              <a:tabLst/>
              <a:defRPr/>
            </a:pPr>
            <a:endParaRPr kumimoji="0" lang="fr-FR" altLang="fr-FR" sz="2800" b="0" i="0" u="none" strike="noStrike" kern="1200" cap="none" spc="0" normalizeH="0" baseline="0" noProof="0">
              <a:ln>
                <a:noFill/>
              </a:ln>
              <a:solidFill>
                <a:srgbClr val="C0C0C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86142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par>
                                <p:cTn id="26" presetID="6" presetClass="entr" presetSubtype="16" fill="hold" grpId="1"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circle(in)">
                                      <p:cBhvr>
                                        <p:cTn id="28" dur="2000"/>
                                        <p:tgtEl>
                                          <p:spTgt spid="5">
                                            <p:txEl>
                                              <p:pRg st="0" end="0"/>
                                            </p:txEl>
                                          </p:spTgt>
                                        </p:tgtEl>
                                      </p:cBhvr>
                                    </p:animEffect>
                                  </p:childTnLst>
                                </p:cTn>
                              </p:par>
                              <p:par>
                                <p:cTn id="29" presetID="6" presetClass="entr" presetSubtype="16" fill="hold" grpId="1"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circle(in)">
                                      <p:cBhvr>
                                        <p:cTn id="31" dur="2000"/>
                                        <p:tgtEl>
                                          <p:spTgt spid="5">
                                            <p:txEl>
                                              <p:pRg st="1" end="1"/>
                                            </p:txEl>
                                          </p:spTgt>
                                        </p:tgtEl>
                                      </p:cBhvr>
                                    </p:animEffect>
                                  </p:childTnLst>
                                </p:cTn>
                              </p:par>
                              <p:par>
                                <p:cTn id="32" presetID="6" presetClass="entr" presetSubtype="16" fill="hold" grpId="1" nodeType="with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circle(in)">
                                      <p:cBhvr>
                                        <p:cTn id="34" dur="2000"/>
                                        <p:tgtEl>
                                          <p:spTgt spid="5">
                                            <p:txEl>
                                              <p:pRg st="2" end="2"/>
                                            </p:txEl>
                                          </p:spTgt>
                                        </p:tgtEl>
                                      </p:cBhvr>
                                    </p:animEffect>
                                  </p:childTnLst>
                                </p:cTn>
                              </p:par>
                              <p:par>
                                <p:cTn id="35" presetID="6" presetClass="entr" presetSubtype="16" fill="hold" grpId="1"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circle(in)">
                                      <p:cBhvr>
                                        <p:cTn id="37" dur="2000"/>
                                        <p:tgtEl>
                                          <p:spTgt spid="5">
                                            <p:txEl>
                                              <p:pRg st="3" end="3"/>
                                            </p:txEl>
                                          </p:spTgt>
                                        </p:tgtEl>
                                      </p:cBhvr>
                                    </p:animEffect>
                                  </p:childTnLst>
                                </p:cTn>
                              </p:par>
                              <p:par>
                                <p:cTn id="38" presetID="6" presetClass="entr" presetSubtype="16" fill="hold" grpId="1" nodeType="with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circle(in)">
                                      <p:cBhvr>
                                        <p:cTn id="40" dur="2000"/>
                                        <p:tgtEl>
                                          <p:spTgt spid="5">
                                            <p:txEl>
                                              <p:pRg st="4" end="4"/>
                                            </p:txEl>
                                          </p:spTgt>
                                        </p:tgtEl>
                                      </p:cBhvr>
                                    </p:animEffect>
                                  </p:childTnLst>
                                </p:cTn>
                              </p:par>
                              <p:par>
                                <p:cTn id="41" presetID="6" presetClass="entr" presetSubtype="16" fill="hold" grpId="1" nodeType="with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circle(in)">
                                      <p:cBhvr>
                                        <p:cTn id="43" dur="2000"/>
                                        <p:tgtEl>
                                          <p:spTgt spid="5">
                                            <p:txEl>
                                              <p:pRg st="5" end="5"/>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circle(in)">
                                      <p:cBhvr>
                                        <p:cTn id="46" dur="2000"/>
                                        <p:tgtEl>
                                          <p:spTgt spid="5">
                                            <p:txEl>
                                              <p:pRg st="0" end="0"/>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circle(in)">
                                      <p:cBhvr>
                                        <p:cTn id="49" dur="2000"/>
                                        <p:tgtEl>
                                          <p:spTgt spid="5">
                                            <p:txEl>
                                              <p:pRg st="1" end="1"/>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circle(in)">
                                      <p:cBhvr>
                                        <p:cTn id="52" dur="2000"/>
                                        <p:tgtEl>
                                          <p:spTgt spid="5">
                                            <p:txEl>
                                              <p:pRg st="2" end="2"/>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circle(in)">
                                      <p:cBhvr>
                                        <p:cTn id="55" dur="2000"/>
                                        <p:tgtEl>
                                          <p:spTgt spid="5">
                                            <p:txEl>
                                              <p:pRg st="3" end="3"/>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circle(in)">
                                      <p:cBhvr>
                                        <p:cTn id="58" dur="2000"/>
                                        <p:tgtEl>
                                          <p:spTgt spid="5">
                                            <p:txEl>
                                              <p:pRg st="4" end="4"/>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circle(in)">
                                      <p:cBhvr>
                                        <p:cTn id="61"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p:bldP spid="5" grpId="1"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1638576" y="0"/>
            <a:ext cx="69659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800" b="1" i="0" u="none" strike="noStrike" kern="1200" cap="none" spc="0" normalizeH="0" baseline="0" noProof="0">
                <a:ln>
                  <a:noFill/>
                </a:ln>
                <a:solidFill>
                  <a:srgbClr val="990000"/>
                </a:solidFill>
                <a:effectLst/>
                <a:uLnTx/>
                <a:uFillTx/>
                <a:latin typeface="Arial"/>
                <a:ea typeface="MS PGothic" panose="020B0600070205080204" pitchFamily="34" charset="-128"/>
              </a:rPr>
              <a:t>Les grandes étapes…</a:t>
            </a:r>
            <a:endParaRPr kumimoji="0" lang="en-GB" altLang="fr-FR" sz="48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1073426" y="1439862"/>
            <a:ext cx="10277061" cy="532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r>
              <a:rPr kumimoji="0" lang="fr-FR" altLang="fr-FR" sz="3600" b="1" i="0" u="none" strike="noStrike" kern="1200" cap="none" spc="0" normalizeH="0" baseline="0" noProof="0" dirty="0">
                <a:ln>
                  <a:noFill/>
                </a:ln>
                <a:solidFill>
                  <a:srgbClr val="333333"/>
                </a:solidFill>
                <a:effectLst/>
                <a:uLnTx/>
                <a:uFillTx/>
                <a:latin typeface="Arial"/>
                <a:ea typeface="MS PGothic" panose="020B0600070205080204" pitchFamily="34" charset="-128"/>
              </a:rPr>
              <a:t>1972</a:t>
            </a:r>
            <a:r>
              <a:rPr kumimoji="0" lang="fr-FR" altLang="fr-FR" sz="3600" b="0" i="0" u="none" strike="noStrike" kern="1200" cap="none" spc="0" normalizeH="0" baseline="0" noProof="0" dirty="0">
                <a:ln>
                  <a:noFill/>
                </a:ln>
                <a:solidFill>
                  <a:srgbClr val="333333"/>
                </a:solidFill>
                <a:effectLst/>
                <a:uLnTx/>
                <a:uFillTx/>
                <a:latin typeface="Arial"/>
                <a:ea typeface="MS PGothic" panose="020B0600070205080204" pitchFamily="34" charset="-128"/>
              </a:rPr>
              <a:t> : lois BOULIN</a:t>
            </a:r>
          </a:p>
          <a:p>
            <a:pPr marL="357188" marR="0" lvl="0" indent="-357188" algn="l" defTabSz="914400" rtl="0" eaLnBrk="1" fontAlgn="base" latinLnBrk="0" hangingPunct="1">
              <a:lnSpc>
                <a:spcPct val="50000"/>
              </a:lnSpc>
              <a:spcBef>
                <a:spcPts val="1800"/>
              </a:spcBef>
              <a:spcAft>
                <a:spcPct val="0"/>
              </a:spcAft>
              <a:buClr>
                <a:srgbClr val="990000"/>
              </a:buClr>
              <a:buSzPct val="100000"/>
              <a:buFont typeface="Wingdings" panose="05000000000000000000" pitchFamily="2" charset="2"/>
              <a:buNone/>
              <a:tabLst/>
              <a:defRPr/>
            </a:pPr>
            <a:endParaRPr kumimoji="0" lang="fr-FR" altLang="fr-FR" sz="800" b="0"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a:p>
            <a:pPr marL="819150" lvl="1" algn="just" eaLnBrk="1" hangingPunct="1"/>
            <a:r>
              <a:rPr lang="fr-FR" altLang="fr-FR" sz="3200" dirty="0">
                <a:solidFill>
                  <a:srgbClr val="333333"/>
                </a:solidFill>
                <a:latin typeface="Arial"/>
                <a:cs typeface="MS PGothic" panose="020B0600070205080204" pitchFamily="34" charset="-128"/>
              </a:rPr>
              <a:t>La CGT obtient que le taux plein passe de 40 % à 50% </a:t>
            </a:r>
          </a:p>
          <a:p>
            <a:pPr marL="819150" lvl="1" algn="just" eaLnBrk="1" hangingPunct="1">
              <a:spcBef>
                <a:spcPts val="1200"/>
              </a:spcBef>
            </a:pPr>
            <a:r>
              <a:rPr lang="fr-FR" altLang="ja-JP" sz="3200" dirty="0">
                <a:solidFill>
                  <a:srgbClr val="333333"/>
                </a:solidFill>
                <a:latin typeface="Arial"/>
                <a:cs typeface="MS PGothic" panose="020B0600070205080204" pitchFamily="34" charset="-128"/>
              </a:rPr>
              <a:t>Pour le salaire de référence, passage des 10 dernières années, aux 10 meilleures </a:t>
            </a:r>
            <a:endParaRPr kumimoji="0" lang="fr-FR" altLang="ja-JP" sz="3200" b="0" i="0" u="none" strike="noStrike" kern="1200" cap="none" spc="0" normalizeH="0" baseline="0" noProof="0" dirty="0">
              <a:ln>
                <a:noFill/>
              </a:ln>
              <a:solidFill>
                <a:srgbClr val="333333"/>
              </a:solidFill>
              <a:effectLst/>
              <a:uLnTx/>
              <a:uFillTx/>
              <a:latin typeface="Arial"/>
              <a:ea typeface="MS PGothic" panose="020B0600070205080204" pitchFamily="34" charset="-128"/>
              <a:cs typeface="MS PGothic" panose="020B0600070205080204" pitchFamily="34" charset="-128"/>
            </a:endParaRPr>
          </a:p>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endParaRPr kumimoji="0" lang="fr-FR" altLang="fr-FR" sz="2800" b="0" i="0" u="none" strike="noStrike" kern="1200" cap="none" spc="0" normalizeH="0" baseline="0" noProof="0" dirty="0">
              <a:ln>
                <a:noFill/>
              </a:ln>
              <a:solidFill>
                <a:srgbClr val="333333"/>
              </a:solidFill>
              <a:effectLst/>
              <a:uLnTx/>
              <a:uFillTx/>
              <a:latin typeface="Comic Sans MS" panose="030F0702030302020204" pitchFamily="66" charset="0"/>
              <a:ea typeface="MS PGothic" panose="020B0600070205080204" pitchFamily="34" charset="-128"/>
            </a:endParaRPr>
          </a:p>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endParaRPr kumimoji="0" lang="fr-FR" altLang="fr-FR" sz="2800" b="0" i="0" u="none" strike="noStrike" kern="1200" cap="none" spc="0" normalizeH="0" baseline="0" noProof="0" dirty="0">
              <a:ln>
                <a:noFill/>
              </a:ln>
              <a:solidFill>
                <a:srgbClr val="C0C0C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105958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
                                            <p:txEl>
                                              <p:pRg st="2" end="2"/>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p:cTn id="1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5">
                                            <p:txEl>
                                              <p:pRg st="3" end="3"/>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1733549" y="805001"/>
            <a:ext cx="858326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800" b="1" i="0" u="none" strike="noStrike" kern="1200" cap="none" spc="0" normalizeH="0" baseline="0" noProof="0">
                <a:ln>
                  <a:noFill/>
                </a:ln>
                <a:solidFill>
                  <a:srgbClr val="990000"/>
                </a:solidFill>
                <a:effectLst/>
                <a:uLnTx/>
                <a:uFillTx/>
                <a:latin typeface="Arial"/>
                <a:ea typeface="MS PGothic" panose="020B0600070205080204" pitchFamily="34" charset="-128"/>
              </a:rPr>
              <a:t>Les grandes étapes…</a:t>
            </a:r>
            <a:endParaRPr kumimoji="0" lang="en-GB" altLang="fr-FR" sz="48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1733549" y="2271851"/>
            <a:ext cx="858326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r>
              <a:rPr kumimoji="0" lang="fr-FR" altLang="fr-FR" sz="3600" b="1" i="0" u="none" strike="noStrike" kern="1200" cap="none" spc="0" normalizeH="0" baseline="0" noProof="0">
                <a:ln>
                  <a:noFill/>
                </a:ln>
                <a:solidFill>
                  <a:srgbClr val="333333"/>
                </a:solidFill>
                <a:effectLst/>
                <a:uLnTx/>
                <a:uFillTx/>
                <a:latin typeface="Arial"/>
                <a:ea typeface="MS PGothic" panose="020B0600070205080204" pitchFamily="34" charset="-128"/>
              </a:rPr>
              <a:t>1973</a:t>
            </a:r>
            <a:r>
              <a:rPr kumimoji="0" lang="fr-FR" altLang="fr-FR" sz="3600" b="0" i="0" u="none" strike="noStrike" kern="1200" cap="none" spc="0" normalizeH="0" baseline="0" noProof="0">
                <a:ln>
                  <a:noFill/>
                </a:ln>
                <a:solidFill>
                  <a:srgbClr val="333333"/>
                </a:solidFill>
                <a:effectLst/>
                <a:uLnTx/>
                <a:uFillTx/>
                <a:latin typeface="Arial"/>
                <a:ea typeface="MS PGothic" panose="020B0600070205080204" pitchFamily="34" charset="-128"/>
              </a:rPr>
              <a:t> : généralisation de la retraite complémentaire  </a:t>
            </a:r>
          </a:p>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endParaRPr kumimoji="0" lang="fr-FR" altLang="fr-FR" sz="800" b="0" i="0" u="none" strike="noStrike" kern="1200" cap="none" spc="0" normalizeH="0" baseline="0" noProof="0">
              <a:ln>
                <a:noFill/>
              </a:ln>
              <a:solidFill>
                <a:srgbClr val="333333"/>
              </a:solidFill>
              <a:effectLst/>
              <a:uLnTx/>
              <a:uFillTx/>
              <a:latin typeface="Arial"/>
              <a:ea typeface="MS PGothic" panose="020B0600070205080204" pitchFamily="34" charset="-128"/>
            </a:endParaRPr>
          </a:p>
          <a:p>
            <a:pPr marL="819150" marR="0" lvl="1" indent="-314325" algn="l" defTabSz="914400" rtl="0" eaLnBrk="1" fontAlgn="base" latinLnBrk="0" hangingPunct="1">
              <a:lnSpc>
                <a:spcPct val="100000"/>
              </a:lnSpc>
              <a:spcBef>
                <a:spcPts val="600"/>
              </a:spcBef>
              <a:spcAft>
                <a:spcPct val="0"/>
              </a:spcAft>
              <a:buClr>
                <a:srgbClr val="4D0000"/>
              </a:buClr>
              <a:buSzPct val="100000"/>
              <a:buFont typeface="Wingdings 2" panose="05020102010507070707" pitchFamily="18" charset="2"/>
              <a:buChar char="¡"/>
              <a:tabLst/>
              <a:defRPr/>
            </a:pPr>
            <a:r>
              <a:rPr kumimoji="0" lang="fr-FR" altLang="fr-FR" sz="3200" b="0" i="0" u="none" strike="noStrike" kern="1200" cap="none" spc="0" normalizeH="0" baseline="0" noProof="0">
                <a:ln>
                  <a:noFill/>
                </a:ln>
                <a:solidFill>
                  <a:srgbClr val="333333"/>
                </a:solidFill>
                <a:effectLst/>
                <a:uLnTx/>
                <a:uFillTx/>
                <a:latin typeface="Arial"/>
                <a:ea typeface="MS PGothic" panose="020B0600070205080204" pitchFamily="34" charset="-128"/>
                <a:cs typeface="MS PGothic" panose="020B0600070205080204" pitchFamily="34" charset="-128"/>
              </a:rPr>
              <a:t>L</a:t>
            </a:r>
            <a:r>
              <a:rPr kumimoji="0" lang="ja-JP" altLang="fr-FR" sz="3200" b="0" i="0" u="none" strike="noStrike" kern="1200" cap="none" spc="0" normalizeH="0" baseline="0" noProof="0">
                <a:ln>
                  <a:noFill/>
                </a:ln>
                <a:solidFill>
                  <a:srgbClr val="333333"/>
                </a:solidFill>
                <a:effectLst/>
                <a:uLnTx/>
                <a:uFillTx/>
                <a:latin typeface="Arial"/>
                <a:ea typeface="MS PGothic" panose="020B0600070205080204" pitchFamily="34" charset="-128"/>
                <a:cs typeface="MS PGothic" panose="020B0600070205080204" pitchFamily="34" charset="-128"/>
              </a:rPr>
              <a:t>’</a:t>
            </a:r>
            <a:r>
              <a:rPr kumimoji="0" lang="fr-FR" altLang="ja-JP" sz="3200" b="0" i="0" u="none" strike="noStrike" kern="1200" cap="none" spc="0" normalizeH="0" baseline="0" noProof="0">
                <a:ln>
                  <a:noFill/>
                </a:ln>
                <a:solidFill>
                  <a:srgbClr val="333333"/>
                </a:solidFill>
                <a:effectLst/>
                <a:uLnTx/>
                <a:uFillTx/>
                <a:latin typeface="Arial"/>
                <a:ea typeface="MS PGothic" panose="020B0600070205080204" pitchFamily="34" charset="-128"/>
                <a:cs typeface="MS PGothic" panose="020B0600070205080204" pitchFamily="34" charset="-128"/>
              </a:rPr>
              <a:t>affiliation à un régime de retraite complémentaire de tous les salariés du secteur privé cadres et non-cadres est rendue obligatoire par la loi.</a:t>
            </a:r>
          </a:p>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endParaRPr kumimoji="0" lang="fr-FR" altLang="fr-FR" sz="3600" b="0" i="0" u="none" strike="noStrike" kern="1200" cap="none" spc="0" normalizeH="0" baseline="0" noProof="0">
              <a:ln>
                <a:noFill/>
              </a:ln>
              <a:solidFill>
                <a:srgbClr val="333333"/>
              </a:solidFill>
              <a:effectLst/>
              <a:uLnTx/>
              <a:uFillTx/>
              <a:latin typeface="Arial"/>
              <a:ea typeface="MS PGothic" panose="020B0600070205080204" pitchFamily="34" charset="-128"/>
            </a:endParaRPr>
          </a:p>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endParaRPr kumimoji="0" lang="fr-FR" altLang="fr-FR" sz="3600" b="0" i="0" u="none" strike="noStrike" kern="1200" cap="none" spc="0" normalizeH="0" baseline="0" noProof="0" dirty="0">
              <a:ln>
                <a:noFill/>
              </a:ln>
              <a:solidFill>
                <a:srgbClr val="C0C0C0"/>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294696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xEl>
                                              <p:pRg st="2" end="2"/>
                                            </p:txEl>
                                          </p:spTgt>
                                        </p:tgtEl>
                                        <p:attrNameLst>
                                          <p:attrName>style.visibility</p:attrName>
                                        </p:attrNameLst>
                                      </p:cBhvr>
                                      <p:to>
                                        <p:strVal val="visible"/>
                                      </p:to>
                                    </p:se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1312448" y="188913"/>
            <a:ext cx="9248736"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800" b="1" i="0" u="none" strike="noStrike" kern="1200" cap="none" spc="0" normalizeH="0" baseline="0" noProof="0">
                <a:ln>
                  <a:noFill/>
                </a:ln>
                <a:solidFill>
                  <a:srgbClr val="990000"/>
                </a:solidFill>
                <a:effectLst/>
                <a:uLnTx/>
                <a:uFillTx/>
                <a:latin typeface="Arial"/>
                <a:ea typeface="MS PGothic" panose="020B0600070205080204" pitchFamily="34" charset="-128"/>
              </a:rPr>
              <a:t>Les grandes étapes…</a:t>
            </a:r>
            <a:endParaRPr kumimoji="0" lang="en-GB" altLang="fr-FR" sz="48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1383885" y="1628775"/>
            <a:ext cx="9847332"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1" i="0" u="none" strike="noStrike" kern="1200" cap="none" spc="0" normalizeH="0" baseline="0" noProof="0" dirty="0">
                <a:ln>
                  <a:noFill/>
                </a:ln>
                <a:solidFill>
                  <a:srgbClr val="C0C0C0"/>
                </a:solidFill>
                <a:effectLst/>
                <a:uLnTx/>
                <a:uFillTx/>
                <a:latin typeface="Arial"/>
                <a:ea typeface="MS PGothic" panose="020B0600070205080204" pitchFamily="34" charset="-128"/>
              </a:rPr>
              <a:t>1945</a:t>
            </a:r>
            <a:r>
              <a:rPr kumimoji="0" lang="fr-FR" altLang="fr-FR"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 : création de la Sécurité sociale</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1" i="0" u="none" strike="noStrike" kern="1200" cap="none" spc="0" normalizeH="0" baseline="0" noProof="0" dirty="0">
                <a:ln>
                  <a:noFill/>
                </a:ln>
                <a:solidFill>
                  <a:srgbClr val="C0C0C0"/>
                </a:solidFill>
                <a:effectLst/>
                <a:uLnTx/>
                <a:uFillTx/>
                <a:latin typeface="Arial"/>
                <a:ea typeface="MS PGothic" panose="020B0600070205080204" pitchFamily="34" charset="-128"/>
              </a:rPr>
              <a:t>1947</a:t>
            </a:r>
            <a:r>
              <a:rPr kumimoji="0" lang="fr-FR" altLang="fr-FR"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 : création du régime de retraite des cadres : l</a:t>
            </a:r>
            <a:r>
              <a:rPr kumimoji="0" lang="ja-JP" altLang="fr-FR"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a:t>
            </a:r>
            <a:r>
              <a:rPr kumimoji="0" lang="fr-FR" altLang="ja-JP"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AGIRC</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1" i="0" u="none" strike="noStrike" kern="1200" cap="none" spc="0" normalizeH="0" baseline="0" noProof="0" dirty="0">
                <a:ln>
                  <a:noFill/>
                </a:ln>
                <a:solidFill>
                  <a:srgbClr val="C0C0C0"/>
                </a:solidFill>
                <a:effectLst/>
                <a:uLnTx/>
                <a:uFillTx/>
                <a:latin typeface="Arial"/>
                <a:ea typeface="MS PGothic" panose="020B0600070205080204" pitchFamily="34" charset="-128"/>
              </a:rPr>
              <a:t>1961</a:t>
            </a:r>
            <a:r>
              <a:rPr kumimoji="0" lang="fr-FR" altLang="fr-FR"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 : création de l</a:t>
            </a:r>
            <a:r>
              <a:rPr kumimoji="0" lang="ja-JP" altLang="fr-FR"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a:t>
            </a:r>
            <a:r>
              <a:rPr kumimoji="0" lang="fr-FR" altLang="ja-JP"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ARRCO</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1" i="0" u="none" strike="noStrike" kern="1200" cap="none" spc="0" normalizeH="0" baseline="0" noProof="0" dirty="0">
                <a:ln>
                  <a:noFill/>
                </a:ln>
                <a:solidFill>
                  <a:srgbClr val="C0C0C0"/>
                </a:solidFill>
                <a:effectLst/>
                <a:uLnTx/>
                <a:uFillTx/>
                <a:latin typeface="Arial"/>
                <a:ea typeface="MS PGothic" panose="020B0600070205080204" pitchFamily="34" charset="-128"/>
              </a:rPr>
              <a:t>1972</a:t>
            </a:r>
            <a:r>
              <a:rPr kumimoji="0" lang="fr-FR" altLang="fr-FR"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 : lois BOULIN – </a:t>
            </a:r>
          </a:p>
          <a:p>
            <a:pPr marL="357188" marR="0" lvl="0" indent="-357188" algn="l" defTabSz="914400" rtl="0" eaLnBrk="1" fontAlgn="base" latinLnBrk="0" hangingPunct="1">
              <a:lnSpc>
                <a:spcPct val="90000"/>
              </a:lnSpc>
              <a:spcBef>
                <a:spcPts val="1800"/>
              </a:spcBef>
              <a:spcAft>
                <a:spcPct val="0"/>
              </a:spcAft>
              <a:buClr>
                <a:srgbClr val="C0C0C0"/>
              </a:buClr>
              <a:buSzPct val="100000"/>
              <a:buFont typeface="Wingdings 2" panose="05020102010507070707" pitchFamily="18" charset="2"/>
              <a:buChar char="¡"/>
              <a:tabLst/>
              <a:defRPr/>
            </a:pPr>
            <a:r>
              <a:rPr kumimoji="0" lang="fr-FR" altLang="fr-FR" sz="3200" b="1" i="0" u="none" strike="noStrike" kern="1200" cap="none" spc="0" normalizeH="0" baseline="0" noProof="0" dirty="0">
                <a:ln>
                  <a:noFill/>
                </a:ln>
                <a:solidFill>
                  <a:srgbClr val="C0C0C0"/>
                </a:solidFill>
                <a:effectLst/>
                <a:uLnTx/>
                <a:uFillTx/>
                <a:latin typeface="Arial"/>
                <a:ea typeface="MS PGothic" panose="020B0600070205080204" pitchFamily="34" charset="-128"/>
              </a:rPr>
              <a:t>1973</a:t>
            </a:r>
            <a:r>
              <a:rPr kumimoji="0" lang="fr-FR" altLang="fr-FR" sz="3200" b="0" i="0" u="none" strike="noStrike" kern="1200" cap="none" spc="0" normalizeH="0" baseline="0" noProof="0" dirty="0">
                <a:ln>
                  <a:noFill/>
                </a:ln>
                <a:solidFill>
                  <a:srgbClr val="C0C0C0"/>
                </a:solidFill>
                <a:effectLst/>
                <a:uLnTx/>
                <a:uFillTx/>
                <a:latin typeface="Arial"/>
                <a:ea typeface="MS PGothic" panose="020B0600070205080204" pitchFamily="34" charset="-128"/>
              </a:rPr>
              <a:t> : Généralisation de la retraite complémentaire</a:t>
            </a:r>
            <a:r>
              <a:rPr kumimoji="0" lang="fr-FR" altLang="fr-FR" sz="3200" b="0" i="0" u="none" strike="noStrike" kern="1200" cap="none" spc="0" normalizeH="0" baseline="0" noProof="0" dirty="0">
                <a:ln>
                  <a:noFill/>
                </a:ln>
                <a:solidFill>
                  <a:srgbClr val="333333"/>
                </a:solidFill>
                <a:effectLst/>
                <a:uLnTx/>
                <a:uFillTx/>
                <a:latin typeface="Arial"/>
                <a:ea typeface="MS PGothic" panose="020B0600070205080204" pitchFamily="34" charset="-128"/>
              </a:rPr>
              <a:t>  </a:t>
            </a:r>
          </a:p>
          <a:p>
            <a:pPr marL="357188" marR="0" lvl="0" indent="-357188" algn="l" defTabSz="914400" rtl="0" eaLnBrk="1" fontAlgn="base" latinLnBrk="0" hangingPunct="1">
              <a:lnSpc>
                <a:spcPct val="90000"/>
              </a:lnSpc>
              <a:spcBef>
                <a:spcPts val="1800"/>
              </a:spcBef>
              <a:spcAft>
                <a:spcPct val="0"/>
              </a:spcAft>
              <a:buClr>
                <a:srgbClr val="990000"/>
              </a:buClr>
              <a:buSzPct val="100000"/>
              <a:buFont typeface="Wingdings 2" panose="05020102010507070707" pitchFamily="18" charset="2"/>
              <a:buChar char="¡"/>
              <a:tabLst/>
              <a:defRPr/>
            </a:pPr>
            <a:r>
              <a:rPr kumimoji="0" lang="fr-FR" altLang="fr-FR" sz="3200" b="1" i="0" u="none" strike="noStrike" kern="1200" cap="none" spc="0" normalizeH="0" baseline="0" noProof="0" dirty="0">
                <a:ln>
                  <a:noFill/>
                </a:ln>
                <a:solidFill>
                  <a:srgbClr val="333333"/>
                </a:solidFill>
                <a:effectLst/>
                <a:uLnTx/>
                <a:uFillTx/>
                <a:latin typeface="Arial"/>
                <a:ea typeface="MS PGothic" panose="020B0600070205080204" pitchFamily="34" charset="-128"/>
              </a:rPr>
              <a:t>1983</a:t>
            </a:r>
            <a:r>
              <a:rPr kumimoji="0" lang="fr-FR" altLang="fr-FR" sz="3200" b="0" i="0" u="none" strike="noStrike" kern="1200" cap="none" spc="0" normalizeH="0" baseline="0" noProof="0" dirty="0">
                <a:ln>
                  <a:noFill/>
                </a:ln>
                <a:solidFill>
                  <a:srgbClr val="333333"/>
                </a:solidFill>
                <a:effectLst/>
                <a:uLnTx/>
                <a:uFillTx/>
                <a:latin typeface="Arial"/>
                <a:ea typeface="MS PGothic" panose="020B0600070205080204" pitchFamily="34" charset="-128"/>
              </a:rPr>
              <a:t> : retraite à 60 ans</a:t>
            </a:r>
          </a:p>
          <a:p>
            <a:pPr marL="357188" marR="0" lvl="0" indent="-357188" algn="l" defTabSz="914400" rtl="0" eaLnBrk="1" fontAlgn="base" latinLnBrk="0" hangingPunct="1">
              <a:lnSpc>
                <a:spcPct val="90000"/>
              </a:lnSpc>
              <a:spcBef>
                <a:spcPts val="1800"/>
              </a:spcBef>
              <a:spcAft>
                <a:spcPct val="0"/>
              </a:spcAft>
              <a:buClr>
                <a:srgbClr val="990000"/>
              </a:buClr>
              <a:buSzPct val="100000"/>
              <a:buFont typeface="Wingdings" panose="05000000000000000000" pitchFamily="2" charset="2"/>
              <a:buNone/>
              <a:tabLst/>
              <a:defRPr/>
            </a:pPr>
            <a:endParaRPr kumimoji="0" lang="fr-FR" altLang="fr-FR" sz="3200" b="0"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350577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heckerboard(across)">
                                      <p:cBhvr>
                                        <p:cTn id="13" dur="500"/>
                                        <p:tgtEl>
                                          <p:spTgt spid="5">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heckerboard(across)">
                                      <p:cBhvr>
                                        <p:cTn id="16" dur="500"/>
                                        <p:tgtEl>
                                          <p:spTgt spid="5">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heckerboard(across)">
                                      <p:cBhvr>
                                        <p:cTn id="19" dur="500"/>
                                        <p:tgtEl>
                                          <p:spTgt spid="5">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heckerboard(across)">
                                      <p:cBhvr>
                                        <p:cTn id="22" dur="500"/>
                                        <p:tgtEl>
                                          <p:spTgt spid="5">
                                            <p:txEl>
                                              <p:pRg st="5" end="5"/>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2309122" y="436494"/>
            <a:ext cx="7848601"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3600" b="1" i="0" u="none" strike="noStrike" kern="1200" cap="none" spc="0" normalizeH="0" baseline="0" noProof="0">
                <a:ln>
                  <a:noFill/>
                </a:ln>
                <a:solidFill>
                  <a:srgbClr val="990000"/>
                </a:solidFill>
                <a:effectLst/>
                <a:uLnTx/>
                <a:uFillTx/>
                <a:latin typeface="Arial"/>
                <a:ea typeface="MS PGothic" panose="020B0600070205080204" pitchFamily="34" charset="-128"/>
              </a:rPr>
              <a:t>1983 : </a:t>
            </a:r>
            <a:br>
              <a:rPr kumimoji="0" lang="fr-FR" altLang="fr-FR" sz="3600" b="1" i="0" u="none" strike="noStrike" kern="1200" cap="none" spc="0" normalizeH="0" baseline="0" noProof="0">
                <a:ln>
                  <a:noFill/>
                </a:ln>
                <a:solidFill>
                  <a:srgbClr val="990000"/>
                </a:solidFill>
                <a:effectLst/>
                <a:uLnTx/>
                <a:uFillTx/>
                <a:latin typeface="Arial"/>
                <a:ea typeface="MS PGothic" panose="020B0600070205080204" pitchFamily="34" charset="-128"/>
              </a:rPr>
            </a:br>
            <a:r>
              <a:rPr kumimoji="0" lang="fr-FR" altLang="fr-FR" sz="3200" b="1" i="0" u="none" strike="noStrike" kern="1200" cap="none" spc="0" normalizeH="0" baseline="0" noProof="0">
                <a:ln>
                  <a:noFill/>
                </a:ln>
                <a:solidFill>
                  <a:srgbClr val="990000"/>
                </a:solidFill>
                <a:effectLst/>
                <a:uLnTx/>
                <a:uFillTx/>
                <a:latin typeface="Arial"/>
                <a:ea typeface="MS PGothic" panose="020B0600070205080204" pitchFamily="34" charset="-128"/>
              </a:rPr>
              <a:t>création d</a:t>
            </a:r>
            <a:r>
              <a:rPr kumimoji="0" lang="ja-JP" altLang="fr-FR" sz="3200" b="1" i="0" u="none" strike="noStrike" kern="1200" cap="none" spc="0" normalizeH="0" baseline="0" noProof="0">
                <a:ln>
                  <a:noFill/>
                </a:ln>
                <a:solidFill>
                  <a:srgbClr val="990000"/>
                </a:solidFill>
                <a:effectLst/>
                <a:uLnTx/>
                <a:uFillTx/>
                <a:latin typeface="Arial"/>
                <a:ea typeface="MS PGothic" panose="020B0600070205080204" pitchFamily="34" charset="-128"/>
              </a:rPr>
              <a:t>’</a:t>
            </a:r>
            <a:r>
              <a:rPr kumimoji="0" lang="fr-FR" altLang="ja-JP" sz="3200" b="1" i="0" u="none" strike="noStrike" kern="1200" cap="none" spc="0" normalizeH="0" baseline="0" noProof="0">
                <a:ln>
                  <a:noFill/>
                </a:ln>
                <a:solidFill>
                  <a:srgbClr val="990000"/>
                </a:solidFill>
                <a:effectLst/>
                <a:uLnTx/>
                <a:uFillTx/>
                <a:latin typeface="Arial"/>
                <a:ea typeface="MS PGothic" panose="020B0600070205080204" pitchFamily="34" charset="-128"/>
              </a:rPr>
              <a:t>un « minimum contributif »</a:t>
            </a:r>
            <a:endParaRPr kumimoji="0" lang="fr-FR" altLang="fr-FR" sz="32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1411357" y="2152582"/>
            <a:ext cx="9303026"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just"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3200" b="1" i="0" u="none" strike="noStrike" kern="1200" cap="none" spc="0" normalizeH="0" baseline="0" noProof="0" dirty="0">
                <a:ln>
                  <a:noFill/>
                </a:ln>
                <a:solidFill>
                  <a:srgbClr val="333333"/>
                </a:solidFill>
                <a:effectLst/>
                <a:uLnTx/>
                <a:uFillTx/>
                <a:latin typeface="Arial"/>
                <a:ea typeface="MS PGothic" panose="020B0600070205080204" pitchFamily="34" charset="-128"/>
              </a:rPr>
              <a:t>Objectif</a:t>
            </a:r>
            <a:r>
              <a:rPr kumimoji="0" lang="fr-FR" altLang="fr-FR" sz="3200" b="0" i="0" u="none" strike="noStrike" kern="1200" cap="none" spc="0" normalizeH="0" baseline="0" noProof="0" dirty="0">
                <a:ln>
                  <a:noFill/>
                </a:ln>
                <a:solidFill>
                  <a:srgbClr val="333333"/>
                </a:solidFill>
                <a:effectLst/>
                <a:uLnTx/>
                <a:uFillTx/>
                <a:latin typeface="Arial"/>
                <a:ea typeface="MS PGothic" panose="020B0600070205080204" pitchFamily="34" charset="-128"/>
              </a:rPr>
              <a:t> : permettre aux salariés n</a:t>
            </a:r>
            <a:r>
              <a:rPr kumimoji="0" lang="ja-JP" altLang="fr-FR" sz="3200" b="0" i="0" u="none" strike="noStrike" kern="1200" cap="none" spc="0" normalizeH="0" baseline="0" noProof="0" dirty="0">
                <a:ln>
                  <a:noFill/>
                </a:ln>
                <a:solidFill>
                  <a:srgbClr val="333333"/>
                </a:solidFill>
                <a:effectLst/>
                <a:uLnTx/>
                <a:uFillTx/>
                <a:latin typeface="Arial"/>
                <a:ea typeface="MS PGothic" panose="020B0600070205080204" pitchFamily="34" charset="-128"/>
              </a:rPr>
              <a:t>’</a:t>
            </a:r>
            <a:r>
              <a:rPr kumimoji="0" lang="fr-FR" altLang="ja-JP" sz="3200" b="0" i="0" u="none" strike="noStrike" kern="1200" cap="none" spc="0" normalizeH="0" baseline="0" noProof="0" dirty="0">
                <a:ln>
                  <a:noFill/>
                </a:ln>
                <a:solidFill>
                  <a:srgbClr val="333333"/>
                </a:solidFill>
                <a:effectLst/>
                <a:uLnTx/>
                <a:uFillTx/>
                <a:latin typeface="Arial"/>
                <a:ea typeface="MS PGothic" panose="020B0600070205080204" pitchFamily="34" charset="-128"/>
              </a:rPr>
              <a:t>ayant eu que des salaires très faibles au cours de leur carrière de disposer malgré tout d</a:t>
            </a:r>
            <a:r>
              <a:rPr kumimoji="0" lang="ja-JP" altLang="fr-FR" sz="3200" b="0" i="0" u="none" strike="noStrike" kern="1200" cap="none" spc="0" normalizeH="0" baseline="0" noProof="0" dirty="0">
                <a:ln>
                  <a:noFill/>
                </a:ln>
                <a:solidFill>
                  <a:srgbClr val="333333"/>
                </a:solidFill>
                <a:effectLst/>
                <a:uLnTx/>
                <a:uFillTx/>
                <a:latin typeface="Arial"/>
                <a:ea typeface="MS PGothic" panose="020B0600070205080204" pitchFamily="34" charset="-128"/>
              </a:rPr>
              <a:t>’</a:t>
            </a:r>
            <a:r>
              <a:rPr kumimoji="0" lang="fr-FR" altLang="ja-JP" sz="3200" b="0" i="0" u="none" strike="noStrike" kern="1200" cap="none" spc="0" normalizeH="0" baseline="0" noProof="0" dirty="0">
                <a:ln>
                  <a:noFill/>
                </a:ln>
                <a:solidFill>
                  <a:srgbClr val="333333"/>
                </a:solidFill>
                <a:effectLst/>
                <a:uLnTx/>
                <a:uFillTx/>
                <a:latin typeface="Arial"/>
                <a:ea typeface="MS PGothic" panose="020B0600070205080204" pitchFamily="34" charset="-128"/>
              </a:rPr>
              <a:t>une retraite</a:t>
            </a:r>
            <a:r>
              <a:rPr kumimoji="0" lang="fr-FR" altLang="ja-JP" sz="3200" b="0" i="0" u="none" strike="noStrike" kern="1200" cap="none" spc="0" normalizeH="0" noProof="0" dirty="0">
                <a:ln>
                  <a:noFill/>
                </a:ln>
                <a:solidFill>
                  <a:srgbClr val="333333"/>
                </a:solidFill>
                <a:effectLst/>
                <a:uLnTx/>
                <a:uFillTx/>
                <a:latin typeface="Arial"/>
                <a:ea typeface="MS PGothic" panose="020B0600070205080204" pitchFamily="34" charset="-128"/>
              </a:rPr>
              <a:t> qui ne soit pas de quelques francs.</a:t>
            </a:r>
          </a:p>
          <a:p>
            <a:pPr marL="0" indent="0" algn="just" eaLnBrk="1" hangingPunct="1">
              <a:buClr>
                <a:srgbClr val="990000"/>
              </a:buClr>
              <a:buNone/>
              <a:defRPr/>
            </a:pPr>
            <a:r>
              <a:rPr lang="fr-FR" altLang="fr-FR" sz="3200" b="1" dirty="0">
                <a:solidFill>
                  <a:schemeClr val="tx1"/>
                </a:solidFill>
              </a:rPr>
              <a:t>En 2019, le minimum contributif versé à partir de 65 ans, est de 702 € pour ceux qui ont au moins 120 trimestres. Sinon proratisation.</a:t>
            </a:r>
          </a:p>
          <a:p>
            <a:pPr marL="0" marR="0" lvl="0" indent="0" algn="just"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endParaRPr kumimoji="0" lang="fr-FR" altLang="fr-FR" sz="3200" b="0"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585922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2"/>
          <p:cNvSpPr>
            <a:spLocks noChangeArrowheads="1"/>
          </p:cNvSpPr>
          <p:nvPr/>
        </p:nvSpPr>
        <p:spPr bwMode="auto">
          <a:xfrm>
            <a:off x="1093304" y="2406374"/>
            <a:ext cx="10833653" cy="394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marL="360363" indent="-360363"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fontAlgn="base" hangingPunct="1">
              <a:lnSpc>
                <a:spcPct val="90000"/>
              </a:lnSpc>
              <a:spcBef>
                <a:spcPct val="20000"/>
              </a:spcBef>
              <a:spcAft>
                <a:spcPct val="0"/>
              </a:spcAft>
              <a:buClr>
                <a:srgbClr val="990000"/>
              </a:buClr>
              <a:buSzPct val="70000"/>
              <a:buFont typeface="Wingdings" panose="05000000000000000000" pitchFamily="2" charset="2"/>
              <a:buChar char="n"/>
            </a:pPr>
            <a:r>
              <a:rPr lang="fr-FR" altLang="fr-FR" sz="3600" dirty="0">
                <a:solidFill>
                  <a:srgbClr val="333333"/>
                </a:solidFill>
                <a:latin typeface="Arial" panose="020B0604020202020204" pitchFamily="34" charset="0"/>
                <a:cs typeface="Times New Roman" panose="02020603050405020304" pitchFamily="18" charset="0"/>
              </a:rPr>
              <a:t>Régime de base Sécu : régime par </a:t>
            </a:r>
            <a:r>
              <a:rPr lang="fr-FR" altLang="fr-FR" sz="3600" b="1" u="sng" dirty="0">
                <a:solidFill>
                  <a:srgbClr val="333333"/>
                </a:solidFill>
                <a:latin typeface="Arial" panose="020B0604020202020204" pitchFamily="34" charset="0"/>
                <a:cs typeface="Times New Roman" panose="02020603050405020304" pitchFamily="18" charset="0"/>
              </a:rPr>
              <a:t>ANNUITES</a:t>
            </a:r>
          </a:p>
          <a:p>
            <a:pPr marL="0" indent="0" eaLnBrk="1" fontAlgn="base" hangingPunct="1">
              <a:lnSpc>
                <a:spcPct val="90000"/>
              </a:lnSpc>
              <a:spcBef>
                <a:spcPct val="20000"/>
              </a:spcBef>
              <a:spcAft>
                <a:spcPct val="0"/>
              </a:spcAft>
              <a:buClr>
                <a:srgbClr val="990000"/>
              </a:buClr>
              <a:buSzPct val="70000"/>
            </a:pPr>
            <a:r>
              <a:rPr lang="fr-FR" altLang="fr-FR" sz="2800" b="1" dirty="0">
                <a:solidFill>
                  <a:srgbClr val="333333"/>
                </a:solidFill>
                <a:latin typeface="Arial" panose="020B0604020202020204" pitchFamily="34" charset="0"/>
                <a:cs typeface="Times New Roman" panose="02020603050405020304" pitchFamily="18" charset="0"/>
              </a:rPr>
              <a:t>	Le salaire porté au compte sert à déterminer</a:t>
            </a:r>
          </a:p>
          <a:p>
            <a:pPr marL="1697037" lvl="3" indent="-457200" eaLnBrk="1" fontAlgn="base" hangingPunct="1">
              <a:lnSpc>
                <a:spcPct val="90000"/>
              </a:lnSpc>
              <a:spcBef>
                <a:spcPct val="20000"/>
              </a:spcBef>
              <a:spcAft>
                <a:spcPct val="0"/>
              </a:spcAft>
              <a:buClr>
                <a:srgbClr val="990000"/>
              </a:buClr>
              <a:buSzPct val="70000"/>
              <a:buFont typeface="Wingdings" panose="05000000000000000000" pitchFamily="2" charset="2"/>
              <a:buChar char="v"/>
            </a:pPr>
            <a:r>
              <a:rPr lang="fr-FR" altLang="fr-FR" sz="2800" b="1" dirty="0">
                <a:solidFill>
                  <a:srgbClr val="333333"/>
                </a:solidFill>
                <a:latin typeface="Arial" panose="020B0604020202020204" pitchFamily="34" charset="0"/>
                <a:cs typeface="Times New Roman" panose="02020603050405020304" pitchFamily="18" charset="0"/>
              </a:rPr>
              <a:t>Le nombre de trimestres</a:t>
            </a:r>
          </a:p>
          <a:p>
            <a:pPr marL="1697037" lvl="3" indent="-457200" eaLnBrk="1" fontAlgn="base" hangingPunct="1">
              <a:lnSpc>
                <a:spcPct val="90000"/>
              </a:lnSpc>
              <a:spcBef>
                <a:spcPct val="20000"/>
              </a:spcBef>
              <a:spcAft>
                <a:spcPct val="0"/>
              </a:spcAft>
              <a:buClr>
                <a:srgbClr val="990000"/>
              </a:buClr>
              <a:buSzPct val="70000"/>
              <a:buFont typeface="Wingdings" panose="05000000000000000000" pitchFamily="2" charset="2"/>
              <a:buChar char="v"/>
            </a:pPr>
            <a:r>
              <a:rPr lang="fr-FR" altLang="fr-FR" sz="2800" b="1" dirty="0">
                <a:solidFill>
                  <a:srgbClr val="333333"/>
                </a:solidFill>
                <a:latin typeface="Arial" panose="020B0604020202020204" pitchFamily="34" charset="0"/>
                <a:cs typeface="Times New Roman" panose="02020603050405020304" pitchFamily="18" charset="0"/>
              </a:rPr>
              <a:t>Le salaire moyen</a:t>
            </a:r>
          </a:p>
          <a:p>
            <a:pPr eaLnBrk="1" fontAlgn="base" hangingPunct="1">
              <a:lnSpc>
                <a:spcPct val="90000"/>
              </a:lnSpc>
              <a:spcBef>
                <a:spcPct val="20000"/>
              </a:spcBef>
              <a:spcAft>
                <a:spcPct val="0"/>
              </a:spcAft>
              <a:buClr>
                <a:srgbClr val="990000"/>
              </a:buClr>
              <a:buSzPct val="70000"/>
              <a:buFont typeface="Wingdings" panose="05000000000000000000" pitchFamily="2" charset="2"/>
              <a:buChar char="n"/>
            </a:pPr>
            <a:endParaRPr lang="fr-FR" altLang="fr-FR" sz="2800" b="1" u="sng" dirty="0">
              <a:solidFill>
                <a:srgbClr val="333333"/>
              </a:solidFill>
              <a:latin typeface="Arial" panose="020B0604020202020204" pitchFamily="34" charset="0"/>
              <a:cs typeface="Times New Roman" panose="02020603050405020304" pitchFamily="18" charset="0"/>
            </a:endParaRPr>
          </a:p>
          <a:p>
            <a:pPr eaLnBrk="1" fontAlgn="base" hangingPunct="1">
              <a:lnSpc>
                <a:spcPct val="90000"/>
              </a:lnSpc>
              <a:spcBef>
                <a:spcPct val="20000"/>
              </a:spcBef>
              <a:spcAft>
                <a:spcPct val="0"/>
              </a:spcAft>
              <a:buClr>
                <a:srgbClr val="990000"/>
              </a:buClr>
              <a:buSzPct val="70000"/>
              <a:buFont typeface="Wingdings" panose="05000000000000000000" pitchFamily="2" charset="2"/>
              <a:buChar char="n"/>
            </a:pPr>
            <a:r>
              <a:rPr lang="fr-FR" altLang="fr-FR" sz="3600" dirty="0">
                <a:solidFill>
                  <a:srgbClr val="333333"/>
                </a:solidFill>
                <a:latin typeface="Arial" panose="020B0604020202020204" pitchFamily="34" charset="0"/>
                <a:cs typeface="Times New Roman" panose="02020603050405020304" pitchFamily="18" charset="0"/>
              </a:rPr>
              <a:t>Régimes complémentaires : régimes par </a:t>
            </a:r>
            <a:r>
              <a:rPr lang="fr-FR" altLang="fr-FR" sz="3600" b="1" u="sng" dirty="0">
                <a:solidFill>
                  <a:srgbClr val="333333"/>
                </a:solidFill>
                <a:latin typeface="Arial" panose="020B0604020202020204" pitchFamily="34" charset="0"/>
                <a:cs typeface="Times New Roman" panose="02020603050405020304" pitchFamily="18" charset="0"/>
              </a:rPr>
              <a:t>POINTS</a:t>
            </a:r>
          </a:p>
          <a:p>
            <a:pPr marL="382587" lvl="1" indent="0" eaLnBrk="1" fontAlgn="base" hangingPunct="1">
              <a:lnSpc>
                <a:spcPct val="90000"/>
              </a:lnSpc>
              <a:spcBef>
                <a:spcPct val="20000"/>
              </a:spcBef>
              <a:spcAft>
                <a:spcPct val="0"/>
              </a:spcAft>
              <a:buClr>
                <a:srgbClr val="990000"/>
              </a:buClr>
              <a:buSzPct val="70000"/>
            </a:pPr>
            <a:r>
              <a:rPr lang="fr-FR" altLang="fr-FR" sz="2800" b="1" dirty="0">
                <a:solidFill>
                  <a:srgbClr val="333333"/>
                </a:solidFill>
                <a:latin typeface="Arial" panose="020B0604020202020204" pitchFamily="34" charset="0"/>
                <a:cs typeface="Times New Roman" panose="02020603050405020304" pitchFamily="18" charset="0"/>
              </a:rPr>
              <a:t>Le salaire perçu dans l’année me donne droit à un nombre de points de retraite</a:t>
            </a:r>
          </a:p>
          <a:p>
            <a:pPr eaLnBrk="1" fontAlgn="base" hangingPunct="1">
              <a:lnSpc>
                <a:spcPct val="90000"/>
              </a:lnSpc>
              <a:spcBef>
                <a:spcPct val="20000"/>
              </a:spcBef>
              <a:spcAft>
                <a:spcPct val="0"/>
              </a:spcAft>
              <a:buClr>
                <a:srgbClr val="990000"/>
              </a:buClr>
              <a:buSzPct val="70000"/>
              <a:buFont typeface="Wingdings" panose="05000000000000000000" pitchFamily="2" charset="2"/>
              <a:buChar char="§"/>
            </a:pPr>
            <a:endParaRPr lang="fr-FR" altLang="fr-FR" sz="1600" dirty="0">
              <a:solidFill>
                <a:srgbClr val="820000"/>
              </a:solidFill>
              <a:cs typeface="Times New Roman" panose="02020603050405020304" pitchFamily="18" charset="0"/>
            </a:endParaRPr>
          </a:p>
          <a:p>
            <a:pPr algn="ctr" eaLnBrk="1" fontAlgn="base" hangingPunct="1">
              <a:lnSpc>
                <a:spcPct val="90000"/>
              </a:lnSpc>
              <a:spcBef>
                <a:spcPct val="20000"/>
              </a:spcBef>
              <a:spcAft>
                <a:spcPct val="0"/>
              </a:spcAft>
              <a:buClr>
                <a:srgbClr val="E6682E"/>
              </a:buClr>
              <a:buSzPct val="60000"/>
              <a:buFont typeface="Wingdings" panose="05000000000000000000" pitchFamily="2" charset="2"/>
              <a:buNone/>
            </a:pPr>
            <a:endParaRPr lang="fr-FR" altLang="fr-FR" sz="1600" dirty="0">
              <a:solidFill>
                <a:srgbClr val="820000"/>
              </a:solidFill>
              <a:cs typeface="Times New Roman" panose="02020603050405020304" pitchFamily="18" charset="0"/>
            </a:endParaRPr>
          </a:p>
          <a:p>
            <a:pPr eaLnBrk="1" fontAlgn="base" hangingPunct="1">
              <a:lnSpc>
                <a:spcPct val="90000"/>
              </a:lnSpc>
              <a:spcBef>
                <a:spcPct val="20000"/>
              </a:spcBef>
              <a:spcAft>
                <a:spcPct val="0"/>
              </a:spcAft>
              <a:buClr>
                <a:srgbClr val="E6682E"/>
              </a:buClr>
              <a:buSzPct val="60000"/>
              <a:buFont typeface="Wingdings" panose="05000000000000000000" pitchFamily="2" charset="2"/>
              <a:buNone/>
            </a:pPr>
            <a:endParaRPr lang="fr-FR" altLang="fr-FR" sz="2400" dirty="0">
              <a:solidFill>
                <a:srgbClr val="820000"/>
              </a:solidFill>
              <a:cs typeface="Times New Roman" panose="02020603050405020304" pitchFamily="18" charset="0"/>
            </a:endParaRPr>
          </a:p>
          <a:p>
            <a:pPr eaLnBrk="1" fontAlgn="base" hangingPunct="1">
              <a:lnSpc>
                <a:spcPct val="90000"/>
              </a:lnSpc>
              <a:spcBef>
                <a:spcPct val="20000"/>
              </a:spcBef>
              <a:spcAft>
                <a:spcPct val="0"/>
              </a:spcAft>
              <a:buClr>
                <a:srgbClr val="E6682E"/>
              </a:buClr>
              <a:buSzPct val="60000"/>
              <a:buFont typeface="Wingdings" panose="05000000000000000000" pitchFamily="2" charset="2"/>
              <a:buNone/>
            </a:pPr>
            <a:endParaRPr lang="fr-FR" altLang="fr-FR" sz="2400" dirty="0">
              <a:solidFill>
                <a:srgbClr val="820000"/>
              </a:solidFill>
              <a:cs typeface="Times New Roman" panose="02020603050405020304" pitchFamily="18" charset="0"/>
            </a:endParaRPr>
          </a:p>
          <a:p>
            <a:pPr algn="ctr" eaLnBrk="1" fontAlgn="base" hangingPunct="1">
              <a:lnSpc>
                <a:spcPct val="90000"/>
              </a:lnSpc>
              <a:spcBef>
                <a:spcPct val="20000"/>
              </a:spcBef>
              <a:spcAft>
                <a:spcPct val="0"/>
              </a:spcAft>
              <a:buClr>
                <a:srgbClr val="E6682E"/>
              </a:buClr>
              <a:buSzPct val="60000"/>
              <a:buFont typeface="Wingdings" panose="05000000000000000000" pitchFamily="2" charset="2"/>
              <a:buNone/>
            </a:pPr>
            <a:r>
              <a:rPr lang="fr-FR" altLang="fr-FR" sz="2800" dirty="0">
                <a:solidFill>
                  <a:srgbClr val="820000"/>
                </a:solidFill>
                <a:cs typeface="Times New Roman" panose="02020603050405020304" pitchFamily="18" charset="0"/>
              </a:rPr>
              <a:t> </a:t>
            </a:r>
            <a:endParaRPr lang="fr-FR" altLang="fr-FR" sz="2400" dirty="0">
              <a:solidFill>
                <a:srgbClr val="820000"/>
              </a:solidFill>
              <a:cs typeface="Times New Roman" panose="02020603050405020304" pitchFamily="18" charset="0"/>
            </a:endParaRPr>
          </a:p>
        </p:txBody>
      </p:sp>
      <p:sp>
        <p:nvSpPr>
          <p:cNvPr id="8" name="Rectangle 2"/>
          <p:cNvSpPr txBox="1">
            <a:spLocks noChangeArrowheads="1"/>
          </p:cNvSpPr>
          <p:nvPr/>
        </p:nvSpPr>
        <p:spPr bwMode="auto">
          <a:xfrm>
            <a:off x="2882831" y="822049"/>
            <a:ext cx="69659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000" b="1" i="0" u="none" strike="noStrike" kern="1200" cap="none" spc="0" normalizeH="0" baseline="0" noProof="0">
                <a:ln>
                  <a:noFill/>
                </a:ln>
                <a:solidFill>
                  <a:srgbClr val="990000"/>
                </a:solidFill>
                <a:effectLst/>
                <a:uLnTx/>
                <a:uFillTx/>
                <a:latin typeface="Arial"/>
                <a:ea typeface="MS PGothic" panose="020B0600070205080204" pitchFamily="34" charset="-128"/>
              </a:rPr>
              <a:t>La retraite en France au début des années 1990</a:t>
            </a:r>
            <a:endPar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3356260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sotw9_te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6214"/>
            <a:ext cx="9906000" cy="577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192514" name="ZoneTexte 1"/>
          <p:cNvSpPr txBox="1">
            <a:spLocks noChangeArrowheads="1"/>
          </p:cNvSpPr>
          <p:nvPr/>
        </p:nvSpPr>
        <p:spPr bwMode="auto">
          <a:xfrm>
            <a:off x="6672264" y="212726"/>
            <a:ext cx="24479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fontAlgn="base" hangingPunct="1">
              <a:lnSpc>
                <a:spcPct val="70000"/>
              </a:lnSpc>
              <a:spcBef>
                <a:spcPct val="50000"/>
              </a:spcBef>
              <a:spcAft>
                <a:spcPct val="0"/>
              </a:spcAft>
              <a:buClr>
                <a:srgbClr val="E6682E"/>
              </a:buClr>
              <a:buFont typeface="Wingdings" panose="05000000000000000000" pitchFamily="2" charset="2"/>
              <a:buNone/>
            </a:pPr>
            <a:endParaRPr lang="fr-FR" altLang="fr-FR"/>
          </a:p>
        </p:txBody>
      </p:sp>
      <p:sp>
        <p:nvSpPr>
          <p:cNvPr id="192515" name="ZoneTexte 1"/>
          <p:cNvSpPr txBox="1">
            <a:spLocks noChangeArrowheads="1"/>
          </p:cNvSpPr>
          <p:nvPr/>
        </p:nvSpPr>
        <p:spPr bwMode="auto">
          <a:xfrm>
            <a:off x="1847851" y="836614"/>
            <a:ext cx="4392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1200" i="1">
                <a:solidFill>
                  <a:srgbClr val="666666"/>
                </a:solidFill>
                <a:latin typeface="Arial" panose="020B0604020202020204" pitchFamily="34" charset="0"/>
              </a:rPr>
              <a:t>Seuil à 50 % du niveau de vie médian</a:t>
            </a:r>
          </a:p>
        </p:txBody>
      </p:sp>
    </p:spTree>
    <p:extLst>
      <p:ext uri="{BB962C8B-B14F-4D97-AF65-F5344CB8AC3E}">
        <p14:creationId xmlns:p14="http://schemas.microsoft.com/office/powerpoint/2010/main" val="299773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11" name="Rectangle 2"/>
          <p:cNvSpPr txBox="1">
            <a:spLocks noChangeArrowheads="1"/>
          </p:cNvSpPr>
          <p:nvPr/>
        </p:nvSpPr>
        <p:spPr bwMode="auto">
          <a:xfrm>
            <a:off x="2941982" y="747463"/>
            <a:ext cx="6965950" cy="126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fr-FR" sz="4400" dirty="0">
                <a:solidFill>
                  <a:srgbClr val="990000"/>
                </a:solidFill>
                <a:latin typeface="Arial"/>
              </a:rPr>
              <a:t>Première partie</a:t>
            </a:r>
            <a:br>
              <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rPr>
            </a:br>
            <a:r>
              <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rPr>
              <a:t>Notions</a:t>
            </a:r>
            <a:r>
              <a:rPr kumimoji="0" lang="fr-FR" altLang="fr-FR" sz="4400" b="1" i="0" u="none" strike="noStrike" kern="1200" cap="none" spc="0" normalizeH="0" noProof="0" dirty="0">
                <a:ln>
                  <a:noFill/>
                </a:ln>
                <a:solidFill>
                  <a:srgbClr val="990000"/>
                </a:solidFill>
                <a:effectLst/>
                <a:uLnTx/>
                <a:uFillTx/>
                <a:latin typeface="Arial"/>
                <a:ea typeface="MS PGothic" panose="020B0600070205080204" pitchFamily="34" charset="-128"/>
              </a:rPr>
              <a:t> élémentaires</a:t>
            </a:r>
            <a:endPar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12" name="Rectangle 3"/>
          <p:cNvSpPr txBox="1">
            <a:spLocks noChangeArrowheads="1"/>
          </p:cNvSpPr>
          <p:nvPr/>
        </p:nvSpPr>
        <p:spPr bwMode="auto">
          <a:xfrm>
            <a:off x="896472" y="2619721"/>
            <a:ext cx="10990728"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4000" b="1" i="0" u="none" strike="noStrike" kern="1200" cap="none" spc="0" normalizeH="0" baseline="0" noProof="0" dirty="0">
                <a:ln>
                  <a:noFill/>
                </a:ln>
                <a:solidFill>
                  <a:srgbClr val="333333"/>
                </a:solidFill>
                <a:effectLst/>
                <a:uLnTx/>
                <a:uFillTx/>
                <a:latin typeface="Arial"/>
              </a:rPr>
              <a:t>La capitalisation /</a:t>
            </a:r>
            <a:r>
              <a:rPr kumimoji="0" lang="fr-FR" altLang="fr-FR" sz="4000" b="1" i="0" u="none" strike="noStrike" kern="1200" cap="none" spc="0" normalizeH="0" noProof="0" dirty="0">
                <a:ln>
                  <a:noFill/>
                </a:ln>
                <a:solidFill>
                  <a:srgbClr val="333333"/>
                </a:solidFill>
                <a:effectLst/>
                <a:uLnTx/>
                <a:uFillTx/>
                <a:latin typeface="Arial"/>
              </a:rPr>
              <a:t> </a:t>
            </a:r>
            <a:r>
              <a:rPr lang="fr-FR" altLang="fr-FR" sz="4000" b="1" dirty="0">
                <a:solidFill>
                  <a:srgbClr val="333333"/>
                </a:solidFill>
                <a:latin typeface="Arial"/>
              </a:rPr>
              <a:t>La répartition</a:t>
            </a:r>
          </a:p>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4000" b="1" i="0" u="none" strike="noStrike" kern="1200" cap="none" spc="0" normalizeH="0" baseline="0" noProof="0" dirty="0">
                <a:ln>
                  <a:noFill/>
                </a:ln>
                <a:solidFill>
                  <a:srgbClr val="333333"/>
                </a:solidFill>
                <a:effectLst/>
                <a:uLnTx/>
                <a:uFillTx/>
                <a:latin typeface="Arial"/>
              </a:rPr>
              <a:t>Les 3 paramètres d’un </a:t>
            </a:r>
            <a:r>
              <a:rPr lang="fr-FR" altLang="fr-FR" sz="4000" b="1" dirty="0">
                <a:solidFill>
                  <a:srgbClr val="333333"/>
                </a:solidFill>
                <a:latin typeface="Arial"/>
              </a:rPr>
              <a:t>régi</a:t>
            </a:r>
            <a:r>
              <a:rPr kumimoji="0" lang="fr-FR" altLang="fr-FR" sz="4000" b="1" i="0" u="none" strike="noStrike" kern="1200" cap="none" spc="0" normalizeH="0" baseline="0" noProof="0" dirty="0">
                <a:ln>
                  <a:noFill/>
                </a:ln>
                <a:solidFill>
                  <a:srgbClr val="333333"/>
                </a:solidFill>
                <a:effectLst/>
                <a:uLnTx/>
                <a:uFillTx/>
                <a:latin typeface="Arial"/>
              </a:rPr>
              <a:t>me par répartition</a:t>
            </a:r>
            <a:endParaRPr lang="fr-FR" altLang="fr-FR" sz="4000" b="1" dirty="0">
              <a:solidFill>
                <a:srgbClr val="333333"/>
              </a:solidFill>
              <a:latin typeface="Arial"/>
            </a:endParaRPr>
          </a:p>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4000" b="1" i="0" u="none" strike="noStrike" kern="1200" cap="none" spc="0" normalizeH="0" baseline="0" noProof="0" dirty="0">
                <a:ln>
                  <a:noFill/>
                </a:ln>
                <a:solidFill>
                  <a:srgbClr val="333333"/>
                </a:solidFill>
                <a:effectLst/>
                <a:uLnTx/>
                <a:uFillTx/>
                <a:latin typeface="Arial"/>
              </a:rPr>
              <a:t>Cotisations définies / prestations définies</a:t>
            </a:r>
          </a:p>
        </p:txBody>
      </p:sp>
    </p:spTree>
    <p:extLst>
      <p:ext uri="{BB962C8B-B14F-4D97-AF65-F5344CB8AC3E}">
        <p14:creationId xmlns:p14="http://schemas.microsoft.com/office/powerpoint/2010/main" val="783811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874465" y="2670853"/>
            <a:ext cx="10684370" cy="338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just" defTabSz="914400" rtl="0" eaLnBrk="1" fontAlgn="base" latinLnBrk="0" hangingPunct="1">
              <a:lnSpc>
                <a:spcPct val="100000"/>
              </a:lnSpc>
              <a:spcBef>
                <a:spcPts val="1800"/>
              </a:spcBef>
              <a:spcAft>
                <a:spcPct val="0"/>
              </a:spcAft>
              <a:buClr>
                <a:srgbClr val="990000"/>
              </a:buClr>
              <a:buSzTx/>
              <a:buNone/>
              <a:tabLst/>
              <a:defRPr/>
            </a:pPr>
            <a:r>
              <a:rPr kumimoji="0" lang="fr-FR" altLang="fr-FR" b="0" i="0" u="none" strike="noStrike" kern="1200" cap="none" spc="0" normalizeH="0" baseline="0" noProof="0" dirty="0">
                <a:ln>
                  <a:noFill/>
                </a:ln>
                <a:solidFill>
                  <a:srgbClr val="333333"/>
                </a:solidFill>
                <a:effectLst/>
                <a:uLnTx/>
                <a:uFillTx/>
                <a:latin typeface="Arial"/>
                <a:ea typeface="MS PGothic" panose="020B0600070205080204" pitchFamily="34" charset="-128"/>
              </a:rPr>
              <a:t>De</a:t>
            </a:r>
            <a:r>
              <a:rPr kumimoji="0" lang="fr-FR" altLang="fr-FR" b="0" i="0" u="none" strike="noStrike" kern="1200" cap="none" spc="0" normalizeH="0" noProof="0" dirty="0">
                <a:ln>
                  <a:noFill/>
                </a:ln>
                <a:solidFill>
                  <a:srgbClr val="333333"/>
                </a:solidFill>
                <a:effectLst/>
                <a:uLnTx/>
                <a:uFillTx/>
                <a:latin typeface="Arial"/>
                <a:ea typeface="MS PGothic" panose="020B0600070205080204" pitchFamily="34" charset="-128"/>
              </a:rPr>
              <a:t> 1993 à </a:t>
            </a:r>
            <a:r>
              <a:rPr lang="fr-FR" altLang="fr-FR" dirty="0">
                <a:solidFill>
                  <a:srgbClr val="333333"/>
                </a:solidFill>
                <a:latin typeface="Arial"/>
              </a:rPr>
              <a:t>aujourd’hui</a:t>
            </a:r>
            <a:r>
              <a:rPr kumimoji="0" lang="fr-FR" altLang="fr-FR" b="0" i="0" u="none" strike="noStrike" kern="1200" cap="none" spc="0" normalizeH="0" noProof="0" dirty="0">
                <a:ln>
                  <a:noFill/>
                </a:ln>
                <a:solidFill>
                  <a:srgbClr val="333333"/>
                </a:solidFill>
                <a:effectLst/>
                <a:uLnTx/>
                <a:uFillTx/>
                <a:latin typeface="Arial"/>
                <a:ea typeface="MS PGothic" panose="020B0600070205080204" pitchFamily="34" charset="-128"/>
              </a:rPr>
              <a:t> des réformes antisociales qui s’accélèrent :</a:t>
            </a:r>
          </a:p>
          <a:p>
            <a:pPr marR="0" lvl="0" algn="just" defTabSz="914400" rtl="0" eaLnBrk="1" fontAlgn="base" latinLnBrk="0" hangingPunct="1">
              <a:lnSpc>
                <a:spcPct val="100000"/>
              </a:lnSpc>
              <a:spcBef>
                <a:spcPts val="0"/>
              </a:spcBef>
              <a:spcAft>
                <a:spcPct val="0"/>
              </a:spcAft>
              <a:buClr>
                <a:srgbClr val="990000"/>
              </a:buClr>
              <a:buSzTx/>
              <a:buFont typeface="Wingdings" panose="05000000000000000000" pitchFamily="2" charset="2"/>
              <a:buChar char="v"/>
              <a:tabLst/>
              <a:defRPr/>
            </a:pPr>
            <a:r>
              <a:rPr lang="fr-FR" altLang="fr-FR" sz="2400" dirty="0">
                <a:solidFill>
                  <a:srgbClr val="333333"/>
                </a:solidFill>
                <a:latin typeface="Arial"/>
              </a:rPr>
              <a:t>1993 : Loi Balladur</a:t>
            </a:r>
          </a:p>
          <a:p>
            <a:pPr marR="0" lvl="0" algn="just" defTabSz="914400" rtl="0" eaLnBrk="1" fontAlgn="base" latinLnBrk="0" hangingPunct="1">
              <a:lnSpc>
                <a:spcPct val="100000"/>
              </a:lnSpc>
              <a:spcBef>
                <a:spcPts val="0"/>
              </a:spcBef>
              <a:spcAft>
                <a:spcPct val="0"/>
              </a:spcAft>
              <a:buClr>
                <a:srgbClr val="990000"/>
              </a:buClr>
              <a:buSzTx/>
              <a:buFont typeface="Wingdings" panose="05000000000000000000" pitchFamily="2" charset="2"/>
              <a:buChar char="v"/>
              <a:tabLst/>
              <a:defRPr/>
            </a:pPr>
            <a:r>
              <a:rPr lang="fr-FR" altLang="fr-FR" sz="2400" dirty="0">
                <a:solidFill>
                  <a:srgbClr val="333333"/>
                </a:solidFill>
                <a:latin typeface="Arial"/>
              </a:rPr>
              <a:t>2003 : Loi Fillon</a:t>
            </a:r>
          </a:p>
          <a:p>
            <a:pPr marR="0" lvl="0" algn="just" defTabSz="914400" rtl="0" eaLnBrk="1" fontAlgn="base" latinLnBrk="0" hangingPunct="1">
              <a:lnSpc>
                <a:spcPct val="100000"/>
              </a:lnSpc>
              <a:spcBef>
                <a:spcPts val="0"/>
              </a:spcBef>
              <a:spcAft>
                <a:spcPct val="0"/>
              </a:spcAft>
              <a:buClr>
                <a:srgbClr val="990000"/>
              </a:buClr>
              <a:buSzTx/>
              <a:buFont typeface="Wingdings" panose="05000000000000000000" pitchFamily="2" charset="2"/>
              <a:buChar char="v"/>
              <a:tabLst/>
              <a:defRPr/>
            </a:pPr>
            <a:r>
              <a:rPr lang="fr-FR" altLang="fr-FR" sz="2400" dirty="0">
                <a:solidFill>
                  <a:srgbClr val="333333"/>
                </a:solidFill>
                <a:latin typeface="Arial"/>
              </a:rPr>
              <a:t>2010 : Loi Sarkozy</a:t>
            </a:r>
          </a:p>
          <a:p>
            <a:pPr marR="0" lvl="0" algn="just" defTabSz="914400" rtl="0" eaLnBrk="1" fontAlgn="base" latinLnBrk="0" hangingPunct="1">
              <a:lnSpc>
                <a:spcPct val="100000"/>
              </a:lnSpc>
              <a:spcBef>
                <a:spcPts val="0"/>
              </a:spcBef>
              <a:spcAft>
                <a:spcPct val="0"/>
              </a:spcAft>
              <a:buClr>
                <a:srgbClr val="990000"/>
              </a:buClr>
              <a:buSzTx/>
              <a:buFont typeface="Wingdings" panose="05000000000000000000" pitchFamily="2" charset="2"/>
              <a:buChar char="v"/>
              <a:tabLst/>
              <a:defRPr/>
            </a:pPr>
            <a:r>
              <a:rPr lang="fr-FR" altLang="fr-FR" sz="2400" dirty="0">
                <a:solidFill>
                  <a:srgbClr val="333333"/>
                </a:solidFill>
                <a:latin typeface="Arial"/>
              </a:rPr>
              <a:t>2014 : Loi Hollande / Ayrault</a:t>
            </a:r>
          </a:p>
          <a:p>
            <a:pPr marL="0" marR="0" lvl="0" indent="0" algn="just" defTabSz="914400" rtl="0" eaLnBrk="1" fontAlgn="base" latinLnBrk="0" hangingPunct="1">
              <a:lnSpc>
                <a:spcPct val="100000"/>
              </a:lnSpc>
              <a:spcBef>
                <a:spcPts val="0"/>
              </a:spcBef>
              <a:spcAft>
                <a:spcPct val="0"/>
              </a:spcAft>
              <a:buClr>
                <a:srgbClr val="990000"/>
              </a:buClr>
              <a:buSzTx/>
              <a:buNone/>
              <a:tabLst/>
              <a:defRPr/>
            </a:pPr>
            <a:endParaRPr lang="fr-FR" altLang="fr-FR" sz="2400" dirty="0">
              <a:solidFill>
                <a:srgbClr val="333333"/>
              </a:solidFill>
              <a:latin typeface="Arial"/>
            </a:endParaRPr>
          </a:p>
          <a:p>
            <a:pPr marL="0" marR="0" lvl="0" indent="0" algn="just" defTabSz="914400" rtl="0" eaLnBrk="1" fontAlgn="base" latinLnBrk="0" hangingPunct="1">
              <a:lnSpc>
                <a:spcPct val="100000"/>
              </a:lnSpc>
              <a:spcBef>
                <a:spcPts val="0"/>
              </a:spcBef>
              <a:spcAft>
                <a:spcPct val="0"/>
              </a:spcAft>
              <a:buClr>
                <a:srgbClr val="990000"/>
              </a:buClr>
              <a:buSzTx/>
              <a:buNone/>
              <a:tabLst/>
              <a:defRPr/>
            </a:pPr>
            <a:r>
              <a:rPr lang="fr-FR" altLang="fr-FR" sz="2400" dirty="0">
                <a:solidFill>
                  <a:srgbClr val="333333"/>
                </a:solidFill>
                <a:latin typeface="Arial"/>
              </a:rPr>
              <a:t>Accompagnés d’accords régressifs sur les retraites complémentaires</a:t>
            </a:r>
          </a:p>
          <a:p>
            <a:pPr marL="0" marR="0" lvl="0" indent="0" algn="just" defTabSz="914400" rtl="0" eaLnBrk="1" fontAlgn="base" latinLnBrk="0" hangingPunct="1">
              <a:lnSpc>
                <a:spcPct val="100000"/>
              </a:lnSpc>
              <a:spcBef>
                <a:spcPts val="1800"/>
              </a:spcBef>
              <a:spcAft>
                <a:spcPct val="0"/>
              </a:spcAft>
              <a:buClr>
                <a:srgbClr val="990000"/>
              </a:buClr>
              <a:buSzTx/>
              <a:buNone/>
              <a:tabLst/>
              <a:defRPr/>
            </a:pPr>
            <a:r>
              <a:rPr kumimoji="0" lang="fr-FR" altLang="fr-FR" sz="3600" b="0" i="0" u="none" strike="noStrike" kern="1200" cap="none" spc="0" normalizeH="0" noProof="0" dirty="0">
                <a:ln>
                  <a:noFill/>
                </a:ln>
                <a:solidFill>
                  <a:srgbClr val="333333"/>
                </a:solidFill>
                <a:effectLst/>
                <a:uLnTx/>
                <a:uFillTx/>
                <a:latin typeface="Arial"/>
                <a:ea typeface="MS PGothic" panose="020B0600070205080204" pitchFamily="34" charset="-128"/>
              </a:rPr>
              <a:t> </a:t>
            </a:r>
            <a:endParaRPr kumimoji="0" lang="fr-FR" altLang="fr-FR" sz="3600" b="0"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
        <p:nvSpPr>
          <p:cNvPr id="8" name="Rectangle 5"/>
          <p:cNvSpPr>
            <a:spLocks noChangeArrowheads="1"/>
          </p:cNvSpPr>
          <p:nvPr/>
        </p:nvSpPr>
        <p:spPr bwMode="auto">
          <a:xfrm>
            <a:off x="2436675" y="1036568"/>
            <a:ext cx="756602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b"/>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fr-FR" altLang="fr-FR" sz="6000" b="1" dirty="0">
                <a:solidFill>
                  <a:srgbClr val="990000"/>
                </a:solidFill>
                <a:latin typeface="Arial" panose="020B0604020202020204" pitchFamily="34" charset="0"/>
                <a:cs typeface="Times New Roman" panose="02020603050405020304" pitchFamily="18" charset="0"/>
              </a:rPr>
              <a:t>Le détricotage</a:t>
            </a:r>
            <a:r>
              <a:rPr lang="fr-FR" altLang="fr-FR" sz="4400" b="1" dirty="0">
                <a:solidFill>
                  <a:srgbClr val="990000"/>
                </a:solidFill>
                <a:latin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1562265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166582" y="1943068"/>
            <a:ext cx="10515600"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just" defTabSz="914400" rtl="0" eaLnBrk="1" fontAlgn="base" latinLnBrk="0" hangingPunct="1">
              <a:lnSpc>
                <a:spcPct val="100000"/>
              </a:lnSpc>
              <a:spcBef>
                <a:spcPts val="1800"/>
              </a:spcBef>
              <a:spcAft>
                <a:spcPct val="0"/>
              </a:spcAft>
              <a:buClr>
                <a:srgbClr val="990000"/>
              </a:buClr>
              <a:buSzTx/>
              <a:buNone/>
              <a:tabLst/>
              <a:defRPr/>
            </a:pPr>
            <a:r>
              <a:rPr lang="fr-FR" altLang="fr-FR" sz="2400" b="1" dirty="0">
                <a:solidFill>
                  <a:srgbClr val="333333"/>
                </a:solidFill>
                <a:latin typeface="Arial"/>
              </a:rPr>
              <a:t>Ces lois (et accords) ont en commun</a:t>
            </a:r>
            <a:r>
              <a:rPr kumimoji="0" lang="fr-FR" altLang="fr-FR" sz="2400" b="1" i="0" u="none" strike="noStrike" kern="1200" cap="none" spc="0" normalizeH="0" noProof="0" dirty="0">
                <a:ln>
                  <a:noFill/>
                </a:ln>
                <a:solidFill>
                  <a:srgbClr val="333333"/>
                </a:solidFill>
                <a:effectLst/>
                <a:uLnTx/>
                <a:uFillTx/>
                <a:latin typeface="Arial"/>
              </a:rPr>
              <a:t> :</a:t>
            </a:r>
          </a:p>
          <a:p>
            <a:pPr algn="just" eaLnBrk="1" hangingPunct="1">
              <a:spcBef>
                <a:spcPts val="0"/>
              </a:spcBef>
              <a:buClr>
                <a:srgbClr val="990000"/>
              </a:buClr>
              <a:buSzTx/>
              <a:buFont typeface="Wingdings" panose="05000000000000000000" pitchFamily="2" charset="2"/>
              <a:buChar char="v"/>
            </a:pPr>
            <a:r>
              <a:rPr lang="fr-FR" altLang="fr-FR" sz="2400" dirty="0">
                <a:solidFill>
                  <a:srgbClr val="333333"/>
                </a:solidFill>
                <a:latin typeface="Arial"/>
              </a:rPr>
              <a:t>Allonger la durée de cotisation exigible</a:t>
            </a:r>
          </a:p>
          <a:p>
            <a:pPr marR="0" lvl="0" algn="just" defTabSz="914400" rtl="0" eaLnBrk="1" fontAlgn="base" latinLnBrk="0" hangingPunct="1">
              <a:lnSpc>
                <a:spcPct val="100000"/>
              </a:lnSpc>
              <a:spcBef>
                <a:spcPts val="0"/>
              </a:spcBef>
              <a:spcAft>
                <a:spcPct val="0"/>
              </a:spcAft>
              <a:buClr>
                <a:srgbClr val="990000"/>
              </a:buClr>
              <a:buSzTx/>
              <a:buFont typeface="Wingdings" panose="05000000000000000000" pitchFamily="2" charset="2"/>
              <a:buChar char="v"/>
              <a:tabLst/>
              <a:defRPr/>
            </a:pPr>
            <a:r>
              <a:rPr lang="fr-FR" altLang="fr-FR" sz="2400" dirty="0">
                <a:solidFill>
                  <a:srgbClr val="333333"/>
                </a:solidFill>
                <a:latin typeface="Arial"/>
              </a:rPr>
              <a:t>Repousser l'âge de la retraite, et du taux plein</a:t>
            </a:r>
          </a:p>
          <a:p>
            <a:pPr marR="0" lvl="0" algn="just" defTabSz="914400" rtl="0" eaLnBrk="1" fontAlgn="base" latinLnBrk="0" hangingPunct="1">
              <a:lnSpc>
                <a:spcPct val="100000"/>
              </a:lnSpc>
              <a:spcBef>
                <a:spcPts val="0"/>
              </a:spcBef>
              <a:spcAft>
                <a:spcPct val="0"/>
              </a:spcAft>
              <a:buClr>
                <a:srgbClr val="990000"/>
              </a:buClr>
              <a:buSzTx/>
              <a:buFont typeface="Wingdings" panose="05000000000000000000" pitchFamily="2" charset="2"/>
              <a:buChar char="v"/>
              <a:tabLst/>
              <a:defRPr/>
            </a:pPr>
            <a:r>
              <a:rPr lang="fr-FR" altLang="fr-FR" sz="2400" dirty="0">
                <a:solidFill>
                  <a:srgbClr val="333333"/>
                </a:solidFill>
                <a:latin typeface="Arial"/>
              </a:rPr>
              <a:t>Baisser les pensions</a:t>
            </a:r>
          </a:p>
          <a:p>
            <a:pPr marL="0" indent="0" algn="just" eaLnBrk="1" hangingPunct="1">
              <a:spcBef>
                <a:spcPts val="0"/>
              </a:spcBef>
              <a:buClr>
                <a:srgbClr val="990000"/>
              </a:buClr>
              <a:buSzTx/>
              <a:buNone/>
            </a:pPr>
            <a:endParaRPr lang="fr-FR" altLang="fr-FR" sz="2400" dirty="0">
              <a:solidFill>
                <a:srgbClr val="333333"/>
              </a:solidFill>
              <a:latin typeface="Arial"/>
            </a:endParaRPr>
          </a:p>
          <a:p>
            <a:pPr marL="0" indent="0" algn="just" eaLnBrk="1" hangingPunct="1">
              <a:spcBef>
                <a:spcPts val="0"/>
              </a:spcBef>
              <a:buClr>
                <a:srgbClr val="990000"/>
              </a:buClr>
              <a:buSzTx/>
              <a:buNone/>
            </a:pPr>
            <a:r>
              <a:rPr lang="fr-FR" altLang="fr-FR" sz="2400" b="1" dirty="0">
                <a:solidFill>
                  <a:srgbClr val="333333"/>
                </a:solidFill>
                <a:latin typeface="Arial"/>
              </a:rPr>
              <a:t>Elles visent à</a:t>
            </a:r>
          </a:p>
          <a:p>
            <a:pPr algn="just" eaLnBrk="1" hangingPunct="1">
              <a:spcBef>
                <a:spcPts val="0"/>
              </a:spcBef>
              <a:buClr>
                <a:srgbClr val="990000"/>
              </a:buClr>
              <a:buSzTx/>
              <a:buFont typeface="Wingdings" panose="05000000000000000000" pitchFamily="2" charset="2"/>
              <a:buChar char="v"/>
            </a:pPr>
            <a:r>
              <a:rPr lang="fr-FR" altLang="fr-FR" sz="2400" dirty="0">
                <a:solidFill>
                  <a:srgbClr val="333333"/>
                </a:solidFill>
                <a:latin typeface="Arial"/>
              </a:rPr>
              <a:t>Ramener le système par répartition a un simple filet de base</a:t>
            </a:r>
          </a:p>
          <a:p>
            <a:pPr algn="just" eaLnBrk="1" hangingPunct="1">
              <a:spcBef>
                <a:spcPts val="0"/>
              </a:spcBef>
              <a:buClr>
                <a:srgbClr val="990000"/>
              </a:buClr>
              <a:buSzTx/>
              <a:buFont typeface="Wingdings" panose="05000000000000000000" pitchFamily="2" charset="2"/>
              <a:buChar char="v"/>
            </a:pPr>
            <a:r>
              <a:rPr lang="fr-FR" altLang="fr-FR" sz="2400" dirty="0">
                <a:solidFill>
                  <a:srgbClr val="333333"/>
                </a:solidFill>
                <a:latin typeface="Arial"/>
              </a:rPr>
              <a:t>Développer la capitalisation</a:t>
            </a:r>
          </a:p>
          <a:p>
            <a:pPr marL="0" indent="0" algn="just" eaLnBrk="1" hangingPunct="1">
              <a:spcBef>
                <a:spcPts val="0"/>
              </a:spcBef>
              <a:buClr>
                <a:srgbClr val="990000"/>
              </a:buClr>
              <a:buSzTx/>
              <a:buNone/>
            </a:pPr>
            <a:endParaRPr lang="fr-FR" altLang="fr-FR" sz="2400" dirty="0">
              <a:solidFill>
                <a:srgbClr val="333333"/>
              </a:solidFill>
              <a:latin typeface="Arial"/>
            </a:endParaRPr>
          </a:p>
          <a:p>
            <a:pPr marL="0" lvl="0" indent="0" algn="just" eaLnBrk="1" hangingPunct="1">
              <a:spcBef>
                <a:spcPts val="0"/>
              </a:spcBef>
              <a:buClr>
                <a:srgbClr val="990000"/>
              </a:buClr>
              <a:buSzTx/>
              <a:buNone/>
              <a:defRPr/>
            </a:pPr>
            <a:r>
              <a:rPr lang="fr-FR" altLang="fr-FR" sz="2400" b="1" dirty="0">
                <a:solidFill>
                  <a:srgbClr val="333333"/>
                </a:solidFill>
                <a:latin typeface="Arial"/>
              </a:rPr>
              <a:t>Elles s’accompagnent d’une forte campagne idéologique sur :</a:t>
            </a:r>
            <a:endParaRPr lang="fr-FR" altLang="fr-FR" sz="2400" dirty="0">
              <a:solidFill>
                <a:srgbClr val="333333"/>
              </a:solidFill>
              <a:latin typeface="Arial"/>
            </a:endParaRPr>
          </a:p>
          <a:p>
            <a:pPr algn="just" eaLnBrk="1" hangingPunct="1">
              <a:spcBef>
                <a:spcPts val="0"/>
              </a:spcBef>
              <a:buClr>
                <a:srgbClr val="990000"/>
              </a:buClr>
              <a:buSzTx/>
              <a:buFont typeface="Wingdings" panose="05000000000000000000" pitchFamily="2" charset="2"/>
              <a:buChar char="v"/>
            </a:pPr>
            <a:r>
              <a:rPr lang="fr-FR" altLang="fr-FR" sz="2400" dirty="0">
                <a:solidFill>
                  <a:srgbClr val="333333"/>
                </a:solidFill>
                <a:latin typeface="Arial"/>
              </a:rPr>
              <a:t>La démographie impose sa loi</a:t>
            </a:r>
          </a:p>
          <a:p>
            <a:pPr algn="just" eaLnBrk="1" hangingPunct="1">
              <a:spcBef>
                <a:spcPts val="0"/>
              </a:spcBef>
              <a:buClr>
                <a:srgbClr val="990000"/>
              </a:buClr>
              <a:buSzTx/>
              <a:buFont typeface="Wingdings" panose="05000000000000000000" pitchFamily="2" charset="2"/>
              <a:buChar char="v"/>
            </a:pPr>
            <a:r>
              <a:rPr lang="fr-FR" altLang="fr-FR" sz="2400" dirty="0">
                <a:solidFill>
                  <a:srgbClr val="333333"/>
                </a:solidFill>
                <a:latin typeface="Arial"/>
              </a:rPr>
              <a:t>L’opposition entre le privé et le public</a:t>
            </a:r>
          </a:p>
          <a:p>
            <a:pPr marL="0" indent="0" algn="just" eaLnBrk="1" hangingPunct="1">
              <a:spcBef>
                <a:spcPts val="0"/>
              </a:spcBef>
              <a:buClr>
                <a:srgbClr val="990000"/>
              </a:buClr>
              <a:buSzTx/>
              <a:buNone/>
            </a:pPr>
            <a:endParaRPr lang="fr-FR" altLang="fr-FR" sz="2400" b="1" dirty="0">
              <a:solidFill>
                <a:srgbClr val="333333"/>
              </a:solidFill>
              <a:latin typeface="Arial"/>
            </a:endParaRPr>
          </a:p>
        </p:txBody>
      </p:sp>
      <p:sp>
        <p:nvSpPr>
          <p:cNvPr id="9" name="Text Box 6"/>
          <p:cNvSpPr txBox="1">
            <a:spLocks noChangeArrowheads="1"/>
          </p:cNvSpPr>
          <p:nvPr/>
        </p:nvSpPr>
        <p:spPr bwMode="auto">
          <a:xfrm>
            <a:off x="1241238" y="911978"/>
            <a:ext cx="9950824" cy="57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Le détricotage de 1993 à aujourd’hui</a:t>
            </a:r>
          </a:p>
        </p:txBody>
      </p:sp>
    </p:spTree>
    <p:extLst>
      <p:ext uri="{BB962C8B-B14F-4D97-AF65-F5344CB8AC3E}">
        <p14:creationId xmlns:p14="http://schemas.microsoft.com/office/powerpoint/2010/main" val="3322715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292088" y="1423115"/>
            <a:ext cx="10515600"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just" defTabSz="914400" rtl="0" eaLnBrk="1" fontAlgn="base" latinLnBrk="0" hangingPunct="1">
              <a:lnSpc>
                <a:spcPct val="100000"/>
              </a:lnSpc>
              <a:spcBef>
                <a:spcPts val="1800"/>
              </a:spcBef>
              <a:spcAft>
                <a:spcPct val="0"/>
              </a:spcAft>
              <a:buClr>
                <a:srgbClr val="990000"/>
              </a:buClr>
              <a:buSzTx/>
              <a:buNone/>
              <a:tabLst/>
              <a:defRPr/>
            </a:pPr>
            <a:r>
              <a:rPr lang="fr-FR" altLang="fr-FR" sz="2400" b="1" dirty="0">
                <a:solidFill>
                  <a:srgbClr val="333333"/>
                </a:solidFill>
                <a:latin typeface="Arial"/>
              </a:rPr>
              <a:t>Ces lois (et accords) ont en commun</a:t>
            </a:r>
            <a:r>
              <a:rPr kumimoji="0" lang="fr-FR" altLang="fr-FR" sz="2400" b="1" i="0" u="none" strike="noStrike" kern="1200" cap="none" spc="0" normalizeH="0" noProof="0" dirty="0">
                <a:ln>
                  <a:noFill/>
                </a:ln>
                <a:solidFill>
                  <a:srgbClr val="333333"/>
                </a:solidFill>
                <a:effectLst/>
                <a:uLnTx/>
                <a:uFillTx/>
                <a:latin typeface="Arial"/>
              </a:rPr>
              <a:t> :</a:t>
            </a:r>
          </a:p>
          <a:p>
            <a:pPr algn="just" eaLnBrk="1" hangingPunct="1">
              <a:spcBef>
                <a:spcPts val="0"/>
              </a:spcBef>
              <a:buClr>
                <a:srgbClr val="990000"/>
              </a:buClr>
              <a:buSzTx/>
              <a:buFont typeface="Wingdings" panose="05000000000000000000" pitchFamily="2" charset="2"/>
              <a:buChar char="v"/>
            </a:pPr>
            <a:r>
              <a:rPr lang="fr-FR" altLang="fr-FR" sz="2400" b="1" dirty="0">
                <a:solidFill>
                  <a:srgbClr val="FF0000"/>
                </a:solidFill>
                <a:latin typeface="Arial"/>
              </a:rPr>
              <a:t>Allonger la durée de cotisation exigible</a:t>
            </a:r>
          </a:p>
          <a:p>
            <a:pPr marR="0" lvl="0" algn="just" defTabSz="914400" rtl="0" eaLnBrk="1" fontAlgn="base" latinLnBrk="0" hangingPunct="1">
              <a:lnSpc>
                <a:spcPct val="100000"/>
              </a:lnSpc>
              <a:spcBef>
                <a:spcPts val="0"/>
              </a:spcBef>
              <a:spcAft>
                <a:spcPct val="0"/>
              </a:spcAft>
              <a:buClr>
                <a:srgbClr val="990000"/>
              </a:buClr>
              <a:buSzTx/>
              <a:buFont typeface="Wingdings" panose="05000000000000000000" pitchFamily="2" charset="2"/>
              <a:buChar char="v"/>
              <a:tabLst/>
              <a:defRPr/>
            </a:pPr>
            <a:r>
              <a:rPr lang="fr-FR" altLang="fr-FR" sz="2400" dirty="0">
                <a:solidFill>
                  <a:schemeClr val="bg1">
                    <a:lumMod val="65000"/>
                  </a:schemeClr>
                </a:solidFill>
                <a:latin typeface="Arial"/>
              </a:rPr>
              <a:t>Repousser l'âge de la retraite, et du taux plein</a:t>
            </a:r>
          </a:p>
          <a:p>
            <a:pPr marR="0" lvl="0" algn="just" defTabSz="914400" rtl="0" eaLnBrk="1" fontAlgn="base" latinLnBrk="0" hangingPunct="1">
              <a:lnSpc>
                <a:spcPct val="100000"/>
              </a:lnSpc>
              <a:spcBef>
                <a:spcPts val="0"/>
              </a:spcBef>
              <a:spcAft>
                <a:spcPct val="0"/>
              </a:spcAft>
              <a:buClr>
                <a:srgbClr val="990000"/>
              </a:buClr>
              <a:buSzTx/>
              <a:buFont typeface="Wingdings" panose="05000000000000000000" pitchFamily="2" charset="2"/>
              <a:buChar char="v"/>
              <a:tabLst/>
              <a:defRPr/>
            </a:pPr>
            <a:r>
              <a:rPr lang="fr-FR" altLang="fr-FR" sz="2400" dirty="0">
                <a:solidFill>
                  <a:schemeClr val="bg1">
                    <a:lumMod val="65000"/>
                  </a:schemeClr>
                </a:solidFill>
                <a:latin typeface="Arial"/>
              </a:rPr>
              <a:t>Baisser les pensions</a:t>
            </a:r>
          </a:p>
          <a:p>
            <a:pPr marL="0" indent="0" algn="just" eaLnBrk="1" hangingPunct="1">
              <a:spcBef>
                <a:spcPts val="0"/>
              </a:spcBef>
              <a:buClr>
                <a:srgbClr val="990000"/>
              </a:buClr>
              <a:buSzTx/>
              <a:buNone/>
            </a:pPr>
            <a:endParaRPr lang="fr-FR" altLang="fr-FR" sz="2400" dirty="0">
              <a:solidFill>
                <a:srgbClr val="333333"/>
              </a:solidFill>
              <a:latin typeface="Arial"/>
            </a:endParaRPr>
          </a:p>
          <a:p>
            <a:pPr marL="0" indent="0" algn="just" eaLnBrk="1" hangingPunct="1">
              <a:spcBef>
                <a:spcPts val="0"/>
              </a:spcBef>
              <a:buClr>
                <a:srgbClr val="990000"/>
              </a:buClr>
              <a:buSzTx/>
              <a:buNone/>
            </a:pPr>
            <a:r>
              <a:rPr lang="fr-FR" altLang="fr-FR" sz="2400" b="1" dirty="0">
                <a:solidFill>
                  <a:schemeClr val="bg1">
                    <a:lumMod val="65000"/>
                  </a:schemeClr>
                </a:solidFill>
                <a:latin typeface="Arial"/>
              </a:rPr>
              <a:t>Elles visent à</a:t>
            </a:r>
          </a:p>
          <a:p>
            <a:pPr algn="just" eaLnBrk="1" hangingPunct="1">
              <a:spcBef>
                <a:spcPts val="0"/>
              </a:spcBef>
              <a:buClr>
                <a:srgbClr val="990000"/>
              </a:buClr>
              <a:buSzTx/>
              <a:buFont typeface="Wingdings" panose="05000000000000000000" pitchFamily="2" charset="2"/>
              <a:buChar char="v"/>
            </a:pPr>
            <a:r>
              <a:rPr lang="fr-FR" altLang="fr-FR" sz="2400" dirty="0">
                <a:solidFill>
                  <a:schemeClr val="bg1">
                    <a:lumMod val="65000"/>
                  </a:schemeClr>
                </a:solidFill>
                <a:latin typeface="Arial"/>
              </a:rPr>
              <a:t>Ramener le système par répartition a un simple filet de base</a:t>
            </a:r>
          </a:p>
          <a:p>
            <a:pPr algn="just" eaLnBrk="1" hangingPunct="1">
              <a:spcBef>
                <a:spcPts val="0"/>
              </a:spcBef>
              <a:buClr>
                <a:srgbClr val="990000"/>
              </a:buClr>
              <a:buSzTx/>
              <a:buFont typeface="Wingdings" panose="05000000000000000000" pitchFamily="2" charset="2"/>
              <a:buChar char="v"/>
            </a:pPr>
            <a:r>
              <a:rPr lang="fr-FR" altLang="fr-FR" sz="2400" dirty="0">
                <a:solidFill>
                  <a:schemeClr val="bg1">
                    <a:lumMod val="65000"/>
                  </a:schemeClr>
                </a:solidFill>
                <a:latin typeface="Arial"/>
              </a:rPr>
              <a:t>Développer la capitalisation</a:t>
            </a:r>
          </a:p>
          <a:p>
            <a:pPr marL="0" indent="0" algn="just" eaLnBrk="1" hangingPunct="1">
              <a:spcBef>
                <a:spcPts val="0"/>
              </a:spcBef>
              <a:buClr>
                <a:srgbClr val="990000"/>
              </a:buClr>
              <a:buSzTx/>
              <a:buNone/>
            </a:pPr>
            <a:endParaRPr lang="fr-FR" altLang="fr-FR" sz="2400" dirty="0">
              <a:solidFill>
                <a:schemeClr val="bg1">
                  <a:lumMod val="65000"/>
                </a:schemeClr>
              </a:solidFill>
              <a:latin typeface="Arial"/>
            </a:endParaRPr>
          </a:p>
          <a:p>
            <a:pPr marL="0" lvl="0" indent="0" algn="just" eaLnBrk="1" hangingPunct="1">
              <a:spcBef>
                <a:spcPts val="0"/>
              </a:spcBef>
              <a:buClr>
                <a:srgbClr val="990000"/>
              </a:buClr>
              <a:buSzTx/>
              <a:buNone/>
              <a:defRPr/>
            </a:pPr>
            <a:r>
              <a:rPr lang="fr-FR" altLang="fr-FR" sz="2400" b="1" dirty="0">
                <a:solidFill>
                  <a:schemeClr val="bg1">
                    <a:lumMod val="65000"/>
                  </a:schemeClr>
                </a:solidFill>
                <a:latin typeface="Arial"/>
              </a:rPr>
              <a:t>Elles s’accompagnent d’une forte campagne idéologique sur :</a:t>
            </a:r>
            <a:endParaRPr lang="fr-FR" altLang="fr-FR" sz="2400" dirty="0">
              <a:solidFill>
                <a:schemeClr val="bg1">
                  <a:lumMod val="65000"/>
                </a:schemeClr>
              </a:solidFill>
              <a:latin typeface="Arial"/>
            </a:endParaRPr>
          </a:p>
          <a:p>
            <a:pPr algn="just" eaLnBrk="1" hangingPunct="1">
              <a:spcBef>
                <a:spcPts val="0"/>
              </a:spcBef>
              <a:buClr>
                <a:srgbClr val="990000"/>
              </a:buClr>
              <a:buSzTx/>
              <a:buFont typeface="Wingdings" panose="05000000000000000000" pitchFamily="2" charset="2"/>
              <a:buChar char="v"/>
            </a:pPr>
            <a:r>
              <a:rPr lang="fr-FR" altLang="fr-FR" sz="2400" dirty="0">
                <a:solidFill>
                  <a:schemeClr val="bg1">
                    <a:lumMod val="65000"/>
                  </a:schemeClr>
                </a:solidFill>
                <a:latin typeface="Arial"/>
              </a:rPr>
              <a:t>La démographie impose sa loi</a:t>
            </a:r>
          </a:p>
          <a:p>
            <a:pPr algn="just" eaLnBrk="1" hangingPunct="1">
              <a:spcBef>
                <a:spcPts val="0"/>
              </a:spcBef>
              <a:buClr>
                <a:srgbClr val="990000"/>
              </a:buClr>
              <a:buSzTx/>
              <a:buFont typeface="Wingdings" panose="05000000000000000000" pitchFamily="2" charset="2"/>
              <a:buChar char="v"/>
            </a:pPr>
            <a:r>
              <a:rPr lang="fr-FR" altLang="fr-FR" sz="2400" dirty="0">
                <a:solidFill>
                  <a:schemeClr val="bg1">
                    <a:lumMod val="65000"/>
                  </a:schemeClr>
                </a:solidFill>
                <a:latin typeface="Arial"/>
              </a:rPr>
              <a:t>L’opposition entre le privé et le public</a:t>
            </a:r>
          </a:p>
          <a:p>
            <a:pPr marL="0" indent="0" algn="just" eaLnBrk="1" hangingPunct="1">
              <a:spcBef>
                <a:spcPts val="0"/>
              </a:spcBef>
              <a:buClr>
                <a:srgbClr val="990000"/>
              </a:buClr>
              <a:buSzTx/>
              <a:buNone/>
            </a:pPr>
            <a:endParaRPr lang="fr-FR" altLang="fr-FR" sz="2400" b="1" dirty="0">
              <a:solidFill>
                <a:srgbClr val="333333"/>
              </a:solidFill>
              <a:latin typeface="Arial"/>
            </a:endParaRPr>
          </a:p>
        </p:txBody>
      </p:sp>
      <p:sp>
        <p:nvSpPr>
          <p:cNvPr id="9" name="Text Box 6"/>
          <p:cNvSpPr txBox="1">
            <a:spLocks noChangeArrowheads="1"/>
          </p:cNvSpPr>
          <p:nvPr/>
        </p:nvSpPr>
        <p:spPr bwMode="auto">
          <a:xfrm>
            <a:off x="2158379" y="738878"/>
            <a:ext cx="7580312" cy="57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Le système attaqué</a:t>
            </a:r>
          </a:p>
        </p:txBody>
      </p:sp>
    </p:spTree>
    <p:extLst>
      <p:ext uri="{BB962C8B-B14F-4D97-AF65-F5344CB8AC3E}">
        <p14:creationId xmlns:p14="http://schemas.microsoft.com/office/powerpoint/2010/main" val="1134212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292088" y="1828800"/>
            <a:ext cx="10515600" cy="477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just" defTabSz="914400" rtl="0" eaLnBrk="1" fontAlgn="base" latinLnBrk="0" hangingPunct="1">
              <a:lnSpc>
                <a:spcPct val="100000"/>
              </a:lnSpc>
              <a:spcBef>
                <a:spcPts val="1800"/>
              </a:spcBef>
              <a:spcAft>
                <a:spcPct val="0"/>
              </a:spcAft>
              <a:buClr>
                <a:srgbClr val="990000"/>
              </a:buClr>
              <a:buSzTx/>
              <a:buNone/>
              <a:tabLst/>
              <a:defRPr/>
            </a:pPr>
            <a:r>
              <a:rPr lang="fr-FR" altLang="fr-FR" sz="2400" b="1" dirty="0">
                <a:solidFill>
                  <a:srgbClr val="333333"/>
                </a:solidFill>
                <a:latin typeface="Arial"/>
              </a:rPr>
              <a:t>Avant : 150 trimestres (37 ans ½)</a:t>
            </a:r>
            <a:endParaRPr kumimoji="0" lang="fr-FR" altLang="fr-FR" sz="2400" b="1" i="0" u="none" strike="noStrike" kern="1200" cap="none" spc="0" normalizeH="0" noProof="0" dirty="0">
              <a:ln>
                <a:noFill/>
              </a:ln>
              <a:solidFill>
                <a:srgbClr val="333333"/>
              </a:solidFill>
              <a:effectLst/>
              <a:uLnTx/>
              <a:uFillTx/>
              <a:latin typeface="Arial"/>
            </a:endParaRPr>
          </a:p>
          <a:p>
            <a:pPr marL="0" indent="0" algn="just" eaLnBrk="1" hangingPunct="1">
              <a:spcBef>
                <a:spcPts val="0"/>
              </a:spcBef>
              <a:buClr>
                <a:srgbClr val="990000"/>
              </a:buClr>
              <a:buSzTx/>
              <a:buNone/>
            </a:pPr>
            <a:endParaRPr lang="fr-FR" altLang="fr-FR" sz="2400" dirty="0">
              <a:solidFill>
                <a:srgbClr val="333333"/>
              </a:solidFill>
              <a:latin typeface="Arial"/>
            </a:endParaRPr>
          </a:p>
          <a:p>
            <a:pPr marL="0" indent="0" algn="just" eaLnBrk="1" hangingPunct="1">
              <a:spcBef>
                <a:spcPts val="0"/>
              </a:spcBef>
              <a:buClr>
                <a:srgbClr val="990000"/>
              </a:buClr>
              <a:buSzTx/>
              <a:buNone/>
            </a:pPr>
            <a:r>
              <a:rPr lang="fr-FR" altLang="fr-FR" sz="2400" b="1" dirty="0">
                <a:solidFill>
                  <a:srgbClr val="333333"/>
                </a:solidFill>
                <a:latin typeface="Arial"/>
              </a:rPr>
              <a:t>Loi Balladur 1993 : 160 trimestres (40 ans)</a:t>
            </a:r>
          </a:p>
          <a:p>
            <a:pPr marL="0" indent="0" algn="just" eaLnBrk="1" hangingPunct="1">
              <a:spcBef>
                <a:spcPts val="0"/>
              </a:spcBef>
              <a:buClr>
                <a:srgbClr val="990000"/>
              </a:buClr>
              <a:buSzTx/>
              <a:buNone/>
            </a:pPr>
            <a:endParaRPr lang="fr-FR" altLang="fr-FR" sz="2400" dirty="0">
              <a:solidFill>
                <a:srgbClr val="333333"/>
              </a:solidFill>
              <a:latin typeface="Arial"/>
            </a:endParaRPr>
          </a:p>
          <a:p>
            <a:pPr marL="0" lvl="0" indent="0" algn="just" eaLnBrk="1" hangingPunct="1">
              <a:spcBef>
                <a:spcPts val="0"/>
              </a:spcBef>
              <a:buClr>
                <a:srgbClr val="990000"/>
              </a:buClr>
              <a:buSzTx/>
              <a:buNone/>
              <a:defRPr/>
            </a:pPr>
            <a:r>
              <a:rPr lang="fr-FR" altLang="fr-FR" sz="2400" b="1" dirty="0">
                <a:solidFill>
                  <a:srgbClr val="333333"/>
                </a:solidFill>
                <a:latin typeface="Arial"/>
              </a:rPr>
              <a:t>Loi Fillon 2003 : 164 trimestres (41 ans)</a:t>
            </a:r>
            <a:endParaRPr lang="fr-FR" altLang="fr-FR" sz="2400" dirty="0">
              <a:solidFill>
                <a:srgbClr val="333333"/>
              </a:solidFill>
              <a:latin typeface="Arial"/>
            </a:endParaRPr>
          </a:p>
          <a:p>
            <a:pPr algn="just" eaLnBrk="1" hangingPunct="1">
              <a:spcBef>
                <a:spcPts val="0"/>
              </a:spcBef>
              <a:buClr>
                <a:srgbClr val="990000"/>
              </a:buClr>
              <a:buSzTx/>
              <a:buFont typeface="Wingdings" panose="05000000000000000000" pitchFamily="2" charset="2"/>
              <a:buChar char="v"/>
            </a:pPr>
            <a:r>
              <a:rPr lang="fr-FR" altLang="fr-FR" sz="2400" dirty="0">
                <a:solidFill>
                  <a:srgbClr val="333333"/>
                </a:solidFill>
                <a:latin typeface="Arial"/>
              </a:rPr>
              <a:t>Et dispositif d’allongement automatique en fonction de l’espérance de vie</a:t>
            </a:r>
          </a:p>
          <a:p>
            <a:pPr marL="0" indent="0" algn="just" eaLnBrk="1" hangingPunct="1">
              <a:spcBef>
                <a:spcPts val="0"/>
              </a:spcBef>
              <a:buClr>
                <a:srgbClr val="990000"/>
              </a:buClr>
              <a:buSzTx/>
              <a:buNone/>
            </a:pPr>
            <a:endParaRPr lang="fr-FR" altLang="fr-FR" sz="2400" b="1" dirty="0">
              <a:solidFill>
                <a:srgbClr val="333333"/>
              </a:solidFill>
              <a:latin typeface="Arial"/>
            </a:endParaRPr>
          </a:p>
          <a:p>
            <a:pPr marL="0" indent="0" algn="just" eaLnBrk="1" hangingPunct="1">
              <a:spcBef>
                <a:spcPts val="0"/>
              </a:spcBef>
              <a:buClr>
                <a:srgbClr val="990000"/>
              </a:buClr>
              <a:buSzTx/>
              <a:buNone/>
            </a:pPr>
            <a:r>
              <a:rPr lang="fr-FR" altLang="fr-FR" sz="2400" b="1" dirty="0">
                <a:solidFill>
                  <a:srgbClr val="333333"/>
                </a:solidFill>
                <a:latin typeface="Arial"/>
              </a:rPr>
              <a:t>Loi Sarkozy 2010 : 168 trimestres (42 ans)</a:t>
            </a:r>
          </a:p>
          <a:p>
            <a:pPr marL="0" indent="0" algn="just" eaLnBrk="1" hangingPunct="1">
              <a:spcBef>
                <a:spcPts val="0"/>
              </a:spcBef>
              <a:buClr>
                <a:srgbClr val="990000"/>
              </a:buClr>
              <a:buSzTx/>
              <a:buNone/>
            </a:pPr>
            <a:endParaRPr lang="fr-FR" altLang="fr-FR" sz="2400" b="1" dirty="0">
              <a:solidFill>
                <a:srgbClr val="333333"/>
              </a:solidFill>
              <a:latin typeface="Arial"/>
            </a:endParaRPr>
          </a:p>
          <a:p>
            <a:pPr marL="0" indent="0" algn="just" eaLnBrk="1" hangingPunct="1">
              <a:spcBef>
                <a:spcPts val="0"/>
              </a:spcBef>
              <a:buClr>
                <a:srgbClr val="990000"/>
              </a:buClr>
              <a:buSzTx/>
              <a:buNone/>
            </a:pPr>
            <a:r>
              <a:rPr lang="fr-FR" altLang="fr-FR" sz="2400" b="1" dirty="0">
                <a:solidFill>
                  <a:srgbClr val="333333"/>
                </a:solidFill>
                <a:latin typeface="Arial"/>
              </a:rPr>
              <a:t>Loi Hollande-Ayrault 2013 : 172 trimestres (43 ans)</a:t>
            </a:r>
          </a:p>
          <a:p>
            <a:pPr marL="0" indent="0" algn="just" eaLnBrk="1" hangingPunct="1">
              <a:spcBef>
                <a:spcPts val="0"/>
              </a:spcBef>
              <a:buClr>
                <a:srgbClr val="990000"/>
              </a:buClr>
              <a:buSzTx/>
              <a:buNone/>
            </a:pPr>
            <a:endParaRPr lang="fr-FR" altLang="fr-FR" sz="2400" b="1" dirty="0">
              <a:solidFill>
                <a:srgbClr val="333333"/>
              </a:solidFill>
              <a:latin typeface="Arial"/>
            </a:endParaRPr>
          </a:p>
        </p:txBody>
      </p:sp>
      <p:sp>
        <p:nvSpPr>
          <p:cNvPr id="9" name="Text Box 6"/>
          <p:cNvSpPr txBox="1">
            <a:spLocks noChangeArrowheads="1"/>
          </p:cNvSpPr>
          <p:nvPr/>
        </p:nvSpPr>
        <p:spPr bwMode="auto">
          <a:xfrm>
            <a:off x="737017" y="738878"/>
            <a:ext cx="10832131" cy="566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L’allongement de la durée de cotisation</a:t>
            </a:r>
          </a:p>
        </p:txBody>
      </p:sp>
    </p:spTree>
    <p:extLst>
      <p:ext uri="{BB962C8B-B14F-4D97-AF65-F5344CB8AC3E}">
        <p14:creationId xmlns:p14="http://schemas.microsoft.com/office/powerpoint/2010/main" val="2113158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292088" y="1321326"/>
            <a:ext cx="10515600" cy="544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indent="0" algn="just" eaLnBrk="1" hangingPunct="1">
              <a:buClr>
                <a:srgbClr val="990000"/>
              </a:buClr>
              <a:buSzTx/>
              <a:buNone/>
            </a:pPr>
            <a:r>
              <a:rPr lang="fr-FR" altLang="fr-FR" sz="2400" b="1" dirty="0">
                <a:solidFill>
                  <a:schemeClr val="accent2">
                    <a:lumMod val="50000"/>
                  </a:schemeClr>
                </a:solidFill>
                <a:latin typeface="Arial"/>
              </a:rPr>
              <a:t>La formule de calcul de la pension de retraite Sécu était</a:t>
            </a:r>
          </a:p>
          <a:p>
            <a:pPr marL="0" indent="0" algn="ctr" eaLnBrk="1" hangingPunct="1">
              <a:spcBef>
                <a:spcPts val="600"/>
              </a:spcBef>
              <a:buClr>
                <a:srgbClr val="990000"/>
              </a:buClr>
              <a:buSzTx/>
              <a:buNone/>
            </a:pPr>
            <a:r>
              <a:rPr lang="fr-FR" altLang="fr-FR" sz="2400" b="1" dirty="0">
                <a:solidFill>
                  <a:schemeClr val="accent2">
                    <a:lumMod val="50000"/>
                  </a:schemeClr>
                </a:solidFill>
                <a:latin typeface="Arial"/>
              </a:rPr>
              <a:t>P1 = (50 % - décote) x SAM x t/150</a:t>
            </a:r>
          </a:p>
          <a:p>
            <a:pPr marL="0" marR="0" lvl="0" indent="0" defTabSz="914400" rtl="0" eaLnBrk="1" fontAlgn="base" latinLnBrk="0" hangingPunct="1">
              <a:lnSpc>
                <a:spcPct val="100000"/>
              </a:lnSpc>
              <a:spcBef>
                <a:spcPts val="0"/>
              </a:spcBef>
              <a:spcAft>
                <a:spcPct val="0"/>
              </a:spcAft>
              <a:buClr>
                <a:srgbClr val="990000"/>
              </a:buClr>
              <a:buSzTx/>
              <a:buNone/>
              <a:tabLst/>
              <a:defRPr/>
            </a:pPr>
            <a:endParaRPr lang="fr-FR" altLang="fr-FR" sz="2400" b="1" dirty="0">
              <a:solidFill>
                <a:srgbClr val="333333"/>
              </a:solidFill>
              <a:latin typeface="Arial"/>
            </a:endParaRPr>
          </a:p>
          <a:p>
            <a:pPr marL="0" marR="0" lvl="0" indent="0" defTabSz="914400" rtl="0" eaLnBrk="1" fontAlgn="base" latinLnBrk="0" hangingPunct="1">
              <a:lnSpc>
                <a:spcPct val="100000"/>
              </a:lnSpc>
              <a:spcBef>
                <a:spcPts val="0"/>
              </a:spcBef>
              <a:spcAft>
                <a:spcPct val="0"/>
              </a:spcAft>
              <a:buClr>
                <a:srgbClr val="990000"/>
              </a:buClr>
              <a:buSzTx/>
              <a:buNone/>
              <a:tabLst/>
              <a:defRPr/>
            </a:pPr>
            <a:r>
              <a:rPr lang="fr-FR" altLang="fr-FR" sz="2400" b="1" dirty="0">
                <a:solidFill>
                  <a:srgbClr val="333333"/>
                </a:solidFill>
                <a:latin typeface="Arial"/>
              </a:rPr>
              <a:t>Elle devient (de façon progressive) :</a:t>
            </a:r>
          </a:p>
          <a:p>
            <a:pPr marL="0" marR="0" lvl="0" indent="0" algn="ctr" defTabSz="914400" rtl="0" eaLnBrk="1" fontAlgn="base" latinLnBrk="0" hangingPunct="1">
              <a:lnSpc>
                <a:spcPct val="100000"/>
              </a:lnSpc>
              <a:spcBef>
                <a:spcPts val="0"/>
              </a:spcBef>
              <a:spcAft>
                <a:spcPct val="0"/>
              </a:spcAft>
              <a:buClr>
                <a:srgbClr val="990000"/>
              </a:buClr>
              <a:buSzTx/>
              <a:buNone/>
              <a:tabLst/>
              <a:defRPr/>
            </a:pPr>
            <a:r>
              <a:rPr kumimoji="0" lang="fr-FR" altLang="fr-FR" sz="2400" b="1" i="0" u="none" strike="noStrike" kern="1200" cap="none" spc="0" normalizeH="0" noProof="0" dirty="0">
                <a:ln>
                  <a:noFill/>
                </a:ln>
                <a:solidFill>
                  <a:schemeClr val="accent2">
                    <a:lumMod val="50000"/>
                  </a:schemeClr>
                </a:solidFill>
                <a:effectLst/>
                <a:uLnTx/>
                <a:uFillTx/>
                <a:latin typeface="Arial"/>
              </a:rPr>
              <a:t>P2 = (50 % - décote) x SAM x t/172 </a:t>
            </a:r>
            <a:endParaRPr lang="fr-FR" altLang="fr-FR" sz="2400" b="1" dirty="0">
              <a:solidFill>
                <a:schemeClr val="accent2">
                  <a:lumMod val="50000"/>
                </a:schemeClr>
              </a:solidFill>
              <a:latin typeface="Arial"/>
            </a:endParaRPr>
          </a:p>
          <a:p>
            <a:pPr marL="0" indent="0" algn="ctr" eaLnBrk="1" hangingPunct="1">
              <a:spcBef>
                <a:spcPts val="0"/>
              </a:spcBef>
              <a:buClr>
                <a:srgbClr val="990000"/>
              </a:buClr>
              <a:buSzTx/>
              <a:buNone/>
            </a:pPr>
            <a:r>
              <a:rPr lang="fr-FR" altLang="fr-FR" sz="2400" b="1" dirty="0">
                <a:solidFill>
                  <a:srgbClr val="333333"/>
                </a:solidFill>
                <a:latin typeface="Arial"/>
              </a:rPr>
              <a:t>Avec une décote de 0,625 % par trimestre manquant</a:t>
            </a:r>
          </a:p>
          <a:p>
            <a:pPr marL="0" marR="0" lvl="0" indent="0" defTabSz="914400" rtl="0" eaLnBrk="1" fontAlgn="base" latinLnBrk="0" hangingPunct="1">
              <a:lnSpc>
                <a:spcPct val="100000"/>
              </a:lnSpc>
              <a:spcBef>
                <a:spcPts val="0"/>
              </a:spcBef>
              <a:spcAft>
                <a:spcPct val="0"/>
              </a:spcAft>
              <a:buClr>
                <a:srgbClr val="990000"/>
              </a:buClr>
              <a:buSzTx/>
              <a:buNone/>
              <a:tabLst/>
              <a:defRPr/>
            </a:pPr>
            <a:endParaRPr kumimoji="0" lang="fr-FR" altLang="fr-FR" sz="2400" b="1" i="0" u="none" strike="noStrike" kern="1200" cap="none" spc="0" normalizeH="0" noProof="0" dirty="0">
              <a:ln>
                <a:noFill/>
              </a:ln>
              <a:solidFill>
                <a:schemeClr val="accent2">
                  <a:lumMod val="50000"/>
                </a:schemeClr>
              </a:solidFill>
              <a:effectLst/>
              <a:uLnTx/>
              <a:uFillTx/>
              <a:latin typeface="Arial"/>
            </a:endParaRPr>
          </a:p>
          <a:p>
            <a:pPr marL="0" marR="0" lvl="0" indent="0" defTabSz="914400" rtl="0" eaLnBrk="1" fontAlgn="base" latinLnBrk="0" hangingPunct="1">
              <a:lnSpc>
                <a:spcPct val="100000"/>
              </a:lnSpc>
              <a:spcBef>
                <a:spcPts val="0"/>
              </a:spcBef>
              <a:spcAft>
                <a:spcPct val="0"/>
              </a:spcAft>
              <a:buClr>
                <a:srgbClr val="990000"/>
              </a:buClr>
              <a:buSzTx/>
              <a:buNone/>
              <a:tabLst/>
              <a:defRPr/>
            </a:pPr>
            <a:r>
              <a:rPr lang="fr-FR" altLang="fr-FR" sz="2400" b="1" dirty="0">
                <a:solidFill>
                  <a:schemeClr val="tx1"/>
                </a:solidFill>
                <a:latin typeface="Arial"/>
              </a:rPr>
              <a:t>Exemple pour 38 ans (152 trimestres) et un SAM de 2000 €</a:t>
            </a:r>
          </a:p>
          <a:p>
            <a:pPr marL="0" marR="0" lvl="0" indent="0" algn="ctr" defTabSz="914400" rtl="0" eaLnBrk="1" fontAlgn="base" latinLnBrk="0" hangingPunct="1">
              <a:lnSpc>
                <a:spcPct val="100000"/>
              </a:lnSpc>
              <a:spcBef>
                <a:spcPts val="0"/>
              </a:spcBef>
              <a:spcAft>
                <a:spcPct val="0"/>
              </a:spcAft>
              <a:buClr>
                <a:srgbClr val="990000"/>
              </a:buClr>
              <a:buSzTx/>
              <a:buNone/>
              <a:tabLst/>
              <a:defRPr/>
            </a:pPr>
            <a:r>
              <a:rPr kumimoji="0" lang="fr-FR" altLang="fr-FR" sz="2400" b="1" i="0" u="none" strike="noStrike" kern="1200" cap="none" spc="0" normalizeH="0" noProof="0" dirty="0">
                <a:ln>
                  <a:noFill/>
                </a:ln>
                <a:solidFill>
                  <a:schemeClr val="accent2">
                    <a:lumMod val="50000"/>
                  </a:schemeClr>
                </a:solidFill>
                <a:effectLst/>
                <a:uLnTx/>
                <a:uFillTx/>
                <a:latin typeface="Arial"/>
              </a:rPr>
              <a:t>P1 = 50% x 2000 x 150/150 = 1000 €</a:t>
            </a:r>
            <a:endParaRPr lang="fr-FR" altLang="fr-FR" sz="2400" b="1" dirty="0">
              <a:solidFill>
                <a:schemeClr val="accent2">
                  <a:lumMod val="50000"/>
                </a:schemeClr>
              </a:solidFill>
              <a:latin typeface="Arial"/>
            </a:endParaRPr>
          </a:p>
          <a:p>
            <a:pPr marL="0" marR="0" lvl="0" indent="0" algn="ctr" defTabSz="914400" rtl="0" eaLnBrk="1" fontAlgn="base" latinLnBrk="0" hangingPunct="1">
              <a:lnSpc>
                <a:spcPct val="100000"/>
              </a:lnSpc>
              <a:spcBef>
                <a:spcPts val="1200"/>
              </a:spcBef>
              <a:spcAft>
                <a:spcPct val="0"/>
              </a:spcAft>
              <a:buClr>
                <a:srgbClr val="990000"/>
              </a:buClr>
              <a:buSzTx/>
              <a:buNone/>
              <a:tabLst/>
              <a:defRPr/>
            </a:pPr>
            <a:r>
              <a:rPr kumimoji="0" lang="fr-FR" altLang="fr-FR" sz="2400" b="1" i="0" u="none" strike="noStrike" kern="1200" cap="none" spc="0" normalizeH="0" noProof="0" dirty="0">
                <a:ln>
                  <a:noFill/>
                </a:ln>
                <a:solidFill>
                  <a:schemeClr val="tx1"/>
                </a:solidFill>
                <a:effectLst/>
                <a:uLnTx/>
                <a:uFillTx/>
                <a:latin typeface="Arial"/>
              </a:rPr>
              <a:t>P2 = (50% - 12,5%) x 2000 x 152/172</a:t>
            </a:r>
          </a:p>
          <a:p>
            <a:pPr marL="0" marR="0" lvl="0" indent="0" algn="ctr" defTabSz="914400" rtl="0" eaLnBrk="1" fontAlgn="base" latinLnBrk="0" hangingPunct="1">
              <a:lnSpc>
                <a:spcPct val="100000"/>
              </a:lnSpc>
              <a:spcBef>
                <a:spcPts val="600"/>
              </a:spcBef>
              <a:spcAft>
                <a:spcPct val="0"/>
              </a:spcAft>
              <a:buClr>
                <a:srgbClr val="990000"/>
              </a:buClr>
              <a:buSzTx/>
              <a:buNone/>
              <a:tabLst/>
              <a:defRPr/>
            </a:pPr>
            <a:r>
              <a:rPr lang="fr-FR" altLang="fr-FR" sz="2400" b="1" dirty="0">
                <a:solidFill>
                  <a:schemeClr val="tx1"/>
                </a:solidFill>
                <a:latin typeface="Arial"/>
              </a:rPr>
              <a:t>      = 37,5 % x 2000 x 88,37 %</a:t>
            </a:r>
          </a:p>
          <a:p>
            <a:pPr marL="0" marR="0" lvl="0" indent="0" algn="ctr" defTabSz="914400" rtl="0" eaLnBrk="1" fontAlgn="base" latinLnBrk="0" hangingPunct="1">
              <a:lnSpc>
                <a:spcPct val="100000"/>
              </a:lnSpc>
              <a:spcBef>
                <a:spcPts val="600"/>
              </a:spcBef>
              <a:spcAft>
                <a:spcPct val="0"/>
              </a:spcAft>
              <a:buClr>
                <a:srgbClr val="990000"/>
              </a:buClr>
              <a:buSzTx/>
              <a:buNone/>
              <a:tabLst/>
              <a:defRPr/>
            </a:pPr>
            <a:r>
              <a:rPr kumimoji="0" lang="fr-FR" altLang="fr-FR" sz="2400" b="1" i="0" u="none" strike="noStrike" kern="1200" cap="none" spc="0" normalizeH="0" noProof="0" dirty="0">
                <a:ln>
                  <a:noFill/>
                </a:ln>
                <a:solidFill>
                  <a:srgbClr val="C00000"/>
                </a:solidFill>
                <a:effectLst/>
                <a:uLnTx/>
                <a:uFillTx/>
                <a:latin typeface="Arial"/>
              </a:rPr>
              <a:t>P2 = 663 €</a:t>
            </a:r>
          </a:p>
          <a:p>
            <a:pPr marL="0" marR="0" lvl="0" indent="0" defTabSz="914400" rtl="0" eaLnBrk="1" fontAlgn="base" latinLnBrk="0" hangingPunct="1">
              <a:lnSpc>
                <a:spcPct val="100000"/>
              </a:lnSpc>
              <a:spcBef>
                <a:spcPts val="600"/>
              </a:spcBef>
              <a:spcAft>
                <a:spcPct val="0"/>
              </a:spcAft>
              <a:buClr>
                <a:srgbClr val="990000"/>
              </a:buClr>
              <a:buSzTx/>
              <a:buNone/>
              <a:tabLst/>
              <a:defRPr/>
            </a:pPr>
            <a:r>
              <a:rPr lang="fr-FR" altLang="fr-FR" sz="2400" b="1" dirty="0">
                <a:solidFill>
                  <a:schemeClr val="tx1"/>
                </a:solidFill>
                <a:latin typeface="Arial"/>
              </a:rPr>
              <a:t>Pour avoir une retraite décente, il faut donc travailler jusqu’à ce qu’on ait tout ses trimestres ou 5 ans après </a:t>
            </a:r>
            <a:r>
              <a:rPr lang="fr-FR" altLang="fr-FR" sz="2400" b="1" dirty="0" err="1">
                <a:solidFill>
                  <a:schemeClr val="tx1"/>
                </a:solidFill>
                <a:latin typeface="Arial"/>
              </a:rPr>
              <a:t>l’age</a:t>
            </a:r>
            <a:r>
              <a:rPr lang="fr-FR" altLang="fr-FR" sz="2400" b="1" dirty="0">
                <a:solidFill>
                  <a:schemeClr val="tx1"/>
                </a:solidFill>
                <a:latin typeface="Arial"/>
              </a:rPr>
              <a:t> légal (plus de décote)</a:t>
            </a:r>
            <a:endParaRPr kumimoji="0" lang="fr-FR" altLang="fr-FR" sz="2400" b="1" i="0" u="none" strike="noStrike" kern="1200" cap="none" spc="0" normalizeH="0" noProof="0" dirty="0">
              <a:ln>
                <a:noFill/>
              </a:ln>
              <a:solidFill>
                <a:schemeClr val="tx1"/>
              </a:solidFill>
              <a:effectLst/>
              <a:uLnTx/>
              <a:uFillTx/>
              <a:latin typeface="Arial"/>
            </a:endParaRPr>
          </a:p>
        </p:txBody>
      </p:sp>
      <p:sp>
        <p:nvSpPr>
          <p:cNvPr id="9" name="Text Box 6"/>
          <p:cNvSpPr txBox="1">
            <a:spLocks noChangeArrowheads="1"/>
          </p:cNvSpPr>
          <p:nvPr/>
        </p:nvSpPr>
        <p:spPr bwMode="auto">
          <a:xfrm>
            <a:off x="737017" y="559588"/>
            <a:ext cx="10832131" cy="566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L’allongement de la durée de cotisation</a:t>
            </a:r>
          </a:p>
        </p:txBody>
      </p:sp>
    </p:spTree>
    <p:extLst>
      <p:ext uri="{BB962C8B-B14F-4D97-AF65-F5344CB8AC3E}">
        <p14:creationId xmlns:p14="http://schemas.microsoft.com/office/powerpoint/2010/main" val="1062787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292088" y="1423115"/>
            <a:ext cx="10515600"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just" defTabSz="914400" rtl="0" eaLnBrk="1" fontAlgn="base" latinLnBrk="0" hangingPunct="1">
              <a:lnSpc>
                <a:spcPct val="100000"/>
              </a:lnSpc>
              <a:spcBef>
                <a:spcPts val="1800"/>
              </a:spcBef>
              <a:spcAft>
                <a:spcPct val="0"/>
              </a:spcAft>
              <a:buClr>
                <a:srgbClr val="990000"/>
              </a:buClr>
              <a:buSzTx/>
              <a:buNone/>
              <a:tabLst/>
              <a:defRPr/>
            </a:pPr>
            <a:r>
              <a:rPr lang="fr-FR" altLang="fr-FR" sz="2400" b="1" dirty="0">
                <a:solidFill>
                  <a:srgbClr val="333333"/>
                </a:solidFill>
                <a:latin typeface="Arial"/>
              </a:rPr>
              <a:t>Ces lois (et accords) ont en commun</a:t>
            </a:r>
            <a:r>
              <a:rPr kumimoji="0" lang="fr-FR" altLang="fr-FR" sz="2400" b="1" i="0" u="none" strike="noStrike" kern="1200" cap="none" spc="0" normalizeH="0" noProof="0" dirty="0">
                <a:ln>
                  <a:noFill/>
                </a:ln>
                <a:solidFill>
                  <a:srgbClr val="333333"/>
                </a:solidFill>
                <a:effectLst/>
                <a:uLnTx/>
                <a:uFillTx/>
                <a:latin typeface="Arial"/>
              </a:rPr>
              <a:t> :</a:t>
            </a:r>
          </a:p>
          <a:p>
            <a:pPr algn="just" eaLnBrk="1" hangingPunct="1">
              <a:spcBef>
                <a:spcPts val="0"/>
              </a:spcBef>
              <a:buClr>
                <a:srgbClr val="990000"/>
              </a:buClr>
              <a:buSzTx/>
              <a:buFont typeface="Wingdings" panose="05000000000000000000" pitchFamily="2" charset="2"/>
              <a:buChar char="v"/>
            </a:pPr>
            <a:r>
              <a:rPr lang="fr-FR" altLang="fr-FR" sz="2400" dirty="0">
                <a:solidFill>
                  <a:srgbClr val="333333"/>
                </a:solidFill>
                <a:latin typeface="Arial"/>
              </a:rPr>
              <a:t>Allonger la durée de cotisation exigible</a:t>
            </a:r>
          </a:p>
          <a:p>
            <a:pPr marR="0" lvl="0" algn="just" defTabSz="914400" rtl="0" eaLnBrk="1" fontAlgn="base" latinLnBrk="0" hangingPunct="1">
              <a:lnSpc>
                <a:spcPct val="100000"/>
              </a:lnSpc>
              <a:spcBef>
                <a:spcPts val="0"/>
              </a:spcBef>
              <a:spcAft>
                <a:spcPct val="0"/>
              </a:spcAft>
              <a:buClr>
                <a:srgbClr val="990000"/>
              </a:buClr>
              <a:buSzTx/>
              <a:buFont typeface="Wingdings" panose="05000000000000000000" pitchFamily="2" charset="2"/>
              <a:buChar char="v"/>
              <a:tabLst/>
              <a:defRPr/>
            </a:pPr>
            <a:r>
              <a:rPr lang="fr-FR" altLang="fr-FR" sz="2400" b="1" dirty="0">
                <a:solidFill>
                  <a:srgbClr val="FF0000"/>
                </a:solidFill>
                <a:latin typeface="Arial"/>
              </a:rPr>
              <a:t>Repousser l'âge de la retraite, et du taux plein</a:t>
            </a:r>
          </a:p>
          <a:p>
            <a:pPr marR="0" lvl="0" algn="just" defTabSz="914400" rtl="0" eaLnBrk="1" fontAlgn="base" latinLnBrk="0" hangingPunct="1">
              <a:lnSpc>
                <a:spcPct val="100000"/>
              </a:lnSpc>
              <a:spcBef>
                <a:spcPts val="0"/>
              </a:spcBef>
              <a:spcAft>
                <a:spcPct val="0"/>
              </a:spcAft>
              <a:buClr>
                <a:srgbClr val="990000"/>
              </a:buClr>
              <a:buSzTx/>
              <a:buFont typeface="Wingdings" panose="05000000000000000000" pitchFamily="2" charset="2"/>
              <a:buChar char="v"/>
              <a:tabLst/>
              <a:defRPr/>
            </a:pPr>
            <a:r>
              <a:rPr lang="fr-FR" altLang="fr-FR" sz="2400" dirty="0">
                <a:solidFill>
                  <a:schemeClr val="bg1">
                    <a:lumMod val="65000"/>
                  </a:schemeClr>
                </a:solidFill>
                <a:latin typeface="Arial"/>
              </a:rPr>
              <a:t>Baisser les pensions</a:t>
            </a:r>
          </a:p>
          <a:p>
            <a:pPr marL="0" indent="0" algn="just" eaLnBrk="1" hangingPunct="1">
              <a:spcBef>
                <a:spcPts val="0"/>
              </a:spcBef>
              <a:buClr>
                <a:srgbClr val="990000"/>
              </a:buClr>
              <a:buSzTx/>
              <a:buNone/>
            </a:pPr>
            <a:endParaRPr lang="fr-FR" altLang="fr-FR" sz="2400" dirty="0">
              <a:solidFill>
                <a:schemeClr val="bg1">
                  <a:lumMod val="65000"/>
                </a:schemeClr>
              </a:solidFill>
              <a:latin typeface="Arial"/>
            </a:endParaRPr>
          </a:p>
          <a:p>
            <a:pPr marL="0" indent="0" algn="just" eaLnBrk="1" hangingPunct="1">
              <a:spcBef>
                <a:spcPts val="0"/>
              </a:spcBef>
              <a:buClr>
                <a:srgbClr val="990000"/>
              </a:buClr>
              <a:buSzTx/>
              <a:buNone/>
            </a:pPr>
            <a:r>
              <a:rPr lang="fr-FR" altLang="fr-FR" sz="2400" b="1" dirty="0">
                <a:solidFill>
                  <a:schemeClr val="bg1">
                    <a:lumMod val="65000"/>
                  </a:schemeClr>
                </a:solidFill>
                <a:latin typeface="Arial"/>
              </a:rPr>
              <a:t>Elles visent à</a:t>
            </a:r>
          </a:p>
          <a:p>
            <a:pPr algn="just" eaLnBrk="1" hangingPunct="1">
              <a:spcBef>
                <a:spcPts val="0"/>
              </a:spcBef>
              <a:buClr>
                <a:srgbClr val="990000"/>
              </a:buClr>
              <a:buSzTx/>
              <a:buFont typeface="Wingdings" panose="05000000000000000000" pitchFamily="2" charset="2"/>
              <a:buChar char="v"/>
            </a:pPr>
            <a:r>
              <a:rPr lang="fr-FR" altLang="fr-FR" sz="2400" dirty="0">
                <a:solidFill>
                  <a:schemeClr val="bg1">
                    <a:lumMod val="65000"/>
                  </a:schemeClr>
                </a:solidFill>
                <a:latin typeface="Arial"/>
              </a:rPr>
              <a:t>Ramener le système par répartition a un simple filet de base</a:t>
            </a:r>
          </a:p>
          <a:p>
            <a:pPr algn="just" eaLnBrk="1" hangingPunct="1">
              <a:spcBef>
                <a:spcPts val="0"/>
              </a:spcBef>
              <a:buClr>
                <a:srgbClr val="990000"/>
              </a:buClr>
              <a:buSzTx/>
              <a:buFont typeface="Wingdings" panose="05000000000000000000" pitchFamily="2" charset="2"/>
              <a:buChar char="v"/>
            </a:pPr>
            <a:r>
              <a:rPr lang="fr-FR" altLang="fr-FR" sz="2400" dirty="0">
                <a:solidFill>
                  <a:schemeClr val="bg1">
                    <a:lumMod val="65000"/>
                  </a:schemeClr>
                </a:solidFill>
                <a:latin typeface="Arial"/>
              </a:rPr>
              <a:t>Développer la capitalisation</a:t>
            </a:r>
          </a:p>
          <a:p>
            <a:pPr marL="0" indent="0" algn="just" eaLnBrk="1" hangingPunct="1">
              <a:spcBef>
                <a:spcPts val="0"/>
              </a:spcBef>
              <a:buClr>
                <a:srgbClr val="990000"/>
              </a:buClr>
              <a:buSzTx/>
              <a:buNone/>
            </a:pPr>
            <a:endParaRPr lang="fr-FR" altLang="fr-FR" sz="2400" dirty="0">
              <a:solidFill>
                <a:schemeClr val="bg1">
                  <a:lumMod val="65000"/>
                </a:schemeClr>
              </a:solidFill>
              <a:latin typeface="Arial"/>
            </a:endParaRPr>
          </a:p>
          <a:p>
            <a:pPr marL="0" lvl="0" indent="0" algn="just" eaLnBrk="1" hangingPunct="1">
              <a:spcBef>
                <a:spcPts val="0"/>
              </a:spcBef>
              <a:buClr>
                <a:srgbClr val="990000"/>
              </a:buClr>
              <a:buSzTx/>
              <a:buNone/>
              <a:defRPr/>
            </a:pPr>
            <a:r>
              <a:rPr lang="fr-FR" altLang="fr-FR" sz="2400" b="1" dirty="0">
                <a:solidFill>
                  <a:schemeClr val="bg1">
                    <a:lumMod val="65000"/>
                  </a:schemeClr>
                </a:solidFill>
                <a:latin typeface="Arial"/>
              </a:rPr>
              <a:t>Elles s’accompagnent d’une forte campagne idéologique sur :</a:t>
            </a:r>
            <a:endParaRPr lang="fr-FR" altLang="fr-FR" sz="2400" dirty="0">
              <a:solidFill>
                <a:schemeClr val="bg1">
                  <a:lumMod val="65000"/>
                </a:schemeClr>
              </a:solidFill>
              <a:latin typeface="Arial"/>
            </a:endParaRPr>
          </a:p>
          <a:p>
            <a:pPr algn="just" eaLnBrk="1" hangingPunct="1">
              <a:spcBef>
                <a:spcPts val="0"/>
              </a:spcBef>
              <a:buClr>
                <a:srgbClr val="990000"/>
              </a:buClr>
              <a:buSzTx/>
              <a:buFont typeface="Wingdings" panose="05000000000000000000" pitchFamily="2" charset="2"/>
              <a:buChar char="v"/>
            </a:pPr>
            <a:r>
              <a:rPr lang="fr-FR" altLang="fr-FR" sz="2400" dirty="0">
                <a:solidFill>
                  <a:schemeClr val="bg1">
                    <a:lumMod val="65000"/>
                  </a:schemeClr>
                </a:solidFill>
                <a:latin typeface="Arial"/>
              </a:rPr>
              <a:t>La démographie impose sa loi</a:t>
            </a:r>
          </a:p>
          <a:p>
            <a:pPr algn="just" eaLnBrk="1" hangingPunct="1">
              <a:spcBef>
                <a:spcPts val="0"/>
              </a:spcBef>
              <a:buClr>
                <a:srgbClr val="990000"/>
              </a:buClr>
              <a:buSzTx/>
              <a:buFont typeface="Wingdings" panose="05000000000000000000" pitchFamily="2" charset="2"/>
              <a:buChar char="v"/>
            </a:pPr>
            <a:r>
              <a:rPr lang="fr-FR" altLang="fr-FR" sz="2400" dirty="0">
                <a:solidFill>
                  <a:schemeClr val="bg1">
                    <a:lumMod val="65000"/>
                  </a:schemeClr>
                </a:solidFill>
                <a:latin typeface="Arial"/>
              </a:rPr>
              <a:t>L’opposition entre le privé et le public</a:t>
            </a:r>
          </a:p>
          <a:p>
            <a:pPr marL="0" indent="0" algn="just" eaLnBrk="1" hangingPunct="1">
              <a:spcBef>
                <a:spcPts val="0"/>
              </a:spcBef>
              <a:buClr>
                <a:srgbClr val="990000"/>
              </a:buClr>
              <a:buSzTx/>
              <a:buNone/>
            </a:pPr>
            <a:endParaRPr lang="fr-FR" altLang="fr-FR" sz="2400" b="1" dirty="0">
              <a:solidFill>
                <a:srgbClr val="333333"/>
              </a:solidFill>
              <a:latin typeface="Arial"/>
            </a:endParaRPr>
          </a:p>
        </p:txBody>
      </p:sp>
      <p:sp>
        <p:nvSpPr>
          <p:cNvPr id="9" name="Text Box 6"/>
          <p:cNvSpPr txBox="1">
            <a:spLocks noChangeArrowheads="1"/>
          </p:cNvSpPr>
          <p:nvPr/>
        </p:nvSpPr>
        <p:spPr bwMode="auto">
          <a:xfrm>
            <a:off x="2158379" y="738878"/>
            <a:ext cx="7580312" cy="57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Le détricotage</a:t>
            </a:r>
          </a:p>
        </p:txBody>
      </p:sp>
    </p:spTree>
    <p:extLst>
      <p:ext uri="{BB962C8B-B14F-4D97-AF65-F5344CB8AC3E}">
        <p14:creationId xmlns:p14="http://schemas.microsoft.com/office/powerpoint/2010/main" val="1354489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212574" y="1980937"/>
            <a:ext cx="10515600"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just" defTabSz="914400" rtl="0" eaLnBrk="1" fontAlgn="base" latinLnBrk="0" hangingPunct="1">
              <a:lnSpc>
                <a:spcPct val="100000"/>
              </a:lnSpc>
              <a:spcBef>
                <a:spcPts val="1800"/>
              </a:spcBef>
              <a:spcAft>
                <a:spcPct val="0"/>
              </a:spcAft>
              <a:buClr>
                <a:srgbClr val="990000"/>
              </a:buClr>
              <a:buSzTx/>
              <a:buNone/>
              <a:tabLst/>
              <a:defRPr/>
            </a:pPr>
            <a:r>
              <a:rPr lang="fr-FR" altLang="fr-FR" sz="2400" b="1" dirty="0">
                <a:solidFill>
                  <a:srgbClr val="333333"/>
                </a:solidFill>
                <a:latin typeface="Arial"/>
              </a:rPr>
              <a:t>Avant : 60 ans et 65 ans</a:t>
            </a:r>
            <a:endParaRPr kumimoji="0" lang="fr-FR" altLang="fr-FR" sz="2400" b="1" i="0" u="none" strike="noStrike" kern="1200" cap="none" spc="0" normalizeH="0" noProof="0" dirty="0">
              <a:ln>
                <a:noFill/>
              </a:ln>
              <a:solidFill>
                <a:srgbClr val="333333"/>
              </a:solidFill>
              <a:effectLst/>
              <a:uLnTx/>
              <a:uFillTx/>
              <a:latin typeface="Arial"/>
            </a:endParaRPr>
          </a:p>
          <a:p>
            <a:pPr marL="0" indent="0" algn="just" eaLnBrk="1" hangingPunct="1">
              <a:spcBef>
                <a:spcPts val="0"/>
              </a:spcBef>
              <a:buClr>
                <a:srgbClr val="990000"/>
              </a:buClr>
              <a:buSzTx/>
              <a:buNone/>
            </a:pPr>
            <a:endParaRPr lang="fr-FR" altLang="fr-FR" sz="2400" dirty="0">
              <a:solidFill>
                <a:srgbClr val="333333"/>
              </a:solidFill>
              <a:latin typeface="Arial"/>
            </a:endParaRPr>
          </a:p>
          <a:p>
            <a:pPr marL="0" indent="0" algn="just" eaLnBrk="1" hangingPunct="1">
              <a:spcBef>
                <a:spcPts val="0"/>
              </a:spcBef>
              <a:buClr>
                <a:srgbClr val="990000"/>
              </a:buClr>
              <a:buSzTx/>
              <a:buNone/>
            </a:pPr>
            <a:r>
              <a:rPr lang="fr-FR" altLang="fr-FR" sz="2400" b="1" dirty="0">
                <a:solidFill>
                  <a:srgbClr val="333333"/>
                </a:solidFill>
                <a:latin typeface="Arial"/>
              </a:rPr>
              <a:t>La loi Balladur 1993 et la loi Fillon de 2003 n’ont pas osé toucher à ces bornes et se contente de l’allongement de la durée de cotisation (et de mesures de baisse de pension qu’on verra plus loin)</a:t>
            </a:r>
          </a:p>
          <a:p>
            <a:pPr marL="0" indent="0" algn="just" eaLnBrk="1" hangingPunct="1">
              <a:spcBef>
                <a:spcPts val="0"/>
              </a:spcBef>
              <a:buClr>
                <a:srgbClr val="990000"/>
              </a:buClr>
              <a:buSzTx/>
              <a:buNone/>
            </a:pPr>
            <a:endParaRPr lang="fr-FR" altLang="fr-FR" sz="2400" b="1" dirty="0">
              <a:solidFill>
                <a:srgbClr val="333333"/>
              </a:solidFill>
              <a:latin typeface="Arial"/>
            </a:endParaRPr>
          </a:p>
          <a:p>
            <a:pPr marL="0" indent="0" algn="just" eaLnBrk="1" hangingPunct="1">
              <a:spcBef>
                <a:spcPts val="0"/>
              </a:spcBef>
              <a:buClr>
                <a:srgbClr val="990000"/>
              </a:buClr>
              <a:buSzTx/>
              <a:buNone/>
            </a:pPr>
            <a:r>
              <a:rPr lang="fr-FR" altLang="fr-FR" sz="2400" b="1" dirty="0">
                <a:solidFill>
                  <a:srgbClr val="333333"/>
                </a:solidFill>
                <a:latin typeface="Arial"/>
              </a:rPr>
              <a:t>La loi Sarkozy 2010</a:t>
            </a:r>
          </a:p>
          <a:p>
            <a:pPr algn="just" eaLnBrk="1" hangingPunct="1">
              <a:spcBef>
                <a:spcPts val="0"/>
              </a:spcBef>
              <a:buClr>
                <a:srgbClr val="990000"/>
              </a:buClr>
              <a:buSzTx/>
              <a:buFont typeface="Wingdings" panose="05000000000000000000" pitchFamily="2" charset="2"/>
              <a:buChar char="v"/>
            </a:pPr>
            <a:r>
              <a:rPr lang="fr-FR" altLang="fr-FR" sz="2400" dirty="0">
                <a:solidFill>
                  <a:srgbClr val="333333"/>
                </a:solidFill>
                <a:latin typeface="Arial"/>
              </a:rPr>
              <a:t>Reporte le droit à prendre sa retraite de 60 à 62 ans</a:t>
            </a:r>
          </a:p>
          <a:p>
            <a:pPr algn="just" eaLnBrk="1" hangingPunct="1">
              <a:spcBef>
                <a:spcPts val="0"/>
              </a:spcBef>
              <a:buClr>
                <a:srgbClr val="990000"/>
              </a:buClr>
              <a:buSzTx/>
              <a:buFont typeface="Wingdings" panose="05000000000000000000" pitchFamily="2" charset="2"/>
              <a:buChar char="v"/>
            </a:pPr>
            <a:r>
              <a:rPr lang="fr-FR" altLang="fr-FR" sz="2400" dirty="0">
                <a:solidFill>
                  <a:srgbClr val="333333"/>
                </a:solidFill>
                <a:latin typeface="Arial"/>
              </a:rPr>
              <a:t>Reporte l’âge du taux plein (sans décote) à 67 ans </a:t>
            </a:r>
          </a:p>
          <a:p>
            <a:pPr marL="0" indent="0" algn="just" eaLnBrk="1" hangingPunct="1">
              <a:spcBef>
                <a:spcPts val="0"/>
              </a:spcBef>
              <a:buClr>
                <a:srgbClr val="990000"/>
              </a:buClr>
              <a:buSzTx/>
              <a:buNone/>
            </a:pPr>
            <a:endParaRPr lang="fr-FR" altLang="fr-FR" sz="2400" dirty="0">
              <a:solidFill>
                <a:srgbClr val="333333"/>
              </a:solidFill>
              <a:latin typeface="Arial"/>
            </a:endParaRPr>
          </a:p>
          <a:p>
            <a:pPr marL="0" lvl="0" indent="0" algn="just" eaLnBrk="1" hangingPunct="1">
              <a:spcBef>
                <a:spcPts val="0"/>
              </a:spcBef>
              <a:buClr>
                <a:srgbClr val="990000"/>
              </a:buClr>
              <a:buSzTx/>
              <a:buNone/>
              <a:defRPr/>
            </a:pPr>
            <a:r>
              <a:rPr lang="fr-FR" altLang="fr-FR" sz="2400" b="1" dirty="0">
                <a:solidFill>
                  <a:srgbClr val="333333"/>
                </a:solidFill>
                <a:latin typeface="Arial"/>
              </a:rPr>
              <a:t>La loi Hollande 2013</a:t>
            </a:r>
            <a:endParaRPr lang="fr-FR" altLang="fr-FR" sz="2400" dirty="0">
              <a:solidFill>
                <a:srgbClr val="333333"/>
              </a:solidFill>
              <a:latin typeface="Arial"/>
            </a:endParaRPr>
          </a:p>
          <a:p>
            <a:pPr algn="just" eaLnBrk="1" hangingPunct="1">
              <a:spcBef>
                <a:spcPts val="0"/>
              </a:spcBef>
              <a:buClr>
                <a:srgbClr val="990000"/>
              </a:buClr>
              <a:buSzTx/>
              <a:buFont typeface="Wingdings" panose="05000000000000000000" pitchFamily="2" charset="2"/>
              <a:buChar char="v"/>
            </a:pPr>
            <a:r>
              <a:rPr lang="fr-FR" altLang="fr-FR" sz="2400" dirty="0">
                <a:solidFill>
                  <a:srgbClr val="333333"/>
                </a:solidFill>
                <a:latin typeface="Arial"/>
              </a:rPr>
              <a:t>Maintien les disposition de la loi Sarkozy et laisse la suite à la discrétion d’un « comité d’experts ».</a:t>
            </a:r>
            <a:endParaRPr lang="fr-FR" altLang="fr-FR" sz="2400" b="1" dirty="0">
              <a:solidFill>
                <a:srgbClr val="333333"/>
              </a:solidFill>
              <a:latin typeface="Arial"/>
            </a:endParaRPr>
          </a:p>
        </p:txBody>
      </p:sp>
      <p:sp>
        <p:nvSpPr>
          <p:cNvPr id="9" name="Text Box 6"/>
          <p:cNvSpPr txBox="1">
            <a:spLocks noChangeArrowheads="1"/>
          </p:cNvSpPr>
          <p:nvPr/>
        </p:nvSpPr>
        <p:spPr bwMode="auto">
          <a:xfrm>
            <a:off x="1470991" y="574072"/>
            <a:ext cx="8933380" cy="1050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Le report de l’âge de la retraite et du taux plein (sans décote)</a:t>
            </a:r>
          </a:p>
        </p:txBody>
      </p:sp>
    </p:spTree>
    <p:extLst>
      <p:ext uri="{BB962C8B-B14F-4D97-AF65-F5344CB8AC3E}">
        <p14:creationId xmlns:p14="http://schemas.microsoft.com/office/powerpoint/2010/main" val="1347083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292088" y="1423115"/>
            <a:ext cx="10515600"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just" defTabSz="914400" rtl="0" eaLnBrk="1" fontAlgn="base" latinLnBrk="0" hangingPunct="1">
              <a:lnSpc>
                <a:spcPct val="100000"/>
              </a:lnSpc>
              <a:spcBef>
                <a:spcPts val="1800"/>
              </a:spcBef>
              <a:spcAft>
                <a:spcPct val="0"/>
              </a:spcAft>
              <a:buClr>
                <a:srgbClr val="990000"/>
              </a:buClr>
              <a:buSzTx/>
              <a:buNone/>
              <a:tabLst/>
              <a:defRPr/>
            </a:pPr>
            <a:r>
              <a:rPr lang="fr-FR" altLang="fr-FR" sz="2400" b="1" dirty="0">
                <a:solidFill>
                  <a:srgbClr val="333333"/>
                </a:solidFill>
                <a:latin typeface="Arial"/>
              </a:rPr>
              <a:t>Ces lois (et accords) ont en commun</a:t>
            </a:r>
            <a:r>
              <a:rPr kumimoji="0" lang="fr-FR" altLang="fr-FR" sz="2400" b="1" i="0" u="none" strike="noStrike" kern="1200" cap="none" spc="0" normalizeH="0" noProof="0" dirty="0">
                <a:ln>
                  <a:noFill/>
                </a:ln>
                <a:solidFill>
                  <a:srgbClr val="333333"/>
                </a:solidFill>
                <a:effectLst/>
                <a:uLnTx/>
                <a:uFillTx/>
                <a:latin typeface="Arial"/>
              </a:rPr>
              <a:t> :</a:t>
            </a:r>
          </a:p>
          <a:p>
            <a:pPr algn="just" eaLnBrk="1" hangingPunct="1">
              <a:spcBef>
                <a:spcPts val="0"/>
              </a:spcBef>
              <a:buClr>
                <a:srgbClr val="990000"/>
              </a:buClr>
              <a:buSzTx/>
              <a:buFont typeface="Wingdings" panose="05000000000000000000" pitchFamily="2" charset="2"/>
              <a:buChar char="v"/>
            </a:pPr>
            <a:r>
              <a:rPr lang="fr-FR" altLang="fr-FR" sz="2400" dirty="0">
                <a:solidFill>
                  <a:srgbClr val="333333"/>
                </a:solidFill>
                <a:latin typeface="Arial"/>
              </a:rPr>
              <a:t>Allonger la durée de cotisation exigible</a:t>
            </a:r>
          </a:p>
          <a:p>
            <a:pPr marR="0" lvl="0" algn="just" defTabSz="914400" rtl="0" eaLnBrk="1" fontAlgn="base" latinLnBrk="0" hangingPunct="1">
              <a:lnSpc>
                <a:spcPct val="100000"/>
              </a:lnSpc>
              <a:spcBef>
                <a:spcPts val="0"/>
              </a:spcBef>
              <a:spcAft>
                <a:spcPct val="0"/>
              </a:spcAft>
              <a:buClr>
                <a:srgbClr val="990000"/>
              </a:buClr>
              <a:buSzTx/>
              <a:buFont typeface="Wingdings" panose="05000000000000000000" pitchFamily="2" charset="2"/>
              <a:buChar char="v"/>
              <a:tabLst/>
              <a:defRPr/>
            </a:pPr>
            <a:r>
              <a:rPr lang="fr-FR" altLang="fr-FR" sz="2400" dirty="0">
                <a:solidFill>
                  <a:srgbClr val="333333"/>
                </a:solidFill>
                <a:latin typeface="Arial"/>
              </a:rPr>
              <a:t>Repousser l'âge de la retraite, et du taux plein</a:t>
            </a:r>
          </a:p>
          <a:p>
            <a:pPr marR="0" lvl="0" algn="just" defTabSz="914400" rtl="0" eaLnBrk="1" fontAlgn="base" latinLnBrk="0" hangingPunct="1">
              <a:lnSpc>
                <a:spcPct val="100000"/>
              </a:lnSpc>
              <a:spcBef>
                <a:spcPts val="0"/>
              </a:spcBef>
              <a:spcAft>
                <a:spcPct val="0"/>
              </a:spcAft>
              <a:buClr>
                <a:srgbClr val="990000"/>
              </a:buClr>
              <a:buSzTx/>
              <a:buFont typeface="Wingdings" panose="05000000000000000000" pitchFamily="2" charset="2"/>
              <a:buChar char="v"/>
              <a:tabLst/>
              <a:defRPr/>
            </a:pPr>
            <a:r>
              <a:rPr lang="fr-FR" altLang="fr-FR" sz="2400" b="1" dirty="0">
                <a:solidFill>
                  <a:srgbClr val="FF0000"/>
                </a:solidFill>
                <a:latin typeface="Arial"/>
              </a:rPr>
              <a:t>Baisser les pensions</a:t>
            </a:r>
          </a:p>
          <a:p>
            <a:pPr marL="0" indent="0" algn="just" eaLnBrk="1" hangingPunct="1">
              <a:spcBef>
                <a:spcPts val="0"/>
              </a:spcBef>
              <a:buClr>
                <a:srgbClr val="990000"/>
              </a:buClr>
              <a:buSzTx/>
              <a:buNone/>
            </a:pPr>
            <a:endParaRPr lang="fr-FR" altLang="fr-FR" sz="2400" dirty="0">
              <a:solidFill>
                <a:srgbClr val="333333"/>
              </a:solidFill>
              <a:latin typeface="Arial"/>
            </a:endParaRPr>
          </a:p>
          <a:p>
            <a:pPr marL="0" indent="0" algn="just" eaLnBrk="1" hangingPunct="1">
              <a:spcBef>
                <a:spcPts val="0"/>
              </a:spcBef>
              <a:buClr>
                <a:srgbClr val="990000"/>
              </a:buClr>
              <a:buSzTx/>
              <a:buNone/>
            </a:pPr>
            <a:r>
              <a:rPr lang="fr-FR" altLang="fr-FR" sz="2400" b="1" dirty="0">
                <a:solidFill>
                  <a:schemeClr val="bg1">
                    <a:lumMod val="65000"/>
                  </a:schemeClr>
                </a:solidFill>
                <a:latin typeface="Arial"/>
              </a:rPr>
              <a:t>Elles visent à</a:t>
            </a:r>
          </a:p>
          <a:p>
            <a:pPr algn="just" eaLnBrk="1" hangingPunct="1">
              <a:spcBef>
                <a:spcPts val="0"/>
              </a:spcBef>
              <a:buClr>
                <a:srgbClr val="990000"/>
              </a:buClr>
              <a:buSzTx/>
              <a:buFont typeface="Wingdings" panose="05000000000000000000" pitchFamily="2" charset="2"/>
              <a:buChar char="v"/>
            </a:pPr>
            <a:r>
              <a:rPr lang="fr-FR" altLang="fr-FR" sz="2400" dirty="0">
                <a:solidFill>
                  <a:schemeClr val="bg1">
                    <a:lumMod val="65000"/>
                  </a:schemeClr>
                </a:solidFill>
                <a:latin typeface="Arial"/>
              </a:rPr>
              <a:t>Ramener le système par répartition a un simple filet de base</a:t>
            </a:r>
          </a:p>
          <a:p>
            <a:pPr algn="just" eaLnBrk="1" hangingPunct="1">
              <a:spcBef>
                <a:spcPts val="0"/>
              </a:spcBef>
              <a:buClr>
                <a:srgbClr val="990000"/>
              </a:buClr>
              <a:buSzTx/>
              <a:buFont typeface="Wingdings" panose="05000000000000000000" pitchFamily="2" charset="2"/>
              <a:buChar char="v"/>
            </a:pPr>
            <a:r>
              <a:rPr lang="fr-FR" altLang="fr-FR" sz="2400" dirty="0">
                <a:solidFill>
                  <a:schemeClr val="bg1">
                    <a:lumMod val="65000"/>
                  </a:schemeClr>
                </a:solidFill>
                <a:latin typeface="Arial"/>
              </a:rPr>
              <a:t>Développer la capitalisation</a:t>
            </a:r>
          </a:p>
          <a:p>
            <a:pPr marL="0" indent="0" algn="just" eaLnBrk="1" hangingPunct="1">
              <a:spcBef>
                <a:spcPts val="0"/>
              </a:spcBef>
              <a:buClr>
                <a:srgbClr val="990000"/>
              </a:buClr>
              <a:buSzTx/>
              <a:buNone/>
            </a:pPr>
            <a:endParaRPr lang="fr-FR" altLang="fr-FR" sz="2400" dirty="0">
              <a:solidFill>
                <a:schemeClr val="bg1">
                  <a:lumMod val="65000"/>
                </a:schemeClr>
              </a:solidFill>
              <a:latin typeface="Arial"/>
            </a:endParaRPr>
          </a:p>
          <a:p>
            <a:pPr marL="0" lvl="0" indent="0" algn="just" eaLnBrk="1" hangingPunct="1">
              <a:spcBef>
                <a:spcPts val="0"/>
              </a:spcBef>
              <a:buClr>
                <a:srgbClr val="990000"/>
              </a:buClr>
              <a:buSzTx/>
              <a:buNone/>
              <a:defRPr/>
            </a:pPr>
            <a:r>
              <a:rPr lang="fr-FR" altLang="fr-FR" sz="2400" b="1" dirty="0">
                <a:solidFill>
                  <a:schemeClr val="bg1">
                    <a:lumMod val="65000"/>
                  </a:schemeClr>
                </a:solidFill>
                <a:latin typeface="Arial"/>
              </a:rPr>
              <a:t>Elles s’accompagnent d’une forte campagne idéologique sur :</a:t>
            </a:r>
            <a:endParaRPr lang="fr-FR" altLang="fr-FR" sz="2400" dirty="0">
              <a:solidFill>
                <a:schemeClr val="bg1">
                  <a:lumMod val="65000"/>
                </a:schemeClr>
              </a:solidFill>
              <a:latin typeface="Arial"/>
            </a:endParaRPr>
          </a:p>
          <a:p>
            <a:pPr algn="just" eaLnBrk="1" hangingPunct="1">
              <a:spcBef>
                <a:spcPts val="0"/>
              </a:spcBef>
              <a:buClr>
                <a:srgbClr val="990000"/>
              </a:buClr>
              <a:buSzTx/>
              <a:buFont typeface="Wingdings" panose="05000000000000000000" pitchFamily="2" charset="2"/>
              <a:buChar char="v"/>
            </a:pPr>
            <a:r>
              <a:rPr lang="fr-FR" altLang="fr-FR" sz="2400" dirty="0">
                <a:solidFill>
                  <a:schemeClr val="bg1">
                    <a:lumMod val="65000"/>
                  </a:schemeClr>
                </a:solidFill>
                <a:latin typeface="Arial"/>
              </a:rPr>
              <a:t>La démographie impose sa loi</a:t>
            </a:r>
          </a:p>
          <a:p>
            <a:pPr algn="just" eaLnBrk="1" hangingPunct="1">
              <a:spcBef>
                <a:spcPts val="0"/>
              </a:spcBef>
              <a:buClr>
                <a:srgbClr val="990000"/>
              </a:buClr>
              <a:buSzTx/>
              <a:buFont typeface="Wingdings" panose="05000000000000000000" pitchFamily="2" charset="2"/>
              <a:buChar char="v"/>
            </a:pPr>
            <a:r>
              <a:rPr lang="fr-FR" altLang="fr-FR" sz="2400" dirty="0">
                <a:solidFill>
                  <a:schemeClr val="bg1">
                    <a:lumMod val="65000"/>
                  </a:schemeClr>
                </a:solidFill>
                <a:latin typeface="Arial"/>
              </a:rPr>
              <a:t>L’opposition entre le privé et le public</a:t>
            </a:r>
          </a:p>
          <a:p>
            <a:pPr marL="0" indent="0" algn="just" eaLnBrk="1" hangingPunct="1">
              <a:spcBef>
                <a:spcPts val="0"/>
              </a:spcBef>
              <a:buClr>
                <a:srgbClr val="990000"/>
              </a:buClr>
              <a:buSzTx/>
              <a:buNone/>
            </a:pPr>
            <a:endParaRPr lang="fr-FR" altLang="fr-FR" sz="2400" b="1" dirty="0">
              <a:solidFill>
                <a:srgbClr val="333333"/>
              </a:solidFill>
              <a:latin typeface="Arial"/>
            </a:endParaRPr>
          </a:p>
        </p:txBody>
      </p:sp>
      <p:sp>
        <p:nvSpPr>
          <p:cNvPr id="9" name="Text Box 6"/>
          <p:cNvSpPr txBox="1">
            <a:spLocks noChangeArrowheads="1"/>
          </p:cNvSpPr>
          <p:nvPr/>
        </p:nvSpPr>
        <p:spPr bwMode="auto">
          <a:xfrm>
            <a:off x="2158379" y="738878"/>
            <a:ext cx="7580312" cy="57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Le détricotage</a:t>
            </a:r>
          </a:p>
        </p:txBody>
      </p:sp>
    </p:spTree>
    <p:extLst>
      <p:ext uri="{BB962C8B-B14F-4D97-AF65-F5344CB8AC3E}">
        <p14:creationId xmlns:p14="http://schemas.microsoft.com/office/powerpoint/2010/main" val="1018316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113183" y="1540060"/>
            <a:ext cx="10654748"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just" defTabSz="914400" rtl="0" eaLnBrk="1" fontAlgn="base" latinLnBrk="0" hangingPunct="1">
              <a:lnSpc>
                <a:spcPct val="100000"/>
              </a:lnSpc>
              <a:spcBef>
                <a:spcPts val="1800"/>
              </a:spcBef>
              <a:spcAft>
                <a:spcPct val="0"/>
              </a:spcAft>
              <a:buClr>
                <a:srgbClr val="990000"/>
              </a:buClr>
              <a:buSzTx/>
              <a:buNone/>
              <a:tabLst/>
              <a:defRPr/>
            </a:pPr>
            <a:r>
              <a:rPr lang="fr-FR" altLang="fr-FR" sz="3200" b="1" noProof="0" dirty="0">
                <a:solidFill>
                  <a:srgbClr val="333333"/>
                </a:solidFill>
                <a:latin typeface="Arial"/>
              </a:rPr>
              <a:t>Le MEDEF et les gouvernement vont utiliser 2 outils principaux pour baisser les pensions auxquelles on a droit quand on part en retraite</a:t>
            </a:r>
            <a:endParaRPr kumimoji="0" lang="fr-FR" altLang="fr-FR" sz="3200" b="1" i="0" u="none" strike="noStrike" kern="1200" cap="none" spc="0" normalizeH="0" noProof="0" dirty="0">
              <a:ln>
                <a:noFill/>
              </a:ln>
              <a:solidFill>
                <a:srgbClr val="333333"/>
              </a:solidFill>
              <a:effectLst/>
              <a:uLnTx/>
              <a:uFillTx/>
              <a:latin typeface="Arial"/>
            </a:endParaRPr>
          </a:p>
          <a:p>
            <a:pPr marL="0" indent="0" algn="just" eaLnBrk="1" hangingPunct="1">
              <a:spcBef>
                <a:spcPts val="0"/>
              </a:spcBef>
              <a:buClr>
                <a:srgbClr val="990000"/>
              </a:buClr>
              <a:buSzTx/>
              <a:buNone/>
            </a:pPr>
            <a:endParaRPr lang="fr-FR" altLang="fr-FR" sz="3200" dirty="0">
              <a:solidFill>
                <a:srgbClr val="333333"/>
              </a:solidFill>
              <a:latin typeface="Arial"/>
            </a:endParaRPr>
          </a:p>
          <a:p>
            <a:pPr algn="just" eaLnBrk="1" hangingPunct="1">
              <a:spcBef>
                <a:spcPts val="0"/>
              </a:spcBef>
              <a:buClr>
                <a:srgbClr val="990000"/>
              </a:buClr>
              <a:buSzTx/>
              <a:buFont typeface="Wingdings" panose="05000000000000000000" pitchFamily="2" charset="2"/>
              <a:buChar char="v"/>
            </a:pPr>
            <a:r>
              <a:rPr lang="fr-FR" altLang="fr-FR" sz="3200" b="1" dirty="0">
                <a:solidFill>
                  <a:schemeClr val="accent2">
                    <a:lumMod val="50000"/>
                  </a:schemeClr>
                </a:solidFill>
                <a:latin typeface="Arial"/>
              </a:rPr>
              <a:t>Le calcul du SAM de 10 à 25 ans</a:t>
            </a:r>
          </a:p>
          <a:p>
            <a:pPr algn="just" eaLnBrk="1" hangingPunct="1">
              <a:spcBef>
                <a:spcPts val="0"/>
              </a:spcBef>
              <a:buClr>
                <a:srgbClr val="990000"/>
              </a:buClr>
              <a:buSzTx/>
              <a:buFont typeface="Wingdings" panose="05000000000000000000" pitchFamily="2" charset="2"/>
              <a:buChar char="v"/>
            </a:pPr>
            <a:endParaRPr lang="fr-FR" altLang="fr-FR" sz="3200" b="1" dirty="0">
              <a:solidFill>
                <a:schemeClr val="accent2">
                  <a:lumMod val="50000"/>
                </a:schemeClr>
              </a:solidFill>
              <a:latin typeface="Arial"/>
            </a:endParaRPr>
          </a:p>
          <a:p>
            <a:pPr algn="just" eaLnBrk="1" hangingPunct="1">
              <a:spcBef>
                <a:spcPts val="0"/>
              </a:spcBef>
              <a:buClr>
                <a:srgbClr val="990000"/>
              </a:buClr>
              <a:buSzTx/>
              <a:buFont typeface="Wingdings" panose="05000000000000000000" pitchFamily="2" charset="2"/>
              <a:buChar char="v"/>
            </a:pPr>
            <a:r>
              <a:rPr lang="fr-FR" altLang="fr-FR" sz="3200" b="1" dirty="0">
                <a:solidFill>
                  <a:schemeClr val="accent2">
                    <a:lumMod val="50000"/>
                  </a:schemeClr>
                </a:solidFill>
                <a:latin typeface="Arial"/>
              </a:rPr>
              <a:t>L’indexation salaires / prix</a:t>
            </a:r>
          </a:p>
          <a:p>
            <a:pPr algn="just" eaLnBrk="1" hangingPunct="1">
              <a:spcBef>
                <a:spcPts val="0"/>
              </a:spcBef>
              <a:buClr>
                <a:srgbClr val="990000"/>
              </a:buClr>
              <a:buSzTx/>
              <a:buFont typeface="Wingdings" panose="05000000000000000000" pitchFamily="2" charset="2"/>
              <a:buChar char="v"/>
            </a:pPr>
            <a:endParaRPr lang="fr-FR" altLang="fr-FR" sz="2400" b="1" dirty="0">
              <a:solidFill>
                <a:schemeClr val="accent2">
                  <a:lumMod val="50000"/>
                </a:schemeClr>
              </a:solidFill>
              <a:latin typeface="Arial"/>
            </a:endParaRPr>
          </a:p>
        </p:txBody>
      </p:sp>
      <p:sp>
        <p:nvSpPr>
          <p:cNvPr id="9" name="Text Box 6"/>
          <p:cNvSpPr txBox="1">
            <a:spLocks noChangeArrowheads="1"/>
          </p:cNvSpPr>
          <p:nvPr/>
        </p:nvSpPr>
        <p:spPr bwMode="auto">
          <a:xfrm>
            <a:off x="2426494" y="562517"/>
            <a:ext cx="7580312" cy="57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La baisse des pensions</a:t>
            </a:r>
          </a:p>
        </p:txBody>
      </p:sp>
    </p:spTree>
    <p:extLst>
      <p:ext uri="{BB962C8B-B14F-4D97-AF65-F5344CB8AC3E}">
        <p14:creationId xmlns:p14="http://schemas.microsoft.com/office/powerpoint/2010/main" val="3599822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113183" y="1540060"/>
            <a:ext cx="10654748"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just" defTabSz="914400" rtl="0" eaLnBrk="1" fontAlgn="base" latinLnBrk="0" hangingPunct="1">
              <a:lnSpc>
                <a:spcPct val="100000"/>
              </a:lnSpc>
              <a:spcBef>
                <a:spcPts val="1800"/>
              </a:spcBef>
              <a:spcAft>
                <a:spcPct val="0"/>
              </a:spcAft>
              <a:buClr>
                <a:srgbClr val="990000"/>
              </a:buClr>
              <a:buSzTx/>
              <a:buNone/>
              <a:tabLst/>
              <a:defRPr/>
            </a:pPr>
            <a:r>
              <a:rPr lang="fr-FR" altLang="fr-FR" sz="3600" b="1" noProof="0" dirty="0">
                <a:solidFill>
                  <a:srgbClr val="333333"/>
                </a:solidFill>
                <a:latin typeface="Arial"/>
              </a:rPr>
              <a:t>La loi Balladur de 1993 fait passer le calcul du SAM des 10 meilleures années au 25 meilleures</a:t>
            </a:r>
          </a:p>
          <a:p>
            <a:pPr marL="0" marR="0" lvl="0" indent="0" algn="just" defTabSz="914400" rtl="0" eaLnBrk="1" fontAlgn="base" latinLnBrk="0" hangingPunct="1">
              <a:lnSpc>
                <a:spcPct val="100000"/>
              </a:lnSpc>
              <a:spcBef>
                <a:spcPts val="1800"/>
              </a:spcBef>
              <a:spcAft>
                <a:spcPct val="0"/>
              </a:spcAft>
              <a:buClr>
                <a:srgbClr val="990000"/>
              </a:buClr>
              <a:buSzTx/>
              <a:buNone/>
              <a:tabLst/>
              <a:defRPr/>
            </a:pPr>
            <a:endParaRPr lang="fr-FR" altLang="fr-FR" sz="2400" b="1" dirty="0">
              <a:solidFill>
                <a:srgbClr val="333333"/>
              </a:solidFill>
              <a:latin typeface="Arial"/>
            </a:endParaRPr>
          </a:p>
          <a:p>
            <a:pPr marL="0" marR="0" lvl="0" indent="0" algn="just" defTabSz="914400" rtl="0" eaLnBrk="1" fontAlgn="base" latinLnBrk="0" hangingPunct="1">
              <a:lnSpc>
                <a:spcPct val="100000"/>
              </a:lnSpc>
              <a:spcBef>
                <a:spcPts val="1800"/>
              </a:spcBef>
              <a:spcAft>
                <a:spcPct val="0"/>
              </a:spcAft>
              <a:buClr>
                <a:srgbClr val="990000"/>
              </a:buClr>
              <a:buSzTx/>
              <a:buNone/>
              <a:tabLst/>
              <a:defRPr/>
            </a:pPr>
            <a:r>
              <a:rPr lang="fr-FR" altLang="fr-FR" sz="2400" b="1" dirty="0">
                <a:solidFill>
                  <a:srgbClr val="333333"/>
                </a:solidFill>
                <a:latin typeface="Arial"/>
              </a:rPr>
              <a:t>Ce qui revient à prendre en compte des années moins bonnes et à baisser le SAM</a:t>
            </a:r>
            <a:endParaRPr lang="fr-FR" altLang="fr-FR" sz="2400" b="1" noProof="0" dirty="0">
              <a:solidFill>
                <a:srgbClr val="333333"/>
              </a:solidFill>
              <a:latin typeface="Arial"/>
            </a:endParaRPr>
          </a:p>
          <a:p>
            <a:pPr lvl="1"/>
            <a:r>
              <a:rPr lang="fr-FR" b="1" dirty="0"/>
              <a:t>Pour illustrer, classons les salaires annuels du salarié du plus petit au plus grand.</a:t>
            </a:r>
          </a:p>
          <a:p>
            <a:pPr lvl="1"/>
            <a:r>
              <a:rPr lang="fr-FR" b="1" dirty="0"/>
              <a:t>Voici les salaires portés à son compte</a:t>
            </a:r>
          </a:p>
          <a:p>
            <a:pPr marL="0" marR="0" lvl="0" indent="0" algn="just" defTabSz="914400" rtl="0" eaLnBrk="1" fontAlgn="base" latinLnBrk="0" hangingPunct="1">
              <a:lnSpc>
                <a:spcPct val="100000"/>
              </a:lnSpc>
              <a:spcBef>
                <a:spcPts val="1800"/>
              </a:spcBef>
              <a:spcAft>
                <a:spcPct val="0"/>
              </a:spcAft>
              <a:buClr>
                <a:srgbClr val="990000"/>
              </a:buClr>
              <a:buSzTx/>
              <a:buNone/>
              <a:tabLst/>
              <a:defRPr/>
            </a:pPr>
            <a:endParaRPr lang="fr-FR" altLang="fr-FR" sz="2400" dirty="0">
              <a:solidFill>
                <a:srgbClr val="333333"/>
              </a:solidFill>
              <a:latin typeface="Arial"/>
            </a:endParaRPr>
          </a:p>
        </p:txBody>
      </p:sp>
      <p:sp>
        <p:nvSpPr>
          <p:cNvPr id="9" name="Text Box 6"/>
          <p:cNvSpPr txBox="1">
            <a:spLocks noChangeArrowheads="1"/>
          </p:cNvSpPr>
          <p:nvPr/>
        </p:nvSpPr>
        <p:spPr bwMode="auto">
          <a:xfrm>
            <a:off x="2426494" y="562517"/>
            <a:ext cx="7580312" cy="57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De 10 à 25 ans</a:t>
            </a:r>
          </a:p>
        </p:txBody>
      </p:sp>
    </p:spTree>
    <p:extLst>
      <p:ext uri="{BB962C8B-B14F-4D97-AF65-F5344CB8AC3E}">
        <p14:creationId xmlns:p14="http://schemas.microsoft.com/office/powerpoint/2010/main" val="112297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11" name="Rectangle 2"/>
          <p:cNvSpPr txBox="1">
            <a:spLocks noChangeArrowheads="1"/>
          </p:cNvSpPr>
          <p:nvPr/>
        </p:nvSpPr>
        <p:spPr bwMode="auto">
          <a:xfrm>
            <a:off x="2941982" y="747463"/>
            <a:ext cx="6965950" cy="126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fr-FR" sz="4400" dirty="0">
                <a:solidFill>
                  <a:srgbClr val="990000"/>
                </a:solidFill>
                <a:latin typeface="Arial"/>
              </a:rPr>
              <a:t>Première partie</a:t>
            </a:r>
            <a:br>
              <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rPr>
            </a:br>
            <a:r>
              <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rPr>
              <a:t>Notions</a:t>
            </a:r>
            <a:r>
              <a:rPr kumimoji="0" lang="fr-FR" altLang="fr-FR" sz="4400" b="1" i="0" u="none" strike="noStrike" kern="1200" cap="none" spc="0" normalizeH="0" noProof="0" dirty="0">
                <a:ln>
                  <a:noFill/>
                </a:ln>
                <a:solidFill>
                  <a:srgbClr val="990000"/>
                </a:solidFill>
                <a:effectLst/>
                <a:uLnTx/>
                <a:uFillTx/>
                <a:latin typeface="Arial"/>
                <a:ea typeface="MS PGothic" panose="020B0600070205080204" pitchFamily="34" charset="-128"/>
              </a:rPr>
              <a:t> élémentaires</a:t>
            </a:r>
            <a:endParaRPr kumimoji="0" lang="fr-FR" altLang="fr-FR" sz="44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12" name="Rectangle 3"/>
          <p:cNvSpPr txBox="1">
            <a:spLocks noChangeArrowheads="1"/>
          </p:cNvSpPr>
          <p:nvPr/>
        </p:nvSpPr>
        <p:spPr bwMode="auto">
          <a:xfrm>
            <a:off x="1111624" y="2619721"/>
            <a:ext cx="10381129"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4000" b="1" i="0" u="none" strike="noStrike" kern="1200" cap="none" spc="0" normalizeH="0" baseline="0" noProof="0" dirty="0">
                <a:ln>
                  <a:noFill/>
                </a:ln>
                <a:solidFill>
                  <a:srgbClr val="FF0000"/>
                </a:solidFill>
                <a:effectLst/>
                <a:uLnTx/>
                <a:uFillTx/>
                <a:latin typeface="Arial"/>
              </a:rPr>
              <a:t>La capitalisation /</a:t>
            </a:r>
            <a:r>
              <a:rPr kumimoji="0" lang="fr-FR" altLang="fr-FR" sz="4000" b="1" i="0" u="none" strike="noStrike" kern="1200" cap="none" spc="0" normalizeH="0" noProof="0" dirty="0">
                <a:ln>
                  <a:noFill/>
                </a:ln>
                <a:solidFill>
                  <a:srgbClr val="FF0000"/>
                </a:solidFill>
                <a:effectLst/>
                <a:uLnTx/>
                <a:uFillTx/>
                <a:latin typeface="Arial"/>
              </a:rPr>
              <a:t> </a:t>
            </a:r>
            <a:r>
              <a:rPr lang="fr-FR" altLang="fr-FR" sz="4000" b="1" dirty="0">
                <a:solidFill>
                  <a:srgbClr val="FF0000"/>
                </a:solidFill>
                <a:latin typeface="Arial"/>
              </a:rPr>
              <a:t>La répartition</a:t>
            </a:r>
          </a:p>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4000" b="1" i="0" u="none" strike="noStrike" kern="1200" cap="none" spc="0" normalizeH="0" baseline="0" noProof="0" dirty="0">
                <a:ln>
                  <a:noFill/>
                </a:ln>
                <a:solidFill>
                  <a:srgbClr val="333333"/>
                </a:solidFill>
                <a:effectLst/>
                <a:uLnTx/>
                <a:uFillTx/>
                <a:latin typeface="Arial"/>
              </a:rPr>
              <a:t>Les 3 paramètres du système</a:t>
            </a:r>
            <a:endParaRPr lang="fr-FR" altLang="fr-FR" sz="4000" b="1" dirty="0">
              <a:solidFill>
                <a:srgbClr val="333333"/>
              </a:solidFill>
              <a:latin typeface="Arial"/>
            </a:endParaRPr>
          </a:p>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4000" b="1" i="0" u="none" strike="noStrike" kern="1200" cap="none" spc="0" normalizeH="0" baseline="0" noProof="0" dirty="0">
                <a:ln>
                  <a:noFill/>
                </a:ln>
                <a:solidFill>
                  <a:srgbClr val="333333"/>
                </a:solidFill>
                <a:effectLst/>
                <a:uLnTx/>
                <a:uFillTx/>
                <a:latin typeface="Arial"/>
              </a:rPr>
              <a:t>Cotisations définies / prestations définies</a:t>
            </a:r>
          </a:p>
        </p:txBody>
      </p:sp>
    </p:spTree>
    <p:extLst>
      <p:ext uri="{BB962C8B-B14F-4D97-AF65-F5344CB8AC3E}">
        <p14:creationId xmlns:p14="http://schemas.microsoft.com/office/powerpoint/2010/main" val="3043863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46219" y="1179464"/>
            <a:ext cx="9865217" cy="5117354"/>
          </a:xfrm>
        </p:spPr>
        <p:txBody>
          <a:bodyPr>
            <a:normAutofit/>
          </a:bodyPr>
          <a:lstStyle/>
          <a:p>
            <a:pPr lvl="1" algn="l"/>
            <a:endParaRPr lang="fr-FR" b="1" dirty="0"/>
          </a:p>
          <a:p>
            <a:pPr lvl="1" algn="l"/>
            <a:endParaRPr lang="fr-FR" b="1" dirty="0"/>
          </a:p>
          <a:p>
            <a:pPr lvl="1" algn="l"/>
            <a:endParaRPr lang="fr-FR" b="1" dirty="0"/>
          </a:p>
          <a:p>
            <a:pPr lvl="1" algn="l"/>
            <a:endParaRPr lang="fr-FR" b="1" dirty="0"/>
          </a:p>
          <a:p>
            <a:pPr lvl="1" algn="l"/>
            <a:endParaRPr lang="fr-FR" b="1" dirty="0"/>
          </a:p>
          <a:p>
            <a:pPr lvl="1" algn="l"/>
            <a:endParaRPr lang="fr-FR" b="1"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graphicFrame>
        <p:nvGraphicFramePr>
          <p:cNvPr id="10" name="Graphique 9"/>
          <p:cNvGraphicFramePr/>
          <p:nvPr>
            <p:extLst>
              <p:ext uri="{D42A27DB-BD31-4B8C-83A1-F6EECF244321}">
                <p14:modId xmlns:p14="http://schemas.microsoft.com/office/powerpoint/2010/main" val="3286915273"/>
              </p:ext>
            </p:extLst>
          </p:nvPr>
        </p:nvGraphicFramePr>
        <p:xfrm>
          <a:off x="1963761" y="1645920"/>
          <a:ext cx="8128000" cy="49318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3026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46219" y="1179464"/>
            <a:ext cx="9865217" cy="5117354"/>
          </a:xfrm>
        </p:spPr>
        <p:txBody>
          <a:bodyPr>
            <a:normAutofit/>
          </a:bodyPr>
          <a:lstStyle/>
          <a:p>
            <a:pPr algn="l"/>
            <a:r>
              <a:rPr lang="fr-FR" b="1" dirty="0">
                <a:solidFill>
                  <a:srgbClr val="FF0000"/>
                </a:solidFill>
              </a:rPr>
              <a:t>Salaire moyen si on ne prend que les 10 meilleures années</a:t>
            </a:r>
          </a:p>
          <a:p>
            <a:pPr lvl="1" algn="l"/>
            <a:endParaRPr lang="fr-FR" b="1" dirty="0"/>
          </a:p>
          <a:p>
            <a:pPr lvl="1" algn="l"/>
            <a:endParaRPr lang="fr-FR" b="1" dirty="0"/>
          </a:p>
          <a:p>
            <a:pPr lvl="1" algn="l"/>
            <a:endParaRPr lang="fr-FR" b="1" dirty="0"/>
          </a:p>
          <a:p>
            <a:pPr lvl="1" algn="l"/>
            <a:endParaRPr lang="fr-FR" b="1" dirty="0"/>
          </a:p>
          <a:p>
            <a:pPr lvl="1" algn="l"/>
            <a:endParaRPr lang="fr-FR" b="1" dirty="0"/>
          </a:p>
          <a:p>
            <a:pPr lvl="1" algn="l"/>
            <a:endParaRPr lang="fr-FR" b="1"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graphicFrame>
        <p:nvGraphicFramePr>
          <p:cNvPr id="10" name="Graphique 9"/>
          <p:cNvGraphicFramePr/>
          <p:nvPr>
            <p:extLst>
              <p:ext uri="{D42A27DB-BD31-4B8C-83A1-F6EECF244321}">
                <p14:modId xmlns:p14="http://schemas.microsoft.com/office/powerpoint/2010/main" val="93412691"/>
              </p:ext>
            </p:extLst>
          </p:nvPr>
        </p:nvGraphicFramePr>
        <p:xfrm>
          <a:off x="1963761" y="1645920"/>
          <a:ext cx="8128000" cy="49318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8294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46219" y="1179464"/>
            <a:ext cx="9865217" cy="5117354"/>
          </a:xfrm>
        </p:spPr>
        <p:txBody>
          <a:bodyPr>
            <a:normAutofit/>
          </a:bodyPr>
          <a:lstStyle/>
          <a:p>
            <a:pPr algn="l"/>
            <a:r>
              <a:rPr lang="fr-FR" b="1" dirty="0">
                <a:solidFill>
                  <a:srgbClr val="FF0000"/>
                </a:solidFill>
              </a:rPr>
              <a:t>Salaire moyen si on prend les 25 meilleures années</a:t>
            </a:r>
          </a:p>
          <a:p>
            <a:pPr lvl="1" algn="l"/>
            <a:endParaRPr lang="fr-FR" b="1" dirty="0"/>
          </a:p>
          <a:p>
            <a:pPr lvl="1" algn="l"/>
            <a:endParaRPr lang="fr-FR" b="1" dirty="0"/>
          </a:p>
          <a:p>
            <a:pPr lvl="1" algn="l"/>
            <a:endParaRPr lang="fr-FR" b="1" dirty="0"/>
          </a:p>
          <a:p>
            <a:pPr lvl="1" algn="l"/>
            <a:endParaRPr lang="fr-FR" b="1" dirty="0"/>
          </a:p>
          <a:p>
            <a:pPr lvl="1" algn="l"/>
            <a:endParaRPr lang="fr-FR" b="1" dirty="0"/>
          </a:p>
          <a:p>
            <a:pPr lvl="1" algn="l"/>
            <a:endParaRPr lang="fr-FR" b="1"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graphicFrame>
        <p:nvGraphicFramePr>
          <p:cNvPr id="10" name="Graphique 9"/>
          <p:cNvGraphicFramePr/>
          <p:nvPr>
            <p:extLst>
              <p:ext uri="{D42A27DB-BD31-4B8C-83A1-F6EECF244321}">
                <p14:modId xmlns:p14="http://schemas.microsoft.com/office/powerpoint/2010/main" val="924305368"/>
              </p:ext>
            </p:extLst>
          </p:nvPr>
        </p:nvGraphicFramePr>
        <p:xfrm>
          <a:off x="1963761" y="1645920"/>
          <a:ext cx="8128000" cy="49318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2267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113183" y="1540060"/>
            <a:ext cx="10654748"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lvl="0" indent="0" algn="just" eaLnBrk="1" hangingPunct="1">
              <a:buClr>
                <a:srgbClr val="990000"/>
              </a:buClr>
              <a:buSzTx/>
              <a:buNone/>
            </a:pPr>
            <a:r>
              <a:rPr lang="fr-FR" altLang="fr-FR" sz="3600" b="1" noProof="0" dirty="0">
                <a:solidFill>
                  <a:srgbClr val="333333"/>
                </a:solidFill>
                <a:latin typeface="Arial"/>
              </a:rPr>
              <a:t>La loi </a:t>
            </a:r>
            <a:r>
              <a:rPr lang="fr-FR" altLang="fr-FR" sz="3600" b="1" dirty="0">
                <a:solidFill>
                  <a:srgbClr val="333333"/>
                </a:solidFill>
                <a:latin typeface="Arial"/>
              </a:rPr>
              <a:t>Balladur 1993 (a titre provisoire) puis la loi Fillon (à titre définitif) sont passées d’une indexation sur le salaire moyen, à une indexation sur les prix.</a:t>
            </a:r>
            <a:endParaRPr lang="fr-FR" altLang="fr-FR" sz="2400" b="1" dirty="0">
              <a:solidFill>
                <a:srgbClr val="333333"/>
              </a:solidFill>
              <a:latin typeface="Arial"/>
            </a:endParaRPr>
          </a:p>
          <a:p>
            <a:pPr marR="0" lvl="0" algn="just" defTabSz="914400" rtl="0" eaLnBrk="1" fontAlgn="base" latinLnBrk="0" hangingPunct="1">
              <a:lnSpc>
                <a:spcPct val="100000"/>
              </a:lnSpc>
              <a:spcBef>
                <a:spcPts val="1800"/>
              </a:spcBef>
              <a:spcAft>
                <a:spcPct val="0"/>
              </a:spcAft>
              <a:buClr>
                <a:srgbClr val="990000"/>
              </a:buClr>
              <a:buSzTx/>
              <a:buFont typeface="Wingdings" panose="05000000000000000000" pitchFamily="2" charset="2"/>
              <a:buChar char="Ø"/>
              <a:tabLst/>
              <a:defRPr/>
            </a:pPr>
            <a:r>
              <a:rPr lang="fr-FR" altLang="fr-FR" sz="2400" b="1" dirty="0">
                <a:solidFill>
                  <a:srgbClr val="333333"/>
                </a:solidFill>
                <a:latin typeface="Arial"/>
              </a:rPr>
              <a:t>Cette mesure ne concerne pas seulement la revalorisation des pensions versées aux retraités</a:t>
            </a:r>
          </a:p>
          <a:p>
            <a:pPr marR="0" lvl="0" algn="just" defTabSz="914400" rtl="0" eaLnBrk="1" fontAlgn="base" latinLnBrk="0" hangingPunct="1">
              <a:lnSpc>
                <a:spcPct val="100000"/>
              </a:lnSpc>
              <a:spcBef>
                <a:spcPts val="1800"/>
              </a:spcBef>
              <a:spcAft>
                <a:spcPct val="0"/>
              </a:spcAft>
              <a:buClr>
                <a:srgbClr val="990000"/>
              </a:buClr>
              <a:buSzTx/>
              <a:buFont typeface="Wingdings" panose="05000000000000000000" pitchFamily="2" charset="2"/>
              <a:buChar char="Ø"/>
              <a:tabLst/>
              <a:defRPr/>
            </a:pPr>
            <a:r>
              <a:rPr lang="fr-FR" altLang="fr-FR" sz="2400" b="1" dirty="0">
                <a:solidFill>
                  <a:srgbClr val="333333"/>
                </a:solidFill>
                <a:latin typeface="Arial"/>
              </a:rPr>
              <a:t>Elle concerne (et de façon encore plus grave) les salaires versés au compte des futurs retraités.</a:t>
            </a:r>
            <a:endParaRPr lang="fr-FR" altLang="fr-FR" sz="2400" dirty="0">
              <a:solidFill>
                <a:srgbClr val="333333"/>
              </a:solidFill>
              <a:latin typeface="Arial"/>
            </a:endParaRPr>
          </a:p>
        </p:txBody>
      </p:sp>
      <p:sp>
        <p:nvSpPr>
          <p:cNvPr id="9" name="Text Box 6"/>
          <p:cNvSpPr txBox="1">
            <a:spLocks noChangeArrowheads="1"/>
          </p:cNvSpPr>
          <p:nvPr/>
        </p:nvSpPr>
        <p:spPr bwMode="auto">
          <a:xfrm>
            <a:off x="2426494" y="562517"/>
            <a:ext cx="7580312" cy="57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L’indexation sur les prix</a:t>
            </a:r>
          </a:p>
        </p:txBody>
      </p:sp>
    </p:spTree>
    <p:extLst>
      <p:ext uri="{BB962C8B-B14F-4D97-AF65-F5344CB8AC3E}">
        <p14:creationId xmlns:p14="http://schemas.microsoft.com/office/powerpoint/2010/main" val="36282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46219" y="414026"/>
            <a:ext cx="9865217" cy="745074"/>
          </a:xfrm>
        </p:spPr>
        <p:txBody>
          <a:bodyPr>
            <a:normAutofit/>
          </a:bodyPr>
          <a:lstStyle/>
          <a:p>
            <a:r>
              <a:rPr lang="fr-FR" sz="4000" b="1" dirty="0">
                <a:solidFill>
                  <a:schemeClr val="accent2">
                    <a:lumMod val="50000"/>
                  </a:schemeClr>
                </a:solidFill>
              </a:rPr>
              <a:t>La revalorisation des salaires portés au compte</a:t>
            </a:r>
          </a:p>
        </p:txBody>
      </p:sp>
      <p:sp>
        <p:nvSpPr>
          <p:cNvPr id="3" name="Sous-titre 2"/>
          <p:cNvSpPr>
            <a:spLocks noGrp="1"/>
          </p:cNvSpPr>
          <p:nvPr>
            <p:ph type="subTitle" idx="1"/>
          </p:nvPr>
        </p:nvSpPr>
        <p:spPr>
          <a:xfrm>
            <a:off x="1146218" y="1384972"/>
            <a:ext cx="9865217" cy="5279828"/>
          </a:xfrm>
        </p:spPr>
        <p:txBody>
          <a:bodyPr>
            <a:normAutofit/>
          </a:bodyPr>
          <a:lstStyle/>
          <a:p>
            <a:pPr algn="l"/>
            <a:r>
              <a:rPr lang="fr-FR" b="1" dirty="0">
                <a:solidFill>
                  <a:srgbClr val="FF0000"/>
                </a:solidFill>
              </a:rPr>
              <a:t>Pour tenir compte de « l’érosion monétaire », les salaires portés au compte doivent être revalorisés.</a:t>
            </a:r>
          </a:p>
          <a:p>
            <a:pPr algn="l"/>
            <a:endParaRPr lang="fr-FR" b="1" dirty="0">
              <a:solidFill>
                <a:srgbClr val="FF0000"/>
              </a:solidFill>
            </a:endParaRPr>
          </a:p>
          <a:p>
            <a:pPr lvl="1" algn="l"/>
            <a:r>
              <a:rPr lang="fr-FR" b="1" dirty="0"/>
              <a:t>Cela parait évident : il suffit de regarder ses bulletins de salaire d’il y a 20 ou 30 ans pour se rendre compte que si l’on en restait au salaire « nominal » de l’époque, le calcul serait totalement faussé.</a:t>
            </a:r>
          </a:p>
          <a:p>
            <a:pPr lvl="1" algn="l"/>
            <a:endParaRPr lang="fr-FR" b="1" dirty="0"/>
          </a:p>
          <a:p>
            <a:pPr lvl="1" algn="l"/>
            <a:r>
              <a:rPr lang="fr-FR" b="1" dirty="0"/>
              <a:t>Comment les salaires portés au compte doivent-ils être revalorisés :</a:t>
            </a:r>
          </a:p>
          <a:p>
            <a:pPr marL="914400" lvl="1" indent="-457200" algn="l">
              <a:buAutoNum type="arabicParenR"/>
            </a:pPr>
            <a:r>
              <a:rPr lang="fr-FR" b="1" dirty="0"/>
              <a:t>En suivant l’inflation (= le coût de la vie)</a:t>
            </a:r>
          </a:p>
          <a:p>
            <a:pPr marL="914400" lvl="1" indent="-457200" algn="l">
              <a:buAutoNum type="arabicParenR"/>
            </a:pPr>
            <a:r>
              <a:rPr lang="fr-FR" b="1" dirty="0"/>
              <a:t>En suivant le salaire moyen (évolution moyenne des salaires)</a:t>
            </a:r>
          </a:p>
          <a:p>
            <a:pPr lvl="1" algn="l"/>
            <a:endParaRPr lang="fr-FR" b="1" dirty="0"/>
          </a:p>
          <a:p>
            <a:pPr lvl="1" algn="l"/>
            <a:r>
              <a:rPr lang="fr-FR" b="1" dirty="0"/>
              <a:t>Et pourquoi ? </a:t>
            </a:r>
          </a:p>
          <a:p>
            <a:pPr lvl="1" algn="l"/>
            <a:endParaRPr lang="fr-FR" b="1" dirty="0"/>
          </a:p>
          <a:p>
            <a:pPr lvl="1" algn="l"/>
            <a:endParaRPr lang="fr-FR" b="1" dirty="0"/>
          </a:p>
          <a:p>
            <a:pPr lvl="1" algn="l"/>
            <a:endParaRPr lang="fr-FR" b="1" dirty="0"/>
          </a:p>
          <a:p>
            <a:pPr lvl="1" algn="l"/>
            <a:endParaRPr lang="fr-FR" b="1"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Tree>
    <p:extLst>
      <p:ext uri="{BB962C8B-B14F-4D97-AF65-F5344CB8AC3E}">
        <p14:creationId xmlns:p14="http://schemas.microsoft.com/office/powerpoint/2010/main" val="2996662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113183" y="1540060"/>
            <a:ext cx="10654748"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lvl="0" indent="0" algn="just" eaLnBrk="1" hangingPunct="1">
              <a:buClr>
                <a:srgbClr val="990000"/>
              </a:buClr>
              <a:buSzTx/>
              <a:buNone/>
            </a:pPr>
            <a:r>
              <a:rPr lang="fr-FR" altLang="fr-FR" sz="3600" b="1" noProof="0" dirty="0">
                <a:solidFill>
                  <a:srgbClr val="333333"/>
                </a:solidFill>
                <a:latin typeface="Arial"/>
              </a:rPr>
              <a:t>Sur une longue période, le salaire moyen augmente plus vite que  les prix principalement en raison de « l’effet de structure »</a:t>
            </a:r>
          </a:p>
          <a:p>
            <a:pPr marL="0" lvl="0" indent="0" algn="just" eaLnBrk="1" hangingPunct="1">
              <a:buClr>
                <a:srgbClr val="990000"/>
              </a:buClr>
              <a:buSzTx/>
              <a:buNone/>
            </a:pPr>
            <a:endParaRPr lang="fr-FR" altLang="fr-FR" sz="3600" b="1" noProof="0" dirty="0">
              <a:solidFill>
                <a:srgbClr val="333333"/>
              </a:solidFill>
              <a:latin typeface="Arial"/>
            </a:endParaRPr>
          </a:p>
        </p:txBody>
      </p:sp>
      <p:sp>
        <p:nvSpPr>
          <p:cNvPr id="9" name="Text Box 6"/>
          <p:cNvSpPr txBox="1">
            <a:spLocks noChangeArrowheads="1"/>
          </p:cNvSpPr>
          <p:nvPr/>
        </p:nvSpPr>
        <p:spPr bwMode="auto">
          <a:xfrm>
            <a:off x="2426494" y="562517"/>
            <a:ext cx="7580312" cy="57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L’indexation</a:t>
            </a:r>
          </a:p>
        </p:txBody>
      </p:sp>
    </p:spTree>
    <p:extLst>
      <p:ext uri="{BB962C8B-B14F-4D97-AF65-F5344CB8AC3E}">
        <p14:creationId xmlns:p14="http://schemas.microsoft.com/office/powerpoint/2010/main" val="4283481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46219" y="414026"/>
            <a:ext cx="9865217" cy="745074"/>
          </a:xfrm>
        </p:spPr>
        <p:txBody>
          <a:bodyPr>
            <a:normAutofit/>
          </a:bodyPr>
          <a:lstStyle/>
          <a:p>
            <a:r>
              <a:rPr lang="fr-FR" sz="4000" b="1" dirty="0">
                <a:solidFill>
                  <a:srgbClr val="FF0000"/>
                </a:solidFill>
              </a:rPr>
              <a:t>L’effet de structure</a:t>
            </a:r>
          </a:p>
        </p:txBody>
      </p:sp>
      <p:sp>
        <p:nvSpPr>
          <p:cNvPr id="3" name="Sous-titre 2"/>
          <p:cNvSpPr>
            <a:spLocks noGrp="1"/>
          </p:cNvSpPr>
          <p:nvPr>
            <p:ph type="subTitle" idx="1"/>
          </p:nvPr>
        </p:nvSpPr>
        <p:spPr>
          <a:xfrm>
            <a:off x="1146219" y="1200566"/>
            <a:ext cx="9865217" cy="5279828"/>
          </a:xfrm>
        </p:spPr>
        <p:txBody>
          <a:bodyPr>
            <a:normAutofit/>
          </a:bodyPr>
          <a:lstStyle/>
          <a:p>
            <a:pPr algn="l"/>
            <a:r>
              <a:rPr lang="fr-FR" b="1" dirty="0">
                <a:solidFill>
                  <a:srgbClr val="FF0000"/>
                </a:solidFill>
              </a:rPr>
              <a:t>Examinons la structure du salariat à 75 ans d’intervalle</a:t>
            </a:r>
          </a:p>
          <a:p>
            <a:pPr algn="l"/>
            <a:r>
              <a:rPr lang="fr-FR" b="1" dirty="0">
                <a:solidFill>
                  <a:srgbClr val="FF0000"/>
                </a:solidFill>
              </a:rPr>
              <a:t>1945</a:t>
            </a:r>
          </a:p>
          <a:p>
            <a:pPr algn="l"/>
            <a:endParaRPr lang="fr-FR" b="1" dirty="0">
              <a:solidFill>
                <a:srgbClr val="FF0000"/>
              </a:solidFill>
            </a:endParaRPr>
          </a:p>
          <a:p>
            <a:pPr algn="l"/>
            <a:endParaRPr lang="fr-FR" b="1" dirty="0">
              <a:solidFill>
                <a:srgbClr val="FF0000"/>
              </a:solidFill>
            </a:endParaRPr>
          </a:p>
          <a:p>
            <a:pPr algn="l"/>
            <a:endParaRPr lang="fr-FR" b="1" dirty="0">
              <a:solidFill>
                <a:srgbClr val="FF0000"/>
              </a:solidFill>
            </a:endParaRPr>
          </a:p>
          <a:p>
            <a:pPr algn="l"/>
            <a:endParaRPr lang="fr-FR" b="1" dirty="0">
              <a:solidFill>
                <a:srgbClr val="FF0000"/>
              </a:solidFill>
            </a:endParaRPr>
          </a:p>
          <a:p>
            <a:pPr algn="l"/>
            <a:r>
              <a:rPr lang="fr-FR" b="1" dirty="0">
                <a:solidFill>
                  <a:srgbClr val="FF0000"/>
                </a:solidFill>
              </a:rPr>
              <a:t>2020</a:t>
            </a:r>
          </a:p>
          <a:p>
            <a:pPr algn="l"/>
            <a:endParaRPr lang="fr-FR" b="1" dirty="0">
              <a:solidFill>
                <a:srgbClr val="FF0000"/>
              </a:solidFill>
            </a:endParaRPr>
          </a:p>
          <a:p>
            <a:pPr algn="l"/>
            <a:endParaRPr lang="fr-FR" b="1" dirty="0">
              <a:solidFill>
                <a:srgbClr val="FF0000"/>
              </a:solidFill>
            </a:endParaRPr>
          </a:p>
          <a:p>
            <a:pPr algn="l"/>
            <a:endParaRPr lang="fr-FR" b="1" dirty="0">
              <a:solidFill>
                <a:srgbClr val="FF0000"/>
              </a:solidFill>
            </a:endParaRPr>
          </a:p>
          <a:p>
            <a:pPr algn="l"/>
            <a:endParaRPr lang="fr-FR" b="1" dirty="0">
              <a:solidFill>
                <a:srgbClr val="FF0000"/>
              </a:solidFill>
            </a:endParaRPr>
          </a:p>
          <a:p>
            <a:pPr lvl="1" algn="l"/>
            <a:endParaRPr lang="fr-FR" b="1" dirty="0"/>
          </a:p>
          <a:p>
            <a:pPr lvl="1" algn="l"/>
            <a:endParaRPr lang="fr-FR" b="1" dirty="0"/>
          </a:p>
          <a:p>
            <a:pPr lvl="1" algn="l"/>
            <a:endParaRPr lang="fr-FR" b="1" dirty="0"/>
          </a:p>
          <a:p>
            <a:pPr lvl="1" algn="l"/>
            <a:endParaRPr lang="fr-FR" b="1"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grpSp>
        <p:nvGrpSpPr>
          <p:cNvPr id="27" name="Groupe 26"/>
          <p:cNvGrpSpPr/>
          <p:nvPr/>
        </p:nvGrpSpPr>
        <p:grpSpPr>
          <a:xfrm>
            <a:off x="1146219" y="622490"/>
            <a:ext cx="9852190" cy="2681380"/>
            <a:chOff x="1159246" y="1159101"/>
            <a:chExt cx="9852190" cy="2681380"/>
          </a:xfrm>
        </p:grpSpPr>
        <p:sp>
          <p:nvSpPr>
            <p:cNvPr id="14" name="Rectangle 13"/>
            <p:cNvSpPr/>
            <p:nvPr/>
          </p:nvSpPr>
          <p:spPr>
            <a:xfrm>
              <a:off x="1159246" y="2855742"/>
              <a:ext cx="4093698" cy="984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Ouvriers Agricoles</a:t>
              </a:r>
            </a:p>
          </p:txBody>
        </p:sp>
        <p:sp>
          <p:nvSpPr>
            <p:cNvPr id="15" name="Rectangle 14"/>
            <p:cNvSpPr/>
            <p:nvPr/>
          </p:nvSpPr>
          <p:spPr>
            <a:xfrm>
              <a:off x="5274627" y="2475914"/>
              <a:ext cx="4002993" cy="136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t>Ouvriers industrie</a:t>
              </a:r>
            </a:p>
          </p:txBody>
        </p:sp>
        <p:sp>
          <p:nvSpPr>
            <p:cNvPr id="16" name="Rectangle 15"/>
            <p:cNvSpPr/>
            <p:nvPr/>
          </p:nvSpPr>
          <p:spPr>
            <a:xfrm>
              <a:off x="9290647" y="2194560"/>
              <a:ext cx="1079646" cy="16459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TAM</a:t>
              </a:r>
            </a:p>
          </p:txBody>
        </p:sp>
        <p:sp>
          <p:nvSpPr>
            <p:cNvPr id="17" name="Rectangle 16"/>
            <p:cNvSpPr/>
            <p:nvPr/>
          </p:nvSpPr>
          <p:spPr>
            <a:xfrm>
              <a:off x="10378390" y="1159101"/>
              <a:ext cx="633046" cy="26813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IC</a:t>
              </a:r>
            </a:p>
          </p:txBody>
        </p:sp>
      </p:grpSp>
      <p:sp>
        <p:nvSpPr>
          <p:cNvPr id="20" name="Rectangle 19"/>
          <p:cNvSpPr/>
          <p:nvPr/>
        </p:nvSpPr>
        <p:spPr>
          <a:xfrm>
            <a:off x="1146219" y="5495656"/>
            <a:ext cx="696649" cy="984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Agricoles</a:t>
            </a:r>
          </a:p>
        </p:txBody>
      </p:sp>
      <p:sp>
        <p:nvSpPr>
          <p:cNvPr id="22" name="Rectangle 21"/>
          <p:cNvSpPr/>
          <p:nvPr/>
        </p:nvSpPr>
        <p:spPr>
          <a:xfrm>
            <a:off x="1842869" y="5115828"/>
            <a:ext cx="3014052" cy="136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t>Ouvriers industrie</a:t>
            </a:r>
          </a:p>
        </p:txBody>
      </p:sp>
      <p:sp>
        <p:nvSpPr>
          <p:cNvPr id="23" name="Rectangle 22"/>
          <p:cNvSpPr/>
          <p:nvPr/>
        </p:nvSpPr>
        <p:spPr>
          <a:xfrm>
            <a:off x="4843742" y="5134708"/>
            <a:ext cx="1640225" cy="13456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Employés</a:t>
            </a:r>
          </a:p>
          <a:p>
            <a:pPr algn="ctr"/>
            <a:r>
              <a:rPr lang="fr-FR" dirty="0">
                <a:solidFill>
                  <a:schemeClr val="tx1"/>
                </a:solidFill>
              </a:rPr>
              <a:t>Commerce</a:t>
            </a:r>
          </a:p>
        </p:txBody>
      </p:sp>
      <p:sp>
        <p:nvSpPr>
          <p:cNvPr id="25" name="Rectangle 24"/>
          <p:cNvSpPr/>
          <p:nvPr/>
        </p:nvSpPr>
        <p:spPr>
          <a:xfrm>
            <a:off x="6483967" y="4834474"/>
            <a:ext cx="2215159" cy="16459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TAM</a:t>
            </a:r>
          </a:p>
        </p:txBody>
      </p:sp>
      <p:sp>
        <p:nvSpPr>
          <p:cNvPr id="26" name="Rectangle 25"/>
          <p:cNvSpPr/>
          <p:nvPr/>
        </p:nvSpPr>
        <p:spPr>
          <a:xfrm>
            <a:off x="8699126" y="3585223"/>
            <a:ext cx="2312310" cy="289517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IC</a:t>
            </a:r>
          </a:p>
        </p:txBody>
      </p:sp>
    </p:spTree>
    <p:extLst>
      <p:ext uri="{BB962C8B-B14F-4D97-AF65-F5344CB8AC3E}">
        <p14:creationId xmlns:p14="http://schemas.microsoft.com/office/powerpoint/2010/main" val="2865196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46219" y="414026"/>
            <a:ext cx="9865217" cy="745074"/>
          </a:xfrm>
        </p:spPr>
        <p:txBody>
          <a:bodyPr>
            <a:normAutofit/>
          </a:bodyPr>
          <a:lstStyle/>
          <a:p>
            <a:r>
              <a:rPr lang="fr-FR" sz="4000" b="1" dirty="0">
                <a:solidFill>
                  <a:srgbClr val="FF0000"/>
                </a:solidFill>
              </a:rPr>
              <a:t>Evolution salaire moyen / </a:t>
            </a:r>
            <a:r>
              <a:rPr lang="fr-FR" sz="4000" b="1" dirty="0">
                <a:solidFill>
                  <a:srgbClr val="0070C0"/>
                </a:solidFill>
              </a:rPr>
              <a:t>prix</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graphicFrame>
        <p:nvGraphicFramePr>
          <p:cNvPr id="6" name="Graphique 7"/>
          <p:cNvGraphicFramePr>
            <a:graphicFrameLocks/>
          </p:cNvGraphicFramePr>
          <p:nvPr>
            <p:extLst>
              <p:ext uri="{D42A27DB-BD31-4B8C-83A1-F6EECF244321}">
                <p14:modId xmlns:p14="http://schemas.microsoft.com/office/powerpoint/2010/main" val="622122021"/>
              </p:ext>
            </p:extLst>
          </p:nvPr>
        </p:nvGraphicFramePr>
        <p:xfrm>
          <a:off x="1146219" y="611749"/>
          <a:ext cx="9404350" cy="6030913"/>
        </p:xfrm>
        <a:graphic>
          <a:graphicData uri="http://schemas.openxmlformats.org/presentationml/2006/ole">
            <mc:AlternateContent xmlns:mc="http://schemas.openxmlformats.org/markup-compatibility/2006">
              <mc:Choice xmlns:v="urn:schemas-microsoft-com:vml" Requires="v">
                <p:oleObj spid="_x0000_s1026" r:id="rId5" imgW="9400847" imgH="6035563" progId="Excel.Chart.8">
                  <p:embed/>
                </p:oleObj>
              </mc:Choice>
              <mc:Fallback>
                <p:oleObj r:id="rId5" imgW="9400847" imgH="6035563" progId="Excel.Chart.8">
                  <p:embed/>
                  <p:pic>
                    <p:nvPicPr>
                      <p:cNvPr id="6" name="Graphiqu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6219" y="611749"/>
                        <a:ext cx="9404350" cy="60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11"/>
          <p:cNvSpPr txBox="1">
            <a:spLocks noChangeArrowheads="1"/>
          </p:cNvSpPr>
          <p:nvPr/>
        </p:nvSpPr>
        <p:spPr bwMode="auto">
          <a:xfrm>
            <a:off x="5094386" y="6158231"/>
            <a:ext cx="6084887"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eaLnBrk="0" hangingPunct="0">
              <a:defRPr sz="3200">
                <a:solidFill>
                  <a:srgbClr val="500000"/>
                </a:solidFill>
                <a:latin typeface="Comic Sans MS" charset="0"/>
                <a:ea typeface="ＭＳ Ｐゴシック" charset="0"/>
                <a:cs typeface="Times New Roman" charset="0"/>
              </a:defRPr>
            </a:lvl1pPr>
            <a:lvl2pPr marL="742950" indent="-285750" eaLnBrk="0" hangingPunct="0">
              <a:defRPr sz="3200">
                <a:solidFill>
                  <a:srgbClr val="500000"/>
                </a:solidFill>
                <a:latin typeface="Comic Sans MS" charset="0"/>
                <a:ea typeface="Times New Roman" charset="0"/>
                <a:cs typeface="Times New Roman" charset="0"/>
              </a:defRPr>
            </a:lvl2pPr>
            <a:lvl3pPr marL="1143000" indent="-228600" eaLnBrk="0" hangingPunct="0">
              <a:defRPr sz="3200">
                <a:solidFill>
                  <a:srgbClr val="500000"/>
                </a:solidFill>
                <a:latin typeface="Comic Sans MS" charset="0"/>
                <a:ea typeface="Times New Roman" charset="0"/>
                <a:cs typeface="Times New Roman" charset="0"/>
              </a:defRPr>
            </a:lvl3pPr>
            <a:lvl4pPr marL="1600200" indent="-228600" eaLnBrk="0" hangingPunct="0">
              <a:defRPr sz="3200">
                <a:solidFill>
                  <a:srgbClr val="500000"/>
                </a:solidFill>
                <a:latin typeface="Comic Sans MS" charset="0"/>
                <a:ea typeface="Times New Roman" charset="0"/>
                <a:cs typeface="Times New Roman" charset="0"/>
              </a:defRPr>
            </a:lvl4pPr>
            <a:lvl5pPr marL="2057400" indent="-228600" eaLnBrk="0" hangingPunct="0">
              <a:defRPr sz="3200">
                <a:solidFill>
                  <a:srgbClr val="500000"/>
                </a:solidFill>
                <a:latin typeface="Comic Sans MS" charset="0"/>
                <a:ea typeface="Times New Roman" charset="0"/>
                <a:cs typeface="Times New Roman" charset="0"/>
              </a:defRPr>
            </a:lvl5pPr>
            <a:lvl6pPr marL="25146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6pPr>
            <a:lvl7pPr marL="29718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7pPr>
            <a:lvl8pPr marL="34290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8pPr>
            <a:lvl9pPr marL="38862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9pPr>
          </a:lstStyle>
          <a:p>
            <a:pPr algn="r" eaLnBrk="1" hangingPunct="1">
              <a:lnSpc>
                <a:spcPct val="90000"/>
              </a:lnSpc>
              <a:buClrTx/>
              <a:buFontTx/>
              <a:buNone/>
              <a:defRPr/>
            </a:pPr>
            <a:r>
              <a:rPr lang="fr-FR" sz="1400" b="1" dirty="0">
                <a:solidFill>
                  <a:srgbClr val="FF0000"/>
                </a:solidFill>
                <a:latin typeface="+mj-lt"/>
              </a:rPr>
              <a:t>Source CNAV - Direction Statistiques et Prospective</a:t>
            </a:r>
          </a:p>
          <a:p>
            <a:pPr algn="r" eaLnBrk="1" hangingPunct="1">
              <a:lnSpc>
                <a:spcPct val="100000"/>
              </a:lnSpc>
              <a:buClrTx/>
              <a:buFontTx/>
              <a:buNone/>
              <a:defRPr/>
            </a:pPr>
            <a:r>
              <a:rPr lang="fr-FR" sz="1400" b="1" dirty="0">
                <a:solidFill>
                  <a:srgbClr val="FF0000"/>
                </a:solidFill>
                <a:latin typeface="+mj-lt"/>
              </a:rPr>
              <a:t>4 novembre 2014</a:t>
            </a:r>
            <a:endParaRPr lang="fr-FR" sz="1400" dirty="0">
              <a:solidFill>
                <a:srgbClr val="FF0000"/>
              </a:solidFill>
              <a:latin typeface="+mj-lt"/>
            </a:endParaRPr>
          </a:p>
        </p:txBody>
      </p:sp>
    </p:spTree>
    <p:extLst>
      <p:ext uri="{BB962C8B-B14F-4D97-AF65-F5344CB8AC3E}">
        <p14:creationId xmlns:p14="http://schemas.microsoft.com/office/powerpoint/2010/main" val="4066044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292088" y="1423115"/>
            <a:ext cx="10515600"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just" defTabSz="914400" rtl="0" eaLnBrk="1" fontAlgn="base" latinLnBrk="0" hangingPunct="1">
              <a:lnSpc>
                <a:spcPct val="100000"/>
              </a:lnSpc>
              <a:spcBef>
                <a:spcPts val="1800"/>
              </a:spcBef>
              <a:spcAft>
                <a:spcPct val="0"/>
              </a:spcAft>
              <a:buClr>
                <a:srgbClr val="990000"/>
              </a:buClr>
              <a:buSzTx/>
              <a:buNone/>
              <a:tabLst/>
              <a:defRPr/>
            </a:pPr>
            <a:r>
              <a:rPr lang="fr-FR" altLang="fr-FR" sz="2400" b="1" dirty="0">
                <a:solidFill>
                  <a:srgbClr val="333333"/>
                </a:solidFill>
                <a:latin typeface="Arial"/>
              </a:rPr>
              <a:t>Ces lois (et accords) ont en commun</a:t>
            </a:r>
            <a:r>
              <a:rPr kumimoji="0" lang="fr-FR" altLang="fr-FR" sz="2400" b="1" i="0" u="none" strike="noStrike" kern="1200" cap="none" spc="0" normalizeH="0" noProof="0" dirty="0">
                <a:ln>
                  <a:noFill/>
                </a:ln>
                <a:solidFill>
                  <a:srgbClr val="333333"/>
                </a:solidFill>
                <a:effectLst/>
                <a:uLnTx/>
                <a:uFillTx/>
                <a:latin typeface="Arial"/>
              </a:rPr>
              <a:t> :</a:t>
            </a:r>
          </a:p>
          <a:p>
            <a:pPr algn="just" eaLnBrk="1" hangingPunct="1">
              <a:spcBef>
                <a:spcPts val="0"/>
              </a:spcBef>
              <a:buClr>
                <a:srgbClr val="990000"/>
              </a:buClr>
              <a:buSzTx/>
              <a:buFont typeface="Wingdings" panose="05000000000000000000" pitchFamily="2" charset="2"/>
              <a:buChar char="v"/>
            </a:pPr>
            <a:r>
              <a:rPr lang="fr-FR" altLang="fr-FR" sz="2400" dirty="0">
                <a:solidFill>
                  <a:srgbClr val="333333"/>
                </a:solidFill>
                <a:latin typeface="Arial"/>
              </a:rPr>
              <a:t>Allonger la durée de cotisation exigible</a:t>
            </a:r>
          </a:p>
          <a:p>
            <a:pPr marR="0" lvl="0" algn="just" defTabSz="914400" rtl="0" eaLnBrk="1" fontAlgn="base" latinLnBrk="0" hangingPunct="1">
              <a:lnSpc>
                <a:spcPct val="100000"/>
              </a:lnSpc>
              <a:spcBef>
                <a:spcPts val="0"/>
              </a:spcBef>
              <a:spcAft>
                <a:spcPct val="0"/>
              </a:spcAft>
              <a:buClr>
                <a:srgbClr val="990000"/>
              </a:buClr>
              <a:buSzTx/>
              <a:buFont typeface="Wingdings" panose="05000000000000000000" pitchFamily="2" charset="2"/>
              <a:buChar char="v"/>
              <a:tabLst/>
              <a:defRPr/>
            </a:pPr>
            <a:r>
              <a:rPr lang="fr-FR" altLang="fr-FR" sz="2400" dirty="0">
                <a:solidFill>
                  <a:srgbClr val="333333"/>
                </a:solidFill>
                <a:latin typeface="Arial"/>
              </a:rPr>
              <a:t>Repousser l'âge de la retraite, et du taux plein</a:t>
            </a:r>
          </a:p>
          <a:p>
            <a:pPr marR="0" lvl="0" algn="just" defTabSz="914400" rtl="0" eaLnBrk="1" fontAlgn="base" latinLnBrk="0" hangingPunct="1">
              <a:lnSpc>
                <a:spcPct val="100000"/>
              </a:lnSpc>
              <a:spcBef>
                <a:spcPts val="0"/>
              </a:spcBef>
              <a:spcAft>
                <a:spcPct val="0"/>
              </a:spcAft>
              <a:buClr>
                <a:srgbClr val="990000"/>
              </a:buClr>
              <a:buSzTx/>
              <a:buFont typeface="Wingdings" panose="05000000000000000000" pitchFamily="2" charset="2"/>
              <a:buChar char="v"/>
              <a:tabLst/>
              <a:defRPr/>
            </a:pPr>
            <a:r>
              <a:rPr lang="fr-FR" altLang="fr-FR" sz="2400" dirty="0">
                <a:solidFill>
                  <a:schemeClr val="tx1"/>
                </a:solidFill>
                <a:latin typeface="Arial"/>
              </a:rPr>
              <a:t>Baisser les pensions</a:t>
            </a:r>
          </a:p>
          <a:p>
            <a:pPr marL="0" indent="0" algn="just" eaLnBrk="1" hangingPunct="1">
              <a:spcBef>
                <a:spcPts val="0"/>
              </a:spcBef>
              <a:buClr>
                <a:srgbClr val="990000"/>
              </a:buClr>
              <a:buSzTx/>
              <a:buNone/>
            </a:pPr>
            <a:endParaRPr lang="fr-FR" altLang="fr-FR" sz="2400" dirty="0">
              <a:solidFill>
                <a:srgbClr val="333333"/>
              </a:solidFill>
              <a:latin typeface="Arial"/>
            </a:endParaRPr>
          </a:p>
          <a:p>
            <a:pPr marL="0" indent="0" algn="just" eaLnBrk="1" hangingPunct="1">
              <a:spcBef>
                <a:spcPts val="0"/>
              </a:spcBef>
              <a:buClr>
                <a:srgbClr val="990000"/>
              </a:buClr>
              <a:buSzTx/>
              <a:buNone/>
            </a:pPr>
            <a:r>
              <a:rPr lang="fr-FR" altLang="fr-FR" sz="2400" b="1" dirty="0">
                <a:solidFill>
                  <a:srgbClr val="FF0000"/>
                </a:solidFill>
                <a:latin typeface="Arial"/>
              </a:rPr>
              <a:t>Elles visent à</a:t>
            </a:r>
          </a:p>
          <a:p>
            <a:pPr algn="just" eaLnBrk="1" hangingPunct="1">
              <a:spcBef>
                <a:spcPts val="0"/>
              </a:spcBef>
              <a:buClr>
                <a:srgbClr val="990000"/>
              </a:buClr>
              <a:buSzTx/>
              <a:buFont typeface="Wingdings" panose="05000000000000000000" pitchFamily="2" charset="2"/>
              <a:buChar char="v"/>
            </a:pPr>
            <a:r>
              <a:rPr lang="fr-FR" altLang="fr-FR" sz="2400" b="1" dirty="0">
                <a:solidFill>
                  <a:srgbClr val="FF0000"/>
                </a:solidFill>
                <a:latin typeface="Arial"/>
              </a:rPr>
              <a:t>Ramener le système par répartition à un simple filet de base</a:t>
            </a:r>
          </a:p>
          <a:p>
            <a:pPr algn="just" eaLnBrk="1" hangingPunct="1">
              <a:spcBef>
                <a:spcPts val="0"/>
              </a:spcBef>
              <a:buClr>
                <a:srgbClr val="990000"/>
              </a:buClr>
              <a:buSzTx/>
              <a:buFont typeface="Wingdings" panose="05000000000000000000" pitchFamily="2" charset="2"/>
              <a:buChar char="v"/>
            </a:pPr>
            <a:r>
              <a:rPr lang="fr-FR" altLang="fr-FR" sz="2400" b="1" dirty="0">
                <a:solidFill>
                  <a:srgbClr val="FF0000"/>
                </a:solidFill>
                <a:latin typeface="Arial"/>
              </a:rPr>
              <a:t>Développer la capitalisation</a:t>
            </a:r>
          </a:p>
          <a:p>
            <a:pPr marL="0" indent="0" algn="just" eaLnBrk="1" hangingPunct="1">
              <a:spcBef>
                <a:spcPts val="0"/>
              </a:spcBef>
              <a:buClr>
                <a:srgbClr val="990000"/>
              </a:buClr>
              <a:buSzTx/>
              <a:buNone/>
            </a:pPr>
            <a:endParaRPr lang="fr-FR" altLang="fr-FR" sz="2400" dirty="0">
              <a:solidFill>
                <a:schemeClr val="bg1">
                  <a:lumMod val="65000"/>
                </a:schemeClr>
              </a:solidFill>
              <a:latin typeface="Arial"/>
            </a:endParaRPr>
          </a:p>
          <a:p>
            <a:pPr marL="0" lvl="0" indent="0" algn="just" eaLnBrk="1" hangingPunct="1">
              <a:spcBef>
                <a:spcPts val="0"/>
              </a:spcBef>
              <a:buClr>
                <a:srgbClr val="990000"/>
              </a:buClr>
              <a:buSzTx/>
              <a:buNone/>
              <a:defRPr/>
            </a:pPr>
            <a:r>
              <a:rPr lang="fr-FR" altLang="fr-FR" sz="2400" b="1" dirty="0">
                <a:solidFill>
                  <a:schemeClr val="tx1"/>
                </a:solidFill>
                <a:latin typeface="Arial"/>
              </a:rPr>
              <a:t>Mais avec ces mesures « paramétriques » les évolutions sont lentes, et M. Macron voudrait aller plus vite !</a:t>
            </a:r>
            <a:endParaRPr lang="fr-FR" altLang="fr-FR" sz="2400" dirty="0">
              <a:solidFill>
                <a:schemeClr val="tx1"/>
              </a:solidFill>
              <a:latin typeface="Arial"/>
            </a:endParaRPr>
          </a:p>
          <a:p>
            <a:pPr marL="0" indent="0" algn="just" eaLnBrk="1" hangingPunct="1">
              <a:spcBef>
                <a:spcPts val="0"/>
              </a:spcBef>
              <a:buClr>
                <a:srgbClr val="990000"/>
              </a:buClr>
              <a:buSzTx/>
              <a:buNone/>
            </a:pPr>
            <a:endParaRPr lang="fr-FR" altLang="fr-FR" sz="2400" b="1" dirty="0">
              <a:solidFill>
                <a:srgbClr val="333333"/>
              </a:solidFill>
              <a:latin typeface="Arial"/>
            </a:endParaRPr>
          </a:p>
        </p:txBody>
      </p:sp>
      <p:sp>
        <p:nvSpPr>
          <p:cNvPr id="9" name="Text Box 6"/>
          <p:cNvSpPr txBox="1">
            <a:spLocks noChangeArrowheads="1"/>
          </p:cNvSpPr>
          <p:nvPr/>
        </p:nvSpPr>
        <p:spPr bwMode="auto">
          <a:xfrm>
            <a:off x="2158379" y="738878"/>
            <a:ext cx="7580312" cy="57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Un système attaqué</a:t>
            </a:r>
          </a:p>
        </p:txBody>
      </p:sp>
    </p:spTree>
    <p:extLst>
      <p:ext uri="{BB962C8B-B14F-4D97-AF65-F5344CB8AC3E}">
        <p14:creationId xmlns:p14="http://schemas.microsoft.com/office/powerpoint/2010/main" val="41939133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292088" y="1423115"/>
            <a:ext cx="10451677"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algn="just" eaLnBrk="1" hangingPunct="1">
              <a:spcBef>
                <a:spcPts val="0"/>
              </a:spcBef>
              <a:buClr>
                <a:srgbClr val="990000"/>
              </a:buClr>
              <a:buSzTx/>
              <a:buFont typeface="Wingdings" panose="05000000000000000000" pitchFamily="2" charset="2"/>
              <a:buChar char="Ø"/>
            </a:pPr>
            <a:r>
              <a:rPr lang="fr-FR" altLang="fr-FR" sz="3200" b="1" dirty="0">
                <a:latin typeface="Arial" panose="020B0604020202020204" pitchFamily="34" charset="0"/>
                <a:cs typeface="Arial" panose="020B0604020202020204" pitchFamily="34" charset="0"/>
              </a:rPr>
              <a:t>Malgré les attaques, une prestations garantie : 50 % de mon salaire de référence</a:t>
            </a:r>
          </a:p>
          <a:p>
            <a:pPr marL="0" indent="0" algn="just" eaLnBrk="1" hangingPunct="1">
              <a:spcBef>
                <a:spcPts val="0"/>
              </a:spcBef>
              <a:buClr>
                <a:srgbClr val="990000"/>
              </a:buClr>
              <a:buSzTx/>
              <a:buNone/>
            </a:pPr>
            <a:endParaRPr lang="fr-FR" altLang="fr-FR" sz="3200" b="1" dirty="0">
              <a:latin typeface="Arial" panose="020B0604020202020204" pitchFamily="34" charset="0"/>
              <a:cs typeface="Arial" panose="020B0604020202020204" pitchFamily="34" charset="0"/>
            </a:endParaRPr>
          </a:p>
          <a:p>
            <a:pPr algn="just" eaLnBrk="1" hangingPunct="1">
              <a:spcBef>
                <a:spcPts val="0"/>
              </a:spcBef>
              <a:buClr>
                <a:srgbClr val="990000"/>
              </a:buClr>
              <a:buSzTx/>
              <a:buFont typeface="Wingdings" panose="05000000000000000000" pitchFamily="2" charset="2"/>
              <a:buChar char="Ø"/>
            </a:pPr>
            <a:r>
              <a:rPr lang="fr-FR" altLang="ja-JP" sz="3200" b="1" dirty="0">
                <a:latin typeface="Arial" panose="020B0604020202020204" pitchFamily="34" charset="0"/>
                <a:cs typeface="Arial" panose="020B0604020202020204" pitchFamily="34" charset="0"/>
              </a:rPr>
              <a:t>Un calcul sur les meilleures années qui permet de ne pas subir les </a:t>
            </a:r>
            <a:r>
              <a:rPr lang="fr-FR" altLang="ja-JP" sz="3200" b="1" dirty="0" err="1">
                <a:latin typeface="Arial" panose="020B0604020202020204" pitchFamily="34" charset="0"/>
                <a:cs typeface="Arial" panose="020B0604020202020204" pitchFamily="34" charset="0"/>
              </a:rPr>
              <a:t>conséqences</a:t>
            </a:r>
            <a:r>
              <a:rPr lang="fr-FR" altLang="ja-JP" sz="3200" b="1" dirty="0">
                <a:latin typeface="Arial" panose="020B0604020202020204" pitchFamily="34" charset="0"/>
                <a:cs typeface="Arial" panose="020B0604020202020204" pitchFamily="34" charset="0"/>
              </a:rPr>
              <a:t> de ses aléas de carrière pendant toute sa retraite</a:t>
            </a:r>
          </a:p>
          <a:p>
            <a:pPr marL="0" indent="0" algn="just" eaLnBrk="1" hangingPunct="1">
              <a:spcBef>
                <a:spcPts val="0"/>
              </a:spcBef>
              <a:buClr>
                <a:srgbClr val="990000"/>
              </a:buClr>
              <a:buSzTx/>
              <a:buNone/>
            </a:pPr>
            <a:endParaRPr lang="fr-FR" altLang="ja-JP" sz="3200" b="1" dirty="0">
              <a:latin typeface="Arial" panose="020B0604020202020204" pitchFamily="34" charset="0"/>
              <a:cs typeface="Arial" panose="020B0604020202020204" pitchFamily="34" charset="0"/>
            </a:endParaRPr>
          </a:p>
          <a:p>
            <a:pPr algn="just" eaLnBrk="1" hangingPunct="1">
              <a:spcBef>
                <a:spcPts val="0"/>
              </a:spcBef>
              <a:buClr>
                <a:srgbClr val="990000"/>
              </a:buClr>
              <a:buSzTx/>
              <a:buFont typeface="Wingdings" panose="05000000000000000000" pitchFamily="2" charset="2"/>
              <a:buChar char="Ø"/>
            </a:pPr>
            <a:r>
              <a:rPr lang="fr-FR" altLang="ja-JP" sz="3200" b="1" dirty="0">
                <a:latin typeface="Arial" panose="020B0604020202020204" pitchFamily="34" charset="0"/>
                <a:cs typeface="Arial" panose="020B0604020202020204" pitchFamily="34" charset="0"/>
              </a:rPr>
              <a:t>Des dispositifs solidaires qui permettent de valider les périodes de maladie, d’invalidité, de chômage, et de garantir une </a:t>
            </a:r>
            <a:r>
              <a:rPr lang="fr-FR" altLang="ja-JP" sz="3200" b="1" dirty="0" err="1">
                <a:latin typeface="Arial" panose="020B0604020202020204" pitchFamily="34" charset="0"/>
                <a:cs typeface="Arial" panose="020B0604020202020204" pitchFamily="34" charset="0"/>
              </a:rPr>
              <a:t>reversion</a:t>
            </a:r>
            <a:r>
              <a:rPr lang="fr-FR" altLang="ja-JP" sz="3200" b="1" dirty="0">
                <a:latin typeface="Arial" panose="020B0604020202020204" pitchFamily="34" charset="0"/>
                <a:cs typeface="Arial" panose="020B0604020202020204" pitchFamily="34" charset="0"/>
              </a:rPr>
              <a:t> aux veufs/veuves ...</a:t>
            </a:r>
          </a:p>
          <a:p>
            <a:pPr marL="0" indent="0" algn="just" eaLnBrk="1" hangingPunct="1">
              <a:spcBef>
                <a:spcPts val="0"/>
              </a:spcBef>
              <a:buClr>
                <a:srgbClr val="990000"/>
              </a:buClr>
              <a:buSzTx/>
              <a:buNone/>
            </a:pPr>
            <a:endParaRPr lang="fr-FR" altLang="fr-FR" sz="2400" b="1" dirty="0">
              <a:solidFill>
                <a:srgbClr val="333333"/>
              </a:solidFill>
              <a:latin typeface="Arial"/>
            </a:endParaRPr>
          </a:p>
        </p:txBody>
      </p:sp>
      <p:sp>
        <p:nvSpPr>
          <p:cNvPr id="9" name="Text Box 6"/>
          <p:cNvSpPr txBox="1">
            <a:spLocks noChangeArrowheads="1"/>
          </p:cNvSpPr>
          <p:nvPr/>
        </p:nvSpPr>
        <p:spPr bwMode="auto">
          <a:xfrm>
            <a:off x="736279" y="738878"/>
            <a:ext cx="11007486" cy="57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Les avantages du système sécu actuel</a:t>
            </a:r>
          </a:p>
        </p:txBody>
      </p:sp>
    </p:spTree>
    <p:extLst>
      <p:ext uri="{BB962C8B-B14F-4D97-AF65-F5344CB8AC3E}">
        <p14:creationId xmlns:p14="http://schemas.microsoft.com/office/powerpoint/2010/main" val="408945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6" name="Rectangle 2"/>
          <p:cNvSpPr txBox="1">
            <a:spLocks noChangeArrowheads="1"/>
          </p:cNvSpPr>
          <p:nvPr/>
        </p:nvSpPr>
        <p:spPr>
          <a:xfrm>
            <a:off x="2235871" y="890011"/>
            <a:ext cx="6965950" cy="8757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5400" b="1" dirty="0">
                <a:solidFill>
                  <a:schemeClr val="accent2">
                    <a:lumMod val="50000"/>
                  </a:schemeClr>
                </a:solidFill>
                <a:latin typeface="+mn-lt"/>
                <a:ea typeface="ＭＳ Ｐゴシック" charset="0"/>
              </a:rPr>
              <a:t>LA CAPITALISATION</a:t>
            </a:r>
          </a:p>
        </p:txBody>
      </p:sp>
      <p:sp>
        <p:nvSpPr>
          <p:cNvPr id="9" name="AutoShape 4"/>
          <p:cNvSpPr>
            <a:spLocks noChangeArrowheads="1"/>
          </p:cNvSpPr>
          <p:nvPr/>
        </p:nvSpPr>
        <p:spPr bwMode="auto">
          <a:xfrm>
            <a:off x="1087315" y="2255276"/>
            <a:ext cx="2956048" cy="1357313"/>
          </a:xfrm>
          <a:prstGeom prst="flowChartAlternateProcess">
            <a:avLst/>
          </a:prstGeom>
          <a:solidFill>
            <a:schemeClr val="accent2"/>
          </a:solidFill>
          <a:ln>
            <a:noFill/>
          </a:ln>
          <a:effectLst/>
          <a:extLst>
            <a:ext uri="{91240B29-F687-4f45-9708-019B960494DF}">
              <a14:hiddenLine xmlns="" xmlns:a14="http://schemas.microsoft.com/office/drawing/2010/main" w="12700" cap="sq">
                <a:solidFill>
                  <a:srgbClr val="000000"/>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100000"/>
              </a:lnSpc>
              <a:spcBef>
                <a:spcPct val="0"/>
              </a:spcBef>
              <a:buClrTx/>
              <a:buFontTx/>
              <a:buNone/>
              <a:defRPr/>
            </a:pPr>
            <a:r>
              <a:rPr lang="fr-FR" sz="2400" b="1" dirty="0">
                <a:solidFill>
                  <a:schemeClr val="bg1"/>
                </a:solidFill>
                <a:latin typeface="+mn-lt"/>
                <a:ea typeface="ＭＳ Ｐゴシック" charset="0"/>
                <a:cs typeface="Times New Roman" charset="0"/>
              </a:rPr>
              <a:t>Cotisations</a:t>
            </a:r>
          </a:p>
        </p:txBody>
      </p:sp>
      <p:sp>
        <p:nvSpPr>
          <p:cNvPr id="10" name="AutoShape 5"/>
          <p:cNvSpPr>
            <a:spLocks noChangeArrowheads="1"/>
          </p:cNvSpPr>
          <p:nvPr/>
        </p:nvSpPr>
        <p:spPr bwMode="auto">
          <a:xfrm>
            <a:off x="3958308" y="4483012"/>
            <a:ext cx="3521075" cy="1260475"/>
          </a:xfrm>
          <a:prstGeom prst="flowChartAlternateProcess">
            <a:avLst/>
          </a:prstGeom>
          <a:solidFill>
            <a:schemeClr val="accent1"/>
          </a:solidFill>
          <a:ln>
            <a:noFill/>
          </a:ln>
          <a:effectLst/>
          <a:extLst>
            <a:ext uri="{91240B29-F687-4f45-9708-019B960494DF}">
              <a14:hiddenLine xmlns="" xmlns:a14="http://schemas.microsoft.com/office/drawing/2010/main" w="12700" cap="sq">
                <a:solidFill>
                  <a:srgbClr val="000000"/>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100000"/>
              </a:lnSpc>
              <a:spcBef>
                <a:spcPct val="0"/>
              </a:spcBef>
              <a:buClrTx/>
              <a:buFontTx/>
              <a:buNone/>
              <a:defRPr/>
            </a:pPr>
            <a:r>
              <a:rPr lang="fr-FR" sz="2400" b="1" dirty="0">
                <a:solidFill>
                  <a:schemeClr val="bg1"/>
                </a:solidFill>
                <a:latin typeface="+mn-lt"/>
                <a:ea typeface="ＭＳ Ｐゴシック" charset="0"/>
                <a:cs typeface="Times New Roman" charset="0"/>
              </a:rPr>
              <a:t>Marchés financiers</a:t>
            </a:r>
          </a:p>
        </p:txBody>
      </p:sp>
      <p:sp>
        <p:nvSpPr>
          <p:cNvPr id="11" name="AutoShape 6"/>
          <p:cNvSpPr>
            <a:spLocks noChangeArrowheads="1"/>
          </p:cNvSpPr>
          <p:nvPr/>
        </p:nvSpPr>
        <p:spPr bwMode="auto">
          <a:xfrm>
            <a:off x="7440489" y="2255276"/>
            <a:ext cx="3522663" cy="1260475"/>
          </a:xfrm>
          <a:prstGeom prst="flowChartAlternateProcess">
            <a:avLst/>
          </a:prstGeom>
          <a:solidFill>
            <a:srgbClr val="00B050"/>
          </a:solidFill>
          <a:ln>
            <a:noFill/>
          </a:ln>
          <a:effectLst/>
          <a:extLst>
            <a:ext uri="{91240B29-F687-4f45-9708-019B960494DF}">
              <a14:hiddenLine xmlns="" xmlns:a14="http://schemas.microsoft.com/office/drawing/2010/main" w="12700" cap="sq">
                <a:solidFill>
                  <a:srgbClr val="000000"/>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hangingPunct="1">
              <a:lnSpc>
                <a:spcPct val="100000"/>
              </a:lnSpc>
              <a:spcBef>
                <a:spcPct val="0"/>
              </a:spcBef>
              <a:buClrTx/>
              <a:buFontTx/>
              <a:buNone/>
            </a:pPr>
            <a:r>
              <a:rPr lang="fr-FR" altLang="fr-FR" sz="2400" b="1" dirty="0">
                <a:solidFill>
                  <a:schemeClr val="bg1"/>
                </a:solidFill>
                <a:latin typeface="Arial" panose="020B0604020202020204" pitchFamily="34" charset="0"/>
                <a:cs typeface="Times New Roman" panose="02020603050405020304" pitchFamily="18" charset="0"/>
              </a:rPr>
              <a:t>Pension</a:t>
            </a:r>
          </a:p>
        </p:txBody>
      </p:sp>
      <p:sp>
        <p:nvSpPr>
          <p:cNvPr id="15" name="Flèche droite 14"/>
          <p:cNvSpPr/>
          <p:nvPr/>
        </p:nvSpPr>
        <p:spPr>
          <a:xfrm rot="2590514">
            <a:off x="3809130" y="3713115"/>
            <a:ext cx="1235532" cy="57253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rot="18926544">
            <a:off x="6508083" y="3615379"/>
            <a:ext cx="1182187" cy="701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337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292088" y="1423115"/>
            <a:ext cx="10451677"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algn="just" eaLnBrk="1" hangingPunct="1">
              <a:spcBef>
                <a:spcPts val="0"/>
              </a:spcBef>
              <a:buClr>
                <a:srgbClr val="990000"/>
              </a:buClr>
              <a:buSzTx/>
              <a:buFont typeface="Wingdings" panose="05000000000000000000" pitchFamily="2" charset="2"/>
              <a:buChar char="Ø"/>
            </a:pPr>
            <a:r>
              <a:rPr lang="fr-FR" altLang="fr-FR" sz="3200" b="1" dirty="0">
                <a:latin typeface="Arial" panose="020B0604020202020204" pitchFamily="34" charset="0"/>
                <a:cs typeface="Arial" panose="020B0604020202020204" pitchFamily="34" charset="0"/>
              </a:rPr>
              <a:t>Un </a:t>
            </a:r>
            <a:r>
              <a:rPr lang="fr-FR" altLang="fr-FR" sz="3200" b="1" dirty="0" err="1">
                <a:latin typeface="Arial" panose="020B0604020202020204" pitchFamily="34" charset="0"/>
                <a:cs typeface="Arial" panose="020B0604020202020204" pitchFamily="34" charset="0"/>
              </a:rPr>
              <a:t>age</a:t>
            </a:r>
            <a:r>
              <a:rPr lang="fr-FR" altLang="fr-FR" sz="3200" b="1" dirty="0">
                <a:latin typeface="Arial" panose="020B0604020202020204" pitchFamily="34" charset="0"/>
                <a:cs typeface="Arial" panose="020B0604020202020204" pitchFamily="34" charset="0"/>
              </a:rPr>
              <a:t> de départ tardif (revenir à 60 ans)</a:t>
            </a:r>
          </a:p>
          <a:p>
            <a:pPr algn="just" eaLnBrk="1" hangingPunct="1">
              <a:spcBef>
                <a:spcPts val="0"/>
              </a:spcBef>
              <a:buClr>
                <a:srgbClr val="990000"/>
              </a:buClr>
              <a:buSzTx/>
              <a:buFont typeface="Wingdings" panose="05000000000000000000" pitchFamily="2" charset="2"/>
              <a:buChar char="Ø"/>
            </a:pPr>
            <a:endParaRPr lang="fr-FR" altLang="fr-FR" sz="3200" b="1" dirty="0">
              <a:latin typeface="Arial" panose="020B0604020202020204" pitchFamily="34" charset="0"/>
              <a:cs typeface="Arial" panose="020B0604020202020204" pitchFamily="34" charset="0"/>
            </a:endParaRPr>
          </a:p>
          <a:p>
            <a:pPr algn="just" eaLnBrk="1" hangingPunct="1">
              <a:spcBef>
                <a:spcPts val="0"/>
              </a:spcBef>
              <a:buClr>
                <a:srgbClr val="990000"/>
              </a:buClr>
              <a:buSzTx/>
              <a:buFont typeface="Wingdings" panose="05000000000000000000" pitchFamily="2" charset="2"/>
              <a:buChar char="Ø"/>
            </a:pPr>
            <a:r>
              <a:rPr lang="fr-FR" altLang="fr-FR" sz="3200" b="1" dirty="0">
                <a:latin typeface="Arial" panose="020B0604020202020204" pitchFamily="34" charset="0"/>
                <a:cs typeface="Arial" panose="020B0604020202020204" pitchFamily="34" charset="0"/>
              </a:rPr>
              <a:t>Un montant de pension revu à la baisse (revenir aux 10 meilleures années et réindexer les salaires portés au compte sur l’évolution des salaires)</a:t>
            </a:r>
          </a:p>
          <a:p>
            <a:pPr marL="0" indent="0" algn="just" eaLnBrk="1" hangingPunct="1">
              <a:spcBef>
                <a:spcPts val="0"/>
              </a:spcBef>
              <a:buClr>
                <a:srgbClr val="990000"/>
              </a:buClr>
              <a:buSzTx/>
              <a:buNone/>
            </a:pPr>
            <a:endParaRPr lang="fr-FR" altLang="fr-FR" sz="3200" b="1" dirty="0">
              <a:latin typeface="Arial" panose="020B0604020202020204" pitchFamily="34" charset="0"/>
              <a:cs typeface="Arial" panose="020B0604020202020204" pitchFamily="34" charset="0"/>
            </a:endParaRPr>
          </a:p>
          <a:p>
            <a:pPr algn="just" eaLnBrk="1" hangingPunct="1">
              <a:spcBef>
                <a:spcPts val="0"/>
              </a:spcBef>
              <a:buClr>
                <a:srgbClr val="990000"/>
              </a:buClr>
              <a:buSzTx/>
              <a:buFont typeface="Wingdings" panose="05000000000000000000" pitchFamily="2" charset="2"/>
              <a:buChar char="Ø"/>
            </a:pPr>
            <a:r>
              <a:rPr lang="fr-FR" altLang="ja-JP" sz="3200" b="1" dirty="0">
                <a:latin typeface="Arial" panose="020B0604020202020204" pitchFamily="34" charset="0"/>
                <a:cs typeface="Arial" panose="020B0604020202020204" pitchFamily="34" charset="0"/>
              </a:rPr>
              <a:t>Un SAM qui peut être impacté par la maladie ou l’invalidité</a:t>
            </a:r>
          </a:p>
          <a:p>
            <a:pPr marL="0" indent="0" algn="just" eaLnBrk="1" hangingPunct="1">
              <a:spcBef>
                <a:spcPts val="0"/>
              </a:spcBef>
              <a:buClr>
                <a:srgbClr val="990000"/>
              </a:buClr>
              <a:buSzTx/>
              <a:buNone/>
            </a:pPr>
            <a:endParaRPr lang="fr-FR" altLang="ja-JP" sz="3200" b="1" dirty="0">
              <a:latin typeface="Arial" panose="020B0604020202020204" pitchFamily="34" charset="0"/>
              <a:cs typeface="Arial" panose="020B0604020202020204" pitchFamily="34" charset="0"/>
            </a:endParaRPr>
          </a:p>
          <a:p>
            <a:pPr algn="just" eaLnBrk="1" hangingPunct="1">
              <a:spcBef>
                <a:spcPts val="0"/>
              </a:spcBef>
              <a:buClr>
                <a:srgbClr val="990000"/>
              </a:buClr>
              <a:buSzTx/>
              <a:buFont typeface="Wingdings" panose="05000000000000000000" pitchFamily="2" charset="2"/>
              <a:buChar char="Ø"/>
            </a:pPr>
            <a:r>
              <a:rPr lang="fr-FR" altLang="ja-JP" sz="3200" b="1" dirty="0">
                <a:latin typeface="Arial" panose="020B0604020202020204" pitchFamily="34" charset="0"/>
                <a:cs typeface="Arial" panose="020B0604020202020204" pitchFamily="34" charset="0"/>
              </a:rPr>
              <a:t>Une </a:t>
            </a:r>
            <a:r>
              <a:rPr lang="fr-FR" altLang="ja-JP" sz="3200" b="1" dirty="0" err="1">
                <a:latin typeface="Arial" panose="020B0604020202020204" pitchFamily="34" charset="0"/>
                <a:cs typeface="Arial" panose="020B0604020202020204" pitchFamily="34" charset="0"/>
              </a:rPr>
              <a:t>reversion</a:t>
            </a:r>
            <a:r>
              <a:rPr lang="fr-FR" altLang="ja-JP" sz="3200" b="1" dirty="0">
                <a:latin typeface="Arial" panose="020B0604020202020204" pitchFamily="34" charset="0"/>
                <a:cs typeface="Arial" panose="020B0604020202020204" pitchFamily="34" charset="0"/>
              </a:rPr>
              <a:t> qui ne prend pas en compte le PACS ou le concubinage</a:t>
            </a:r>
          </a:p>
          <a:p>
            <a:pPr marL="0" indent="0" algn="just" eaLnBrk="1" hangingPunct="1">
              <a:spcBef>
                <a:spcPts val="0"/>
              </a:spcBef>
              <a:buClr>
                <a:srgbClr val="990000"/>
              </a:buClr>
              <a:buSzTx/>
              <a:buNone/>
            </a:pPr>
            <a:endParaRPr lang="fr-FR" altLang="fr-FR" sz="2400" b="1" dirty="0">
              <a:solidFill>
                <a:srgbClr val="333333"/>
              </a:solidFill>
              <a:latin typeface="Arial"/>
            </a:endParaRPr>
          </a:p>
        </p:txBody>
      </p:sp>
      <p:sp>
        <p:nvSpPr>
          <p:cNvPr id="9" name="Text Box 6"/>
          <p:cNvSpPr txBox="1">
            <a:spLocks noChangeArrowheads="1"/>
          </p:cNvSpPr>
          <p:nvPr/>
        </p:nvSpPr>
        <p:spPr bwMode="auto">
          <a:xfrm>
            <a:off x="1292088" y="738878"/>
            <a:ext cx="9895868" cy="57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Les insuffisances du système actuel</a:t>
            </a:r>
          </a:p>
        </p:txBody>
      </p:sp>
    </p:spTree>
    <p:extLst>
      <p:ext uri="{BB962C8B-B14F-4D97-AF65-F5344CB8AC3E}">
        <p14:creationId xmlns:p14="http://schemas.microsoft.com/office/powerpoint/2010/main" val="1405494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292088" y="1423115"/>
            <a:ext cx="10451677"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algn="just" eaLnBrk="1" hangingPunct="1">
              <a:spcBef>
                <a:spcPts val="0"/>
              </a:spcBef>
              <a:buClr>
                <a:srgbClr val="990000"/>
              </a:buClr>
              <a:buSzTx/>
              <a:buFont typeface="Wingdings" panose="05000000000000000000" pitchFamily="2" charset="2"/>
              <a:buChar char="Ø"/>
            </a:pPr>
            <a:r>
              <a:rPr lang="fr-FR" altLang="fr-FR" sz="3200" b="1" dirty="0">
                <a:latin typeface="Arial" panose="020B0604020202020204" pitchFamily="34" charset="0"/>
                <a:cs typeface="Arial" panose="020B0604020202020204" pitchFamily="34" charset="0"/>
              </a:rPr>
              <a:t>Au total, malgré ces insuffisances, le système actuel en France est le meilleur de tous les pays de l’OCDE</a:t>
            </a:r>
          </a:p>
          <a:p>
            <a:pPr algn="just" eaLnBrk="1" hangingPunct="1">
              <a:spcBef>
                <a:spcPts val="0"/>
              </a:spcBef>
              <a:buClr>
                <a:srgbClr val="990000"/>
              </a:buClr>
              <a:buSzTx/>
              <a:buFont typeface="Wingdings" panose="05000000000000000000" pitchFamily="2" charset="2"/>
              <a:buChar char="Ø"/>
            </a:pPr>
            <a:endParaRPr lang="fr-FR" altLang="fr-FR" sz="3200" b="1" dirty="0">
              <a:latin typeface="Arial" panose="020B0604020202020204" pitchFamily="34" charset="0"/>
              <a:cs typeface="Arial" panose="020B0604020202020204" pitchFamily="34" charset="0"/>
            </a:endParaRPr>
          </a:p>
          <a:p>
            <a:pPr algn="just" eaLnBrk="1" hangingPunct="1">
              <a:spcBef>
                <a:spcPts val="0"/>
              </a:spcBef>
              <a:buClr>
                <a:srgbClr val="990000"/>
              </a:buClr>
              <a:buSzTx/>
              <a:buFont typeface="Wingdings" panose="05000000000000000000" pitchFamily="2" charset="2"/>
              <a:buChar char="Ø"/>
            </a:pPr>
            <a:r>
              <a:rPr lang="fr-FR" altLang="fr-FR" sz="3200" b="1" dirty="0">
                <a:latin typeface="Arial" panose="020B0604020202020204" pitchFamily="34" charset="0"/>
                <a:cs typeface="Arial" panose="020B0604020202020204" pitchFamily="34" charset="0"/>
              </a:rPr>
              <a:t>Il permet un taux de remplacement (la retraite comparée au dernier salaire) de l’ordre de 75 % (sécu + complémentaire)</a:t>
            </a:r>
            <a:endParaRPr lang="fr-FR" altLang="ja-JP" sz="3200" b="1" dirty="0">
              <a:latin typeface="Arial" panose="020B0604020202020204" pitchFamily="34" charset="0"/>
              <a:cs typeface="Arial" panose="020B0604020202020204" pitchFamily="34" charset="0"/>
            </a:endParaRPr>
          </a:p>
          <a:p>
            <a:pPr marL="0" indent="0" algn="just" eaLnBrk="1" hangingPunct="1">
              <a:spcBef>
                <a:spcPts val="0"/>
              </a:spcBef>
              <a:buClr>
                <a:srgbClr val="990000"/>
              </a:buClr>
              <a:buSzTx/>
              <a:buNone/>
            </a:pPr>
            <a:endParaRPr lang="fr-FR" altLang="ja-JP" sz="3200" b="1" dirty="0">
              <a:latin typeface="Arial" panose="020B0604020202020204" pitchFamily="34" charset="0"/>
              <a:cs typeface="Arial" panose="020B0604020202020204" pitchFamily="34" charset="0"/>
            </a:endParaRPr>
          </a:p>
          <a:p>
            <a:pPr algn="just" eaLnBrk="1" hangingPunct="1">
              <a:spcBef>
                <a:spcPts val="0"/>
              </a:spcBef>
              <a:buClr>
                <a:srgbClr val="990000"/>
              </a:buClr>
              <a:buSzTx/>
              <a:buFont typeface="Wingdings" panose="05000000000000000000" pitchFamily="2" charset="2"/>
              <a:buChar char="Ø"/>
            </a:pPr>
            <a:r>
              <a:rPr lang="fr-FR" altLang="ja-JP" sz="3200" b="1" dirty="0">
                <a:latin typeface="Arial" panose="020B0604020202020204" pitchFamily="34" charset="0"/>
                <a:cs typeface="Arial" panose="020B0604020202020204" pitchFamily="34" charset="0"/>
              </a:rPr>
              <a:t>La France est un des pays qui compte le moins de retraités pauvres.</a:t>
            </a:r>
          </a:p>
          <a:p>
            <a:pPr marL="0" indent="0" algn="just" eaLnBrk="1" hangingPunct="1">
              <a:spcBef>
                <a:spcPts val="0"/>
              </a:spcBef>
              <a:buClr>
                <a:srgbClr val="990000"/>
              </a:buClr>
              <a:buSzTx/>
              <a:buNone/>
            </a:pPr>
            <a:endParaRPr lang="fr-FR" altLang="fr-FR" sz="2400" b="1" dirty="0">
              <a:solidFill>
                <a:srgbClr val="333333"/>
              </a:solidFill>
              <a:latin typeface="Arial"/>
            </a:endParaRPr>
          </a:p>
        </p:txBody>
      </p:sp>
      <p:sp>
        <p:nvSpPr>
          <p:cNvPr id="9" name="Text Box 6"/>
          <p:cNvSpPr txBox="1">
            <a:spLocks noChangeArrowheads="1"/>
          </p:cNvSpPr>
          <p:nvPr/>
        </p:nvSpPr>
        <p:spPr bwMode="auto">
          <a:xfrm>
            <a:off x="1292088" y="738878"/>
            <a:ext cx="9895868" cy="57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Le système actuel à améliorer</a:t>
            </a:r>
          </a:p>
        </p:txBody>
      </p:sp>
    </p:spTree>
    <p:extLst>
      <p:ext uri="{BB962C8B-B14F-4D97-AF65-F5344CB8AC3E}">
        <p14:creationId xmlns:p14="http://schemas.microsoft.com/office/powerpoint/2010/main" val="3647472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292088" y="1423115"/>
            <a:ext cx="10515600"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just" defTabSz="914400" rtl="0" eaLnBrk="1" fontAlgn="base" latinLnBrk="0" hangingPunct="1">
              <a:lnSpc>
                <a:spcPct val="100000"/>
              </a:lnSpc>
              <a:spcBef>
                <a:spcPts val="1800"/>
              </a:spcBef>
              <a:spcAft>
                <a:spcPct val="0"/>
              </a:spcAft>
              <a:buClr>
                <a:srgbClr val="990000"/>
              </a:buClr>
              <a:buSzTx/>
              <a:buNone/>
              <a:tabLst/>
              <a:defRPr/>
            </a:pPr>
            <a:r>
              <a:rPr lang="fr-FR" altLang="fr-FR" sz="2400" b="1" dirty="0">
                <a:solidFill>
                  <a:srgbClr val="333333"/>
                </a:solidFill>
                <a:latin typeface="Arial"/>
              </a:rPr>
              <a:t>L’article 6 de la loi Sarkozy de 2010 (à la demande du MEDEF et de la CFDT) :</a:t>
            </a:r>
          </a:p>
          <a:p>
            <a:pPr marL="0" marR="0" lvl="0" indent="0" algn="just" defTabSz="914400" rtl="0" eaLnBrk="1" fontAlgn="base" latinLnBrk="0" hangingPunct="1">
              <a:lnSpc>
                <a:spcPct val="100000"/>
              </a:lnSpc>
              <a:spcBef>
                <a:spcPts val="1800"/>
              </a:spcBef>
              <a:spcAft>
                <a:spcPct val="0"/>
              </a:spcAft>
              <a:buClr>
                <a:srgbClr val="990000"/>
              </a:buClr>
              <a:buSzTx/>
              <a:buNone/>
              <a:tabLst/>
              <a:defRPr/>
            </a:pPr>
            <a:endParaRPr kumimoji="0" lang="fr-FR" altLang="fr-FR" sz="2400" b="1" i="0" u="none" strike="noStrike" kern="1200" cap="none" spc="0" normalizeH="0" noProof="0" dirty="0">
              <a:ln>
                <a:noFill/>
              </a:ln>
              <a:solidFill>
                <a:srgbClr val="333333"/>
              </a:solidFill>
              <a:effectLst/>
              <a:uLnTx/>
              <a:uFillTx/>
              <a:latin typeface="Arial"/>
            </a:endParaRPr>
          </a:p>
          <a:p>
            <a:pPr marL="0" indent="0" algn="just" eaLnBrk="1" hangingPunct="1">
              <a:spcBef>
                <a:spcPts val="0"/>
              </a:spcBef>
              <a:buClr>
                <a:srgbClr val="990000"/>
              </a:buClr>
              <a:buSzTx/>
              <a:buNone/>
            </a:pPr>
            <a:endParaRPr lang="fr-FR" altLang="fr-FR" sz="2400" dirty="0">
              <a:solidFill>
                <a:srgbClr val="333333"/>
              </a:solidFill>
              <a:latin typeface="Arial"/>
            </a:endParaRPr>
          </a:p>
          <a:p>
            <a:pPr algn="just" eaLnBrk="1" hangingPunct="1">
              <a:spcBef>
                <a:spcPts val="0"/>
              </a:spcBef>
              <a:buClr>
                <a:srgbClr val="990000"/>
              </a:buClr>
              <a:buSzTx/>
              <a:buFont typeface="Wingdings" panose="05000000000000000000" pitchFamily="2" charset="2"/>
              <a:buChar char="Ø"/>
            </a:pPr>
            <a:r>
              <a:rPr lang="fr-FR" altLang="fr-FR" sz="3200" b="1" dirty="0">
                <a:latin typeface="Arial" panose="020B0604020202020204" pitchFamily="34" charset="0"/>
                <a:cs typeface="Arial" panose="020B0604020202020204" pitchFamily="34" charset="0"/>
              </a:rPr>
              <a:t>Mise en place à partir de 2013 d</a:t>
            </a:r>
            <a:r>
              <a:rPr lang="ja-JP" altLang="fr-FR" sz="3200" b="1" dirty="0">
                <a:latin typeface="Arial" panose="020B0604020202020204" pitchFamily="34" charset="0"/>
                <a:cs typeface="Arial" panose="020B0604020202020204" pitchFamily="34" charset="0"/>
              </a:rPr>
              <a:t>’</a:t>
            </a:r>
            <a:r>
              <a:rPr lang="fr-FR" altLang="ja-JP" sz="3200" b="1" dirty="0">
                <a:latin typeface="Arial" panose="020B0604020202020204" pitchFamily="34" charset="0"/>
                <a:cs typeface="Arial" panose="020B0604020202020204" pitchFamily="34" charset="0"/>
              </a:rPr>
              <a:t>un « régime par points ou en comptes notionnels » en remplacement de tous les régimes, du public comme du privé, existants aujourd’hui.</a:t>
            </a:r>
          </a:p>
          <a:p>
            <a:pPr marL="0" indent="0" algn="just" eaLnBrk="1" hangingPunct="1">
              <a:spcBef>
                <a:spcPts val="0"/>
              </a:spcBef>
              <a:buClr>
                <a:srgbClr val="990000"/>
              </a:buClr>
              <a:buSzTx/>
              <a:buNone/>
            </a:pPr>
            <a:endParaRPr lang="fr-FR" altLang="fr-FR" sz="2400" b="1" dirty="0">
              <a:solidFill>
                <a:srgbClr val="333333"/>
              </a:solidFill>
              <a:latin typeface="Arial"/>
            </a:endParaRPr>
          </a:p>
        </p:txBody>
      </p:sp>
      <p:sp>
        <p:nvSpPr>
          <p:cNvPr id="9" name="Text Box 6"/>
          <p:cNvSpPr txBox="1">
            <a:spLocks noChangeArrowheads="1"/>
          </p:cNvSpPr>
          <p:nvPr/>
        </p:nvSpPr>
        <p:spPr bwMode="auto">
          <a:xfrm>
            <a:off x="2032876" y="738878"/>
            <a:ext cx="9155080" cy="57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La réforme systémique annoncée</a:t>
            </a:r>
          </a:p>
        </p:txBody>
      </p:sp>
    </p:spTree>
    <p:extLst>
      <p:ext uri="{BB962C8B-B14F-4D97-AF65-F5344CB8AC3E}">
        <p14:creationId xmlns:p14="http://schemas.microsoft.com/office/powerpoint/2010/main" val="3354400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958850" y="2239354"/>
            <a:ext cx="10515600" cy="51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just" defTabSz="914400" rtl="0" eaLnBrk="1" fontAlgn="base" latinLnBrk="0" hangingPunct="1">
              <a:lnSpc>
                <a:spcPct val="100000"/>
              </a:lnSpc>
              <a:spcBef>
                <a:spcPts val="1800"/>
              </a:spcBef>
              <a:spcAft>
                <a:spcPct val="0"/>
              </a:spcAft>
              <a:buClr>
                <a:srgbClr val="990000"/>
              </a:buClr>
              <a:buSzTx/>
              <a:buNone/>
              <a:tabLst/>
              <a:defRPr/>
            </a:pPr>
            <a:r>
              <a:rPr lang="fr-FR" altLang="fr-FR" sz="3200" b="1" dirty="0">
                <a:solidFill>
                  <a:srgbClr val="333333"/>
                </a:solidFill>
                <a:latin typeface="Arial"/>
              </a:rPr>
              <a:t>Pour mettre en place leur nouveau système: le gouvernement et la CFDT s’inspire en partie de ce qui existe en matière de retraite complémentaire ARRCO/AGIRC</a:t>
            </a:r>
            <a:endParaRPr lang="fr-FR" altLang="ja-JP" sz="3200" b="1" dirty="0">
              <a:latin typeface="Arial" panose="020B0604020202020204" pitchFamily="34" charset="0"/>
              <a:cs typeface="Arial" panose="020B0604020202020204" pitchFamily="34" charset="0"/>
            </a:endParaRPr>
          </a:p>
          <a:p>
            <a:pPr marL="0" indent="0" algn="just" eaLnBrk="1" hangingPunct="1">
              <a:spcBef>
                <a:spcPts val="0"/>
              </a:spcBef>
              <a:buClr>
                <a:srgbClr val="990000"/>
              </a:buClr>
              <a:buSzTx/>
              <a:buNone/>
            </a:pPr>
            <a:endParaRPr lang="fr-FR" altLang="fr-FR" sz="2400" b="1" dirty="0">
              <a:solidFill>
                <a:srgbClr val="333333"/>
              </a:solidFill>
              <a:latin typeface="Arial"/>
            </a:endParaRPr>
          </a:p>
        </p:txBody>
      </p:sp>
      <p:sp>
        <p:nvSpPr>
          <p:cNvPr id="9" name="Text Box 6"/>
          <p:cNvSpPr txBox="1">
            <a:spLocks noChangeArrowheads="1"/>
          </p:cNvSpPr>
          <p:nvPr/>
        </p:nvSpPr>
        <p:spPr bwMode="auto">
          <a:xfrm>
            <a:off x="2176309" y="846867"/>
            <a:ext cx="7580312" cy="57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La retraite complémentaire</a:t>
            </a:r>
          </a:p>
        </p:txBody>
      </p:sp>
    </p:spTree>
    <p:extLst>
      <p:ext uri="{BB962C8B-B14F-4D97-AF65-F5344CB8AC3E}">
        <p14:creationId xmlns:p14="http://schemas.microsoft.com/office/powerpoint/2010/main" val="2364063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2186129" y="-33338"/>
            <a:ext cx="869576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ja-JP" sz="3600" dirty="0">
                <a:solidFill>
                  <a:srgbClr val="990000"/>
                </a:solidFill>
                <a:latin typeface="Arial"/>
              </a:rPr>
              <a:t>ARRCO-AGIRC : </a:t>
            </a:r>
            <a:r>
              <a:rPr kumimoji="0" lang="fr-FR" altLang="ja-JP" sz="3600" b="1" i="0" u="none" strike="noStrike" kern="1200" cap="none" spc="0" normalizeH="0" baseline="0" noProof="0" dirty="0">
                <a:ln>
                  <a:noFill/>
                </a:ln>
                <a:solidFill>
                  <a:srgbClr val="990000"/>
                </a:solidFill>
                <a:effectLst/>
                <a:uLnTx/>
                <a:uFillTx/>
                <a:latin typeface="Arial"/>
                <a:ea typeface="MS PGothic" panose="020B0600070205080204" pitchFamily="34" charset="-128"/>
              </a:rPr>
              <a:t>un régime par points </a:t>
            </a:r>
            <a:endParaRPr kumimoji="0" lang="fr-FR" altLang="fr-FR" sz="36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2663687" y="2192338"/>
            <a:ext cx="77406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101600" marR="0" lvl="0" indent="0" algn="ctr"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lang="fr-FR" altLang="fr-FR" dirty="0">
                <a:solidFill>
                  <a:srgbClr val="333333"/>
                </a:solidFill>
                <a:latin typeface="Arial"/>
              </a:rPr>
              <a:t>3 notions</a:t>
            </a:r>
          </a:p>
          <a:p>
            <a:pPr marL="558800" marR="0" lvl="0" indent="-457200"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Char char="Ø"/>
              <a:tabLst/>
              <a:defRPr/>
            </a:pPr>
            <a:r>
              <a:rPr kumimoji="0" lang="fr-FR" altLang="fr-FR" sz="3200" b="1" i="0" u="none" strike="noStrike" kern="1200" cap="none" spc="0" normalizeH="0" baseline="0" noProof="0" dirty="0">
                <a:ln>
                  <a:noFill/>
                </a:ln>
                <a:solidFill>
                  <a:srgbClr val="333333"/>
                </a:solidFill>
                <a:effectLst/>
                <a:uLnTx/>
                <a:uFillTx/>
                <a:latin typeface="Arial"/>
              </a:rPr>
              <a:t>Taux</a:t>
            </a:r>
            <a:r>
              <a:rPr kumimoji="0" lang="fr-FR" altLang="fr-FR" sz="3200" b="1" i="0" u="none" strike="noStrike" kern="1200" cap="none" spc="0" normalizeH="0" noProof="0" dirty="0">
                <a:ln>
                  <a:noFill/>
                </a:ln>
                <a:solidFill>
                  <a:srgbClr val="333333"/>
                </a:solidFill>
                <a:effectLst/>
                <a:uLnTx/>
                <a:uFillTx/>
                <a:latin typeface="Arial"/>
              </a:rPr>
              <a:t> de cotisation </a:t>
            </a:r>
          </a:p>
          <a:p>
            <a:pPr marL="558800" marR="0" lvl="0" indent="-457200"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Char char="Ø"/>
              <a:tabLst/>
              <a:defRPr/>
            </a:pPr>
            <a:r>
              <a:rPr lang="fr-FR" altLang="fr-FR" sz="3200" b="1" baseline="0" dirty="0">
                <a:solidFill>
                  <a:srgbClr val="333333"/>
                </a:solidFill>
                <a:latin typeface="Arial"/>
              </a:rPr>
              <a:t>Valeur</a:t>
            </a:r>
            <a:r>
              <a:rPr lang="fr-FR" altLang="fr-FR" sz="3200" b="1" dirty="0">
                <a:solidFill>
                  <a:srgbClr val="333333"/>
                </a:solidFill>
                <a:latin typeface="Arial"/>
              </a:rPr>
              <a:t> d’achat du point (prix)</a:t>
            </a:r>
          </a:p>
          <a:p>
            <a:pPr marL="558800" marR="0" lvl="0" indent="-457200"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Char char="Ø"/>
              <a:tabLst/>
              <a:defRPr/>
            </a:pPr>
            <a:r>
              <a:rPr kumimoji="0" lang="fr-FR" altLang="fr-FR" sz="3200" b="1" i="0" u="none" strike="noStrike" kern="1200" cap="none" spc="0" normalizeH="0" baseline="0" noProof="0" dirty="0">
                <a:ln>
                  <a:noFill/>
                </a:ln>
                <a:solidFill>
                  <a:srgbClr val="333333"/>
                </a:solidFill>
                <a:effectLst/>
                <a:uLnTx/>
                <a:uFillTx/>
                <a:latin typeface="Arial"/>
              </a:rPr>
              <a:t>Valeur</a:t>
            </a:r>
            <a:r>
              <a:rPr kumimoji="0" lang="fr-FR" altLang="fr-FR" sz="3200" b="1" i="0" u="none" strike="noStrike" kern="1200" cap="none" spc="0" normalizeH="0" noProof="0" dirty="0">
                <a:ln>
                  <a:noFill/>
                </a:ln>
                <a:solidFill>
                  <a:srgbClr val="333333"/>
                </a:solidFill>
                <a:effectLst/>
                <a:uLnTx/>
                <a:uFillTx/>
                <a:latin typeface="Arial"/>
              </a:rPr>
              <a:t> de service du point</a:t>
            </a:r>
          </a:p>
          <a:p>
            <a:pPr marL="101600" marR="0" lvl="0" indent="0" algn="ctr"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endParaRPr lang="fr-FR" altLang="fr-FR" baseline="0" dirty="0">
              <a:solidFill>
                <a:srgbClr val="333333"/>
              </a:solidFill>
              <a:latin typeface="Arial"/>
            </a:endParaRPr>
          </a:p>
          <a:p>
            <a:pPr marL="101600" marR="0" lvl="0" indent="0" algn="ctr"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2800" b="0" i="0" u="none" strike="noStrike" kern="1200" cap="none" spc="0" normalizeH="0" noProof="0" dirty="0">
                <a:ln>
                  <a:noFill/>
                </a:ln>
                <a:solidFill>
                  <a:srgbClr val="333333"/>
                </a:solidFill>
                <a:effectLst/>
                <a:uLnTx/>
                <a:uFillTx/>
                <a:latin typeface="Arial"/>
                <a:ea typeface="MS PGothic" panose="020B0600070205080204" pitchFamily="34" charset="-128"/>
              </a:rPr>
              <a:t> </a:t>
            </a:r>
            <a:endPar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a:p>
            <a:pPr marL="10160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                      </a:t>
            </a:r>
          </a:p>
        </p:txBody>
      </p:sp>
    </p:spTree>
    <p:extLst>
      <p:ext uri="{BB962C8B-B14F-4D97-AF65-F5344CB8AC3E}">
        <p14:creationId xmlns:p14="http://schemas.microsoft.com/office/powerpoint/2010/main" val="3358961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1928675" y="354427"/>
            <a:ext cx="756126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3600" b="1" i="0" u="none" strike="noStrike" kern="1200" cap="none" spc="0" normalizeH="0" baseline="0" noProof="0" dirty="0">
                <a:ln>
                  <a:noFill/>
                </a:ln>
                <a:solidFill>
                  <a:srgbClr val="990000"/>
                </a:solidFill>
                <a:effectLst/>
                <a:uLnTx/>
                <a:uFillTx/>
                <a:latin typeface="Arial"/>
                <a:ea typeface="MS PGothic" panose="020B0600070205080204" pitchFamily="34" charset="-128"/>
              </a:rPr>
              <a:t>Taux obligatoires de cotisation dans le régime ARRCO </a:t>
            </a:r>
            <a:r>
              <a:rPr lang="fr-FR" altLang="fr-FR" sz="3600" dirty="0">
                <a:solidFill>
                  <a:srgbClr val="990000"/>
                </a:solidFill>
                <a:latin typeface="Arial"/>
              </a:rPr>
              <a:t>en 2015</a:t>
            </a:r>
            <a:endParaRPr kumimoji="0" lang="fr-FR" altLang="fr-FR" sz="36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graphicFrame>
        <p:nvGraphicFramePr>
          <p:cNvPr id="5" name="Group 3"/>
          <p:cNvGraphicFramePr>
            <a:graphicFrameLocks/>
          </p:cNvGraphicFramePr>
          <p:nvPr>
            <p:extLst>
              <p:ext uri="{D42A27DB-BD31-4B8C-83A1-F6EECF244321}">
                <p14:modId xmlns:p14="http://schemas.microsoft.com/office/powerpoint/2010/main" val="2252960457"/>
              </p:ext>
            </p:extLst>
          </p:nvPr>
        </p:nvGraphicFramePr>
        <p:xfrm>
          <a:off x="1928675" y="2056227"/>
          <a:ext cx="6965950" cy="4114800"/>
        </p:xfrm>
        <a:graphic>
          <a:graphicData uri="http://schemas.openxmlformats.org/drawingml/2006/table">
            <a:tbl>
              <a:tblPr/>
              <a:tblGrid>
                <a:gridCol w="1741488">
                  <a:extLst>
                    <a:ext uri="{9D8B030D-6E8A-4147-A177-3AD203B41FA5}">
                      <a16:colId xmlns:a16="http://schemas.microsoft.com/office/drawing/2014/main" val="20000"/>
                    </a:ext>
                  </a:extLst>
                </a:gridCol>
                <a:gridCol w="1741487">
                  <a:extLst>
                    <a:ext uri="{9D8B030D-6E8A-4147-A177-3AD203B41FA5}">
                      <a16:colId xmlns:a16="http://schemas.microsoft.com/office/drawing/2014/main" val="20001"/>
                    </a:ext>
                  </a:extLst>
                </a:gridCol>
                <a:gridCol w="1741488">
                  <a:extLst>
                    <a:ext uri="{9D8B030D-6E8A-4147-A177-3AD203B41FA5}">
                      <a16:colId xmlns:a16="http://schemas.microsoft.com/office/drawing/2014/main" val="20002"/>
                    </a:ext>
                  </a:extLst>
                </a:gridCol>
                <a:gridCol w="1741487">
                  <a:extLst>
                    <a:ext uri="{9D8B030D-6E8A-4147-A177-3AD203B41FA5}">
                      <a16:colId xmlns:a16="http://schemas.microsoft.com/office/drawing/2014/main" val="20003"/>
                    </a:ext>
                  </a:extLst>
                </a:gridCol>
              </a:tblGrid>
              <a:tr h="1028700">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dirty="0">
                          <a:ln>
                            <a:noFill/>
                          </a:ln>
                          <a:solidFill>
                            <a:srgbClr val="820000"/>
                          </a:solidFill>
                          <a:effectLst/>
                          <a:latin typeface="Arial" panose="020B0604020202020204" pitchFamily="34" charset="0"/>
                          <a:ea typeface="MS PGothic" panose="020B0600070205080204" pitchFamily="34" charset="-128"/>
                        </a:rPr>
                        <a:t>Tranche A</a:t>
                      </a:r>
                    </a:p>
                  </a:txBody>
                  <a:tcPr marL="81952" marR="81952"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rPr>
                        <a:t>Cotisation globale</a:t>
                      </a:r>
                    </a:p>
                  </a:txBody>
                  <a:tcPr marL="81952" marR="8195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rPr>
                        <a:t>Part patronale</a:t>
                      </a:r>
                    </a:p>
                  </a:txBody>
                  <a:tcPr marL="81952" marR="8195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dirty="0">
                          <a:ln>
                            <a:noFill/>
                          </a:ln>
                          <a:solidFill>
                            <a:srgbClr val="820000"/>
                          </a:solidFill>
                          <a:effectLst/>
                          <a:latin typeface="Arial" panose="020B0604020202020204" pitchFamily="34" charset="0"/>
                          <a:ea typeface="MS PGothic" panose="020B0600070205080204" pitchFamily="34" charset="-128"/>
                        </a:rPr>
                        <a:t>Part salariale</a:t>
                      </a:r>
                    </a:p>
                  </a:txBody>
                  <a:tcPr marL="81952" marR="81952"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dirty="0">
                          <a:ln>
                            <a:noFill/>
                          </a:ln>
                          <a:solidFill>
                            <a:srgbClr val="820000"/>
                          </a:solidFill>
                          <a:effectLst/>
                          <a:latin typeface="Arial" panose="020B0604020202020204" pitchFamily="34" charset="0"/>
                          <a:ea typeface="MS PGothic" panose="020B0600070205080204" pitchFamily="34" charset="-128"/>
                        </a:rPr>
                        <a:t>Taux contractuel</a:t>
                      </a:r>
                    </a:p>
                  </a:txBody>
                  <a:tcPr marL="81952" marR="81952"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rPr>
                        <a:t>6,20 %</a:t>
                      </a:r>
                    </a:p>
                  </a:txBody>
                  <a:tcPr marL="81952" marR="8195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rPr>
                        <a:t>3,72 %</a:t>
                      </a:r>
                    </a:p>
                  </a:txBody>
                  <a:tcPr marL="81952" marR="8195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rPr>
                        <a:t>2,48 %</a:t>
                      </a:r>
                    </a:p>
                  </a:txBody>
                  <a:tcPr marL="81952" marR="81952"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rPr>
                        <a:t>Taux d</a:t>
                      </a:r>
                      <a:r>
                        <a:rPr kumimoji="0" lang="ja-JP" altLang="fr-FR"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rPr>
                        <a:t>’</a:t>
                      </a:r>
                      <a:r>
                        <a:rPr kumimoji="0" lang="fr-FR" altLang="ja-JP"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cs typeface="Times New Roman" panose="02020603050405020304" pitchFamily="18" charset="0"/>
                        </a:rPr>
                        <a:t>appel</a:t>
                      </a:r>
                      <a:endParaRPr kumimoji="0" lang="fr-FR" altLang="fr-FR"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81952" marR="81952"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rPr>
                        <a:t>125 %</a:t>
                      </a:r>
                    </a:p>
                  </a:txBody>
                  <a:tcPr marL="81952" marR="8195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rPr>
                        <a:t>125 %</a:t>
                      </a:r>
                    </a:p>
                  </a:txBody>
                  <a:tcPr marL="81952" marR="8195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rPr>
                        <a:t>125 %</a:t>
                      </a:r>
                    </a:p>
                  </a:txBody>
                  <a:tcPr marL="81952" marR="81952"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rPr>
                        <a:t>Taux effectif</a:t>
                      </a:r>
                    </a:p>
                  </a:txBody>
                  <a:tcPr marL="81952" marR="81952"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rPr>
                        <a:t>7,75 %</a:t>
                      </a:r>
                    </a:p>
                  </a:txBody>
                  <a:tcPr marL="81952" marR="8195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a:ln>
                            <a:noFill/>
                          </a:ln>
                          <a:solidFill>
                            <a:srgbClr val="820000"/>
                          </a:solidFill>
                          <a:effectLst/>
                          <a:latin typeface="Arial" panose="020B0604020202020204" pitchFamily="34" charset="0"/>
                          <a:ea typeface="MS PGothic" panose="020B0600070205080204" pitchFamily="34" charset="-128"/>
                        </a:rPr>
                        <a:t>4,65 %</a:t>
                      </a:r>
                    </a:p>
                  </a:txBody>
                  <a:tcPr marL="81952" marR="8195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ts val="1800"/>
                        </a:spcBef>
                        <a:buClr>
                          <a:schemeClr val="accent1"/>
                        </a:buClr>
                        <a:buSzPct val="100000"/>
                        <a:buFont typeface="Wingdings 2" panose="05020102010507070707" pitchFamily="18" charset="2"/>
                        <a:defRPr sz="24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gn="l" defTabSz="914400" rtl="0" eaLnBrk="0" latinLnBrk="0" hangingPunct="0">
                        <a:spcBef>
                          <a:spcPts val="600"/>
                        </a:spcBef>
                        <a:buClr>
                          <a:srgbClr val="4D0000"/>
                        </a:buClr>
                        <a:buSzPct val="100000"/>
                        <a:buFont typeface="Wingdings 2" panose="05020102010507070707" pitchFamily="18" charset="2"/>
                        <a:defRPr sz="20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914400" rtl="0" eaLnBrk="0" latinLnBrk="0" hangingPunct="0">
                        <a:spcBef>
                          <a:spcPts val="600"/>
                        </a:spcBef>
                        <a:buClr>
                          <a:srgbClr val="4D0000"/>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914400" rtl="0" eaLnBrk="0" latinLnBrk="0" hangingPunct="0">
                        <a:spcBef>
                          <a:spcPts val="600"/>
                        </a:spcBef>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algn="l" defTabSz="914400" rtl="0" eaLnBrk="0" fontAlgn="base" latinLnBrk="0" hangingPunct="0">
                        <a:spcBef>
                          <a:spcPts val="600"/>
                        </a:spcBef>
                        <a:spcAft>
                          <a:spcPct val="0"/>
                        </a:spcAft>
                        <a:buClr>
                          <a:schemeClr val="accent1"/>
                        </a:buClr>
                        <a:buSzPct val="100000"/>
                        <a:buFont typeface="Wingdings 2" panose="05020102010507070707" pitchFamily="18" charset="2"/>
                        <a:defRPr sz="1800" kern="1200">
                          <a:solidFill>
                            <a:schemeClr val="tx2"/>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fr-FR" altLang="fr-FR" sz="2000" b="0" i="0" u="none" strike="noStrike" cap="none" normalizeH="0" baseline="0" dirty="0">
                          <a:ln>
                            <a:noFill/>
                          </a:ln>
                          <a:solidFill>
                            <a:srgbClr val="820000"/>
                          </a:solidFill>
                          <a:effectLst/>
                          <a:latin typeface="Arial" panose="020B0604020202020204" pitchFamily="34" charset="0"/>
                          <a:ea typeface="MS PGothic" panose="020B0600070205080204" pitchFamily="34" charset="-128"/>
                        </a:rPr>
                        <a:t>3,10 %</a:t>
                      </a:r>
                    </a:p>
                  </a:txBody>
                  <a:tcPr marL="81952" marR="81952"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ZoneTexte 1">
            <a:extLst>
              <a:ext uri="{FF2B5EF4-FFF2-40B4-BE49-F238E27FC236}">
                <a16:creationId xmlns:a16="http://schemas.microsoft.com/office/drawing/2014/main" id="{544782B9-E4A6-4009-9A0A-080DC6CA1123}"/>
              </a:ext>
            </a:extLst>
          </p:cNvPr>
          <p:cNvSpPr txBox="1"/>
          <p:nvPr/>
        </p:nvSpPr>
        <p:spPr>
          <a:xfrm>
            <a:off x="3567953" y="6200361"/>
            <a:ext cx="1970476" cy="369332"/>
          </a:xfrm>
          <a:prstGeom prst="rect">
            <a:avLst/>
          </a:prstGeom>
          <a:noFill/>
        </p:spPr>
        <p:txBody>
          <a:bodyPr wrap="none" rtlCol="0">
            <a:spAutoFit/>
          </a:bodyPr>
          <a:lstStyle/>
          <a:p>
            <a:r>
              <a:rPr lang="fr-FR" dirty="0"/>
              <a:t>Aujourd’hui 7,87 %</a:t>
            </a:r>
          </a:p>
        </p:txBody>
      </p:sp>
    </p:spTree>
    <p:extLst>
      <p:ext uri="{BB962C8B-B14F-4D97-AF65-F5344CB8AC3E}">
        <p14:creationId xmlns:p14="http://schemas.microsoft.com/office/powerpoint/2010/main" val="23788569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3"/>
          <p:cNvSpPr txBox="1">
            <a:spLocks noChangeArrowheads="1"/>
          </p:cNvSpPr>
          <p:nvPr/>
        </p:nvSpPr>
        <p:spPr bwMode="auto">
          <a:xfrm>
            <a:off x="1630017" y="609918"/>
            <a:ext cx="9629654"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Mode d</a:t>
            </a:r>
            <a:r>
              <a:rPr kumimoji="0" lang="ja-JP"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a:t>
            </a:r>
            <a:r>
              <a:rPr kumimoji="0" lang="fr-FR" altLang="ja-JP"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acquisition des droits dans un régime par points (exemple 2015)</a:t>
            </a:r>
            <a:r>
              <a:rPr kumimoji="0" lang="fr-FR" altLang="ja-JP" sz="4400" b="1" i="0" u="none" strike="noStrike" kern="1200" cap="none" spc="0" normalizeH="0" baseline="0" noProof="0" dirty="0">
                <a:ln>
                  <a:noFill/>
                </a:ln>
                <a:solidFill>
                  <a:srgbClr val="990000"/>
                </a:solidFill>
                <a:effectLst/>
                <a:uLnTx/>
                <a:uFillTx/>
                <a:latin typeface="Comic Sans MS" panose="030F0702030302020204" pitchFamily="66" charset="0"/>
                <a:ea typeface="MS PGothic" panose="020B0600070205080204" pitchFamily="34" charset="-128"/>
              </a:rPr>
              <a:t> </a:t>
            </a:r>
            <a:endParaRPr kumimoji="0" lang="fr-FR" altLang="fr-FR" sz="4400" b="1" i="0" u="none" strike="noStrike" kern="1200" cap="none" spc="0" normalizeH="0" baseline="0" noProof="0" dirty="0">
              <a:ln>
                <a:noFill/>
              </a:ln>
              <a:solidFill>
                <a:srgbClr val="990000"/>
              </a:solidFill>
              <a:effectLst/>
              <a:uLnTx/>
              <a:uFillTx/>
              <a:latin typeface="Comic Sans MS" panose="030F0702030302020204" pitchFamily="66" charset="0"/>
              <a:ea typeface="MS PGothic" panose="020B0600070205080204" pitchFamily="34" charset="-128"/>
            </a:endParaRPr>
          </a:p>
        </p:txBody>
      </p:sp>
      <p:sp>
        <p:nvSpPr>
          <p:cNvPr id="5" name="Rectangle 2"/>
          <p:cNvSpPr txBox="1">
            <a:spLocks noChangeArrowheads="1"/>
          </p:cNvSpPr>
          <p:nvPr/>
        </p:nvSpPr>
        <p:spPr bwMode="auto">
          <a:xfrm>
            <a:off x="2485265" y="1402081"/>
            <a:ext cx="8567047"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ctr" defTabSz="914400" rtl="0" eaLnBrk="1" fontAlgn="base" latinLnBrk="0" hangingPunct="1">
              <a:lnSpc>
                <a:spcPct val="90000"/>
              </a:lnSpc>
              <a:spcBef>
                <a:spcPts val="1800"/>
              </a:spcBef>
              <a:spcAft>
                <a:spcPct val="0"/>
              </a:spcAft>
              <a:buClr>
                <a:srgbClr val="990000"/>
              </a:buClr>
              <a:buSzPct val="100000"/>
              <a:buFont typeface="Wingdings" panose="05000000000000000000" pitchFamily="2" charset="2"/>
              <a:buNone/>
              <a:tabLst/>
              <a:defRPr/>
            </a:pPr>
            <a:endParaRPr kumimoji="0" lang="fr-FR" altLang="fr-FR" sz="1800" b="0" i="0" u="none" strike="noStrike" kern="1200" cap="none" spc="0" normalizeH="0" baseline="0" noProof="0" dirty="0">
              <a:ln>
                <a:noFill/>
              </a:ln>
              <a:solidFill>
                <a:srgbClr val="E6682E"/>
              </a:solidFill>
              <a:effectLst/>
              <a:uLnTx/>
              <a:uFillTx/>
              <a:latin typeface="Arial"/>
              <a:ea typeface="MS PGothic" panose="020B0600070205080204" pitchFamily="34" charset="-128"/>
            </a:endParaRPr>
          </a:p>
          <a:p>
            <a:pPr marL="357188" marR="0" lvl="0" indent="-357188" algn="l" defTabSz="914400" rtl="0" eaLnBrk="1" fontAlgn="base" latinLnBrk="0" hangingPunct="1">
              <a:lnSpc>
                <a:spcPct val="90000"/>
              </a:lnSpc>
              <a:spcBef>
                <a:spcPts val="1800"/>
              </a:spcBef>
              <a:spcAft>
                <a:spcPct val="0"/>
              </a:spcAft>
              <a:buClr>
                <a:srgbClr val="990000"/>
              </a:buClr>
              <a:buSzPct val="100000"/>
              <a:buFont typeface="Wingdings 2" panose="05020102010507070707" pitchFamily="18" charset="2"/>
              <a:buChar char="¡"/>
              <a:tabLst/>
              <a:defRPr/>
            </a:pPr>
            <a:r>
              <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Taux contractuel de cotisation au régime ARRCO : </a:t>
            </a:r>
            <a:r>
              <a:rPr kumimoji="0" lang="fr-FR" altLang="fr-FR" sz="2800" b="1" i="0" u="none" strike="noStrike" kern="1200" cap="none" spc="0" normalizeH="0" baseline="0" noProof="0" dirty="0">
                <a:ln>
                  <a:noFill/>
                </a:ln>
                <a:solidFill>
                  <a:srgbClr val="333333"/>
                </a:solidFill>
                <a:effectLst/>
                <a:uLnTx/>
                <a:uFillTx/>
                <a:latin typeface="Arial"/>
                <a:ea typeface="MS PGothic" panose="020B0600070205080204" pitchFamily="34" charset="-128"/>
              </a:rPr>
              <a:t>6,20% </a:t>
            </a:r>
            <a:r>
              <a:rPr kumimoji="0" lang="fr-FR" altLang="fr-FR" sz="2000" i="0" u="none" strike="noStrike" kern="1200" cap="none" spc="0" normalizeH="0" baseline="0" noProof="0" dirty="0">
                <a:ln>
                  <a:noFill/>
                </a:ln>
                <a:solidFill>
                  <a:srgbClr val="333333"/>
                </a:solidFill>
                <a:effectLst/>
                <a:uLnTx/>
                <a:uFillTx/>
                <a:latin typeface="Arial"/>
                <a:ea typeface="MS PGothic" panose="020B0600070205080204" pitchFamily="34" charset="-128"/>
              </a:rPr>
              <a:t>(2,48% salarié, 3,72% employeur)</a:t>
            </a:r>
          </a:p>
          <a:p>
            <a:pPr marL="357188" marR="0" lvl="0" indent="-357188" algn="l" defTabSz="914400" rtl="0" eaLnBrk="1" fontAlgn="base" latinLnBrk="0" hangingPunct="1">
              <a:lnSpc>
                <a:spcPct val="90000"/>
              </a:lnSpc>
              <a:spcBef>
                <a:spcPts val="1800"/>
              </a:spcBef>
              <a:spcAft>
                <a:spcPct val="0"/>
              </a:spcAft>
              <a:buClr>
                <a:srgbClr val="990000"/>
              </a:buClr>
              <a:buSzPct val="100000"/>
              <a:buFont typeface="Wingdings" panose="05000000000000000000" pitchFamily="2" charset="2"/>
              <a:buNone/>
              <a:tabLst/>
              <a:defRPr/>
            </a:pPr>
            <a:endParaRPr kumimoji="0" lang="fr-FR" altLang="fr-FR" sz="1800" b="1"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a:p>
            <a:pPr marL="357188" marR="0" lvl="0" indent="-357188" algn="l" defTabSz="914400" rtl="0" eaLnBrk="1" fontAlgn="base" latinLnBrk="0" hangingPunct="1">
              <a:lnSpc>
                <a:spcPct val="90000"/>
              </a:lnSpc>
              <a:spcBef>
                <a:spcPts val="1800"/>
              </a:spcBef>
              <a:spcAft>
                <a:spcPct val="0"/>
              </a:spcAft>
              <a:buClr>
                <a:srgbClr val="990000"/>
              </a:buClr>
              <a:buSzPct val="100000"/>
              <a:buFont typeface="Wingdings 2" panose="05020102010507070707" pitchFamily="18" charset="2"/>
              <a:buChar char="¡"/>
              <a:tabLst/>
              <a:defRPr/>
            </a:pPr>
            <a:r>
              <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Montant du salaire annuel brut soumis à cotisation pour l</a:t>
            </a:r>
            <a:r>
              <a:rPr kumimoji="0" lang="ja-JP"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a:t>
            </a:r>
            <a:r>
              <a:rPr kumimoji="0" lang="fr-FR" altLang="ja-JP"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année considérée : </a:t>
            </a:r>
          </a:p>
          <a:p>
            <a:pPr marL="357188" marR="0" lvl="0" indent="-357188" algn="ctr" defTabSz="914400" rtl="0" eaLnBrk="1" fontAlgn="base" latinLnBrk="0" hangingPunct="1">
              <a:lnSpc>
                <a:spcPct val="90000"/>
              </a:lnSpc>
              <a:spcBef>
                <a:spcPts val="1800"/>
              </a:spcBef>
              <a:spcAft>
                <a:spcPct val="0"/>
              </a:spcAft>
              <a:buClr>
                <a:srgbClr val="990000"/>
              </a:buClr>
              <a:buSzPct val="100000"/>
              <a:buFont typeface="Wingdings 2" panose="05020102010507070707" pitchFamily="18" charset="2"/>
              <a:buNone/>
              <a:tabLst/>
              <a:defRPr/>
            </a:pPr>
            <a:r>
              <a:rPr kumimoji="0" lang="fr-FR" altLang="fr-FR" sz="2800" b="1" i="0" u="none" strike="noStrike" kern="1200" cap="none" spc="0" normalizeH="0" baseline="0" noProof="0" dirty="0">
                <a:ln>
                  <a:noFill/>
                </a:ln>
                <a:solidFill>
                  <a:srgbClr val="333333"/>
                </a:solidFill>
                <a:effectLst/>
                <a:uLnTx/>
                <a:uFillTx/>
                <a:latin typeface="Arial"/>
                <a:ea typeface="MS PGothic" panose="020B0600070205080204" pitchFamily="34" charset="-128"/>
              </a:rPr>
              <a:t>24000 €</a:t>
            </a:r>
            <a:r>
              <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 (2000 € brut par mois)</a:t>
            </a:r>
            <a:endParaRPr kumimoji="0" lang="fr-FR" altLang="fr-FR" sz="800" b="0"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a:p>
            <a:pPr marL="357188" marR="0" lvl="0" indent="-357188" algn="l" defTabSz="914400" rtl="0" eaLnBrk="1" fontAlgn="base" latinLnBrk="0" hangingPunct="1">
              <a:lnSpc>
                <a:spcPct val="90000"/>
              </a:lnSpc>
              <a:spcBef>
                <a:spcPts val="1800"/>
              </a:spcBef>
              <a:spcAft>
                <a:spcPct val="0"/>
              </a:spcAft>
              <a:buClr>
                <a:srgbClr val="990000"/>
              </a:buClr>
              <a:buSzPct val="100000"/>
              <a:buFont typeface="Wingdings 2" panose="05020102010507070707" pitchFamily="18" charset="2"/>
              <a:buChar char="¡"/>
              <a:tabLst/>
              <a:defRPr/>
            </a:pPr>
            <a:r>
              <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Montant de la cotisation contractuelle pour l</a:t>
            </a:r>
            <a:r>
              <a:rPr kumimoji="0" lang="ja-JP"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a:t>
            </a:r>
            <a:r>
              <a:rPr kumimoji="0" lang="fr-FR" altLang="ja-JP"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année considérée :</a:t>
            </a:r>
          </a:p>
          <a:p>
            <a:pPr marL="357188" marR="0" lvl="0" indent="-357188" algn="ctr" defTabSz="914400" rtl="0" eaLnBrk="1" fontAlgn="base" latinLnBrk="0" hangingPunct="1">
              <a:lnSpc>
                <a:spcPct val="90000"/>
              </a:lnSpc>
              <a:spcBef>
                <a:spcPts val="1800"/>
              </a:spcBef>
              <a:spcAft>
                <a:spcPct val="0"/>
              </a:spcAft>
              <a:buClr>
                <a:srgbClr val="990000"/>
              </a:buClr>
              <a:buSzPct val="100000"/>
              <a:buFont typeface="Wingdings 2" panose="05020102010507070707" pitchFamily="18" charset="2"/>
              <a:buNone/>
              <a:tabLst/>
              <a:defRPr/>
            </a:pPr>
            <a:r>
              <a:rPr kumimoji="0" lang="fr-FR" altLang="fr-FR" sz="2800" b="0" i="0" u="none" strike="noStrike" kern="1200" cap="none" spc="0" normalizeH="0" baseline="0" noProof="0" dirty="0">
                <a:ln>
                  <a:noFill/>
                </a:ln>
                <a:solidFill>
                  <a:srgbClr val="333333"/>
                </a:solidFill>
                <a:effectLst/>
                <a:uLnTx/>
                <a:uFillTx/>
                <a:latin typeface="Arial"/>
                <a:ea typeface="MS PGothic" panose="020B0600070205080204" pitchFamily="34" charset="-128"/>
              </a:rPr>
              <a:t> 6,20%  x  24000 € = 1488 €</a:t>
            </a:r>
          </a:p>
        </p:txBody>
      </p:sp>
    </p:spTree>
    <p:extLst>
      <p:ext uri="{BB962C8B-B14F-4D97-AF65-F5344CB8AC3E}">
        <p14:creationId xmlns:p14="http://schemas.microsoft.com/office/powerpoint/2010/main" val="40731040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3"/>
          <p:cNvSpPr txBox="1">
            <a:spLocks noChangeArrowheads="1"/>
          </p:cNvSpPr>
          <p:nvPr/>
        </p:nvSpPr>
        <p:spPr bwMode="auto">
          <a:xfrm>
            <a:off x="1368976" y="732045"/>
            <a:ext cx="847076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Mode d</a:t>
            </a:r>
            <a:r>
              <a:rPr kumimoji="0" lang="ja-JP"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a:t>
            </a:r>
            <a:r>
              <a:rPr kumimoji="0" lang="fr-FR" altLang="ja-JP"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acquisition des droits dans un régime par points</a:t>
            </a:r>
            <a:endParaRPr kumimoji="0" lang="fr-FR" altLang="fr-FR" sz="4400" b="1" i="0" u="none" strike="noStrike" kern="1200" cap="none" spc="0" normalizeH="0" baseline="0" noProof="0" dirty="0">
              <a:ln>
                <a:noFill/>
              </a:ln>
              <a:solidFill>
                <a:srgbClr val="990000"/>
              </a:solidFill>
              <a:effectLst/>
              <a:uLnTx/>
              <a:uFillTx/>
              <a:latin typeface="Comic Sans MS" panose="030F0702030302020204" pitchFamily="66" charset="0"/>
              <a:ea typeface="MS PGothic" panose="020B0600070205080204" pitchFamily="34" charset="-128"/>
            </a:endParaRPr>
          </a:p>
        </p:txBody>
      </p:sp>
      <p:sp>
        <p:nvSpPr>
          <p:cNvPr id="5" name="Rectangle 2"/>
          <p:cNvSpPr txBox="1">
            <a:spLocks noChangeArrowheads="1"/>
          </p:cNvSpPr>
          <p:nvPr/>
        </p:nvSpPr>
        <p:spPr bwMode="auto">
          <a:xfrm>
            <a:off x="1368976" y="2161381"/>
            <a:ext cx="9484554"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3600" b="0" i="0" u="none" strike="noStrike" kern="1200" cap="none" spc="0" normalizeH="0" baseline="0" noProof="0" dirty="0">
                <a:ln>
                  <a:noFill/>
                </a:ln>
                <a:solidFill>
                  <a:srgbClr val="333333"/>
                </a:solidFill>
                <a:effectLst/>
                <a:uLnTx/>
                <a:uFillTx/>
                <a:latin typeface="Arial"/>
                <a:ea typeface="MS PGothic" panose="020B0600070205080204" pitchFamily="34" charset="-128"/>
              </a:rPr>
              <a:t>Prix d</a:t>
            </a:r>
            <a:r>
              <a:rPr kumimoji="0" lang="ja-JP" altLang="fr-FR" sz="3600" b="0" i="0" u="none" strike="noStrike" kern="1200" cap="none" spc="0" normalizeH="0" baseline="0" noProof="0" dirty="0">
                <a:ln>
                  <a:noFill/>
                </a:ln>
                <a:solidFill>
                  <a:srgbClr val="333333"/>
                </a:solidFill>
                <a:effectLst/>
                <a:uLnTx/>
                <a:uFillTx/>
                <a:latin typeface="Arial"/>
                <a:ea typeface="MS PGothic" panose="020B0600070205080204" pitchFamily="34" charset="-128"/>
              </a:rPr>
              <a:t>’</a:t>
            </a:r>
            <a:r>
              <a:rPr kumimoji="0" lang="fr-FR" altLang="ja-JP" sz="3600" b="0" i="0" u="none" strike="noStrike" kern="1200" cap="none" spc="0" normalizeH="0" baseline="0" noProof="0" dirty="0">
                <a:ln>
                  <a:noFill/>
                </a:ln>
                <a:solidFill>
                  <a:srgbClr val="333333"/>
                </a:solidFill>
                <a:effectLst/>
                <a:uLnTx/>
                <a:uFillTx/>
                <a:latin typeface="Arial"/>
                <a:ea typeface="MS PGothic" panose="020B0600070205080204" pitchFamily="34" charset="-128"/>
              </a:rPr>
              <a:t>acquisition du point de retraite dans le régime ARRCO pour l</a:t>
            </a:r>
            <a:r>
              <a:rPr kumimoji="0" lang="ja-JP" altLang="fr-FR" sz="3600" b="0" i="0" u="none" strike="noStrike" kern="1200" cap="none" spc="0" normalizeH="0" baseline="0" noProof="0" dirty="0">
                <a:ln>
                  <a:noFill/>
                </a:ln>
                <a:solidFill>
                  <a:srgbClr val="333333"/>
                </a:solidFill>
                <a:effectLst/>
                <a:uLnTx/>
                <a:uFillTx/>
                <a:latin typeface="Arial"/>
                <a:ea typeface="MS PGothic" panose="020B0600070205080204" pitchFamily="34" charset="-128"/>
              </a:rPr>
              <a:t>’</a:t>
            </a:r>
            <a:r>
              <a:rPr kumimoji="0" lang="fr-FR" altLang="ja-JP" sz="3600" b="0" i="0" u="none" strike="noStrike" kern="1200" cap="none" spc="0" normalizeH="0" baseline="0" noProof="0" dirty="0">
                <a:ln>
                  <a:noFill/>
                </a:ln>
                <a:solidFill>
                  <a:srgbClr val="333333"/>
                </a:solidFill>
                <a:effectLst/>
                <a:uLnTx/>
                <a:uFillTx/>
                <a:latin typeface="Arial"/>
                <a:ea typeface="MS PGothic" panose="020B0600070205080204" pitchFamily="34" charset="-128"/>
              </a:rPr>
              <a:t>année 2015 :</a:t>
            </a:r>
          </a:p>
          <a:p>
            <a:pPr marL="0" marR="0" lvl="0" indent="0" algn="ctr"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3600" b="0" i="0" u="none" strike="noStrike" kern="1200" cap="none" spc="0" normalizeH="0" baseline="0" noProof="0" dirty="0">
                <a:ln>
                  <a:noFill/>
                </a:ln>
                <a:solidFill>
                  <a:srgbClr val="333333"/>
                </a:solidFill>
                <a:effectLst/>
                <a:uLnTx/>
                <a:uFillTx/>
                <a:latin typeface="Arial"/>
                <a:ea typeface="MS PGothic" panose="020B0600070205080204" pitchFamily="34" charset="-128"/>
              </a:rPr>
              <a:t>15,2589 €</a:t>
            </a:r>
          </a:p>
        </p:txBody>
      </p:sp>
    </p:spTree>
    <p:extLst>
      <p:ext uri="{BB962C8B-B14F-4D97-AF65-F5344CB8AC3E}">
        <p14:creationId xmlns:p14="http://schemas.microsoft.com/office/powerpoint/2010/main" val="14429406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3"/>
          <p:cNvSpPr txBox="1">
            <a:spLocks noChangeArrowheads="1"/>
          </p:cNvSpPr>
          <p:nvPr/>
        </p:nvSpPr>
        <p:spPr bwMode="auto">
          <a:xfrm>
            <a:off x="2350950" y="666197"/>
            <a:ext cx="7748587"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000" b="1" i="0" u="none" strike="noStrike" kern="1200" cap="none" spc="0" normalizeH="0" baseline="0" noProof="0">
                <a:ln>
                  <a:noFill/>
                </a:ln>
                <a:solidFill>
                  <a:srgbClr val="990000"/>
                </a:solidFill>
                <a:effectLst/>
                <a:uLnTx/>
                <a:uFillTx/>
                <a:latin typeface="Arial"/>
                <a:ea typeface="MS PGothic" panose="020B0600070205080204" pitchFamily="34" charset="-128"/>
              </a:rPr>
              <a:t>Mode d</a:t>
            </a:r>
            <a:r>
              <a:rPr kumimoji="0" lang="ja-JP" altLang="fr-FR" sz="4000" b="1" i="0" u="none" strike="noStrike" kern="1200" cap="none" spc="0" normalizeH="0" baseline="0" noProof="0">
                <a:ln>
                  <a:noFill/>
                </a:ln>
                <a:solidFill>
                  <a:srgbClr val="990000"/>
                </a:solidFill>
                <a:effectLst/>
                <a:uLnTx/>
                <a:uFillTx/>
                <a:latin typeface="Arial"/>
                <a:ea typeface="MS PGothic" panose="020B0600070205080204" pitchFamily="34" charset="-128"/>
              </a:rPr>
              <a:t>’</a:t>
            </a:r>
            <a:r>
              <a:rPr kumimoji="0" lang="fr-FR" altLang="ja-JP" sz="4000" b="1" i="0" u="none" strike="noStrike" kern="1200" cap="none" spc="0" normalizeH="0" baseline="0" noProof="0">
                <a:ln>
                  <a:noFill/>
                </a:ln>
                <a:solidFill>
                  <a:srgbClr val="990000"/>
                </a:solidFill>
                <a:effectLst/>
                <a:uLnTx/>
                <a:uFillTx/>
                <a:latin typeface="Arial"/>
                <a:ea typeface="MS PGothic" panose="020B0600070205080204" pitchFamily="34" charset="-128"/>
              </a:rPr>
              <a:t>acquisition des droits dans un régime par points</a:t>
            </a:r>
            <a:r>
              <a:rPr kumimoji="0" lang="fr-FR" altLang="ja-JP" sz="4400" b="1" i="0" u="none" strike="noStrike" kern="1200" cap="none" spc="0" normalizeH="0" baseline="0" noProof="0">
                <a:ln>
                  <a:noFill/>
                </a:ln>
                <a:solidFill>
                  <a:srgbClr val="990000"/>
                </a:solidFill>
                <a:effectLst/>
                <a:uLnTx/>
                <a:uFillTx/>
                <a:latin typeface="Comic Sans MS" panose="030F0702030302020204" pitchFamily="66" charset="0"/>
                <a:ea typeface="MS PGothic" panose="020B0600070205080204" pitchFamily="34" charset="-128"/>
              </a:rPr>
              <a:t> </a:t>
            </a:r>
            <a:endParaRPr kumimoji="0" lang="fr-FR" altLang="fr-FR" sz="4400" b="1" i="0" u="none" strike="noStrike" kern="1200" cap="none" spc="0" normalizeH="0" baseline="0" noProof="0" dirty="0">
              <a:ln>
                <a:noFill/>
              </a:ln>
              <a:solidFill>
                <a:srgbClr val="990000"/>
              </a:solidFill>
              <a:effectLst/>
              <a:uLnTx/>
              <a:uFillTx/>
              <a:latin typeface="Comic Sans MS" panose="030F0702030302020204" pitchFamily="66" charset="0"/>
              <a:ea typeface="MS PGothic" panose="020B0600070205080204" pitchFamily="34" charset="-128"/>
            </a:endParaRPr>
          </a:p>
        </p:txBody>
      </p:sp>
      <p:sp>
        <p:nvSpPr>
          <p:cNvPr id="5" name="Rectangle 3"/>
          <p:cNvSpPr txBox="1">
            <a:spLocks noChangeArrowheads="1"/>
          </p:cNvSpPr>
          <p:nvPr/>
        </p:nvSpPr>
        <p:spPr bwMode="auto">
          <a:xfrm>
            <a:off x="2385875" y="2063197"/>
            <a:ext cx="77057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marR="0" lvl="0" indent="0"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3600" b="0" i="0" u="none" strike="noStrike" kern="1200" cap="none" spc="0" normalizeH="0" baseline="0" noProof="0">
                <a:ln>
                  <a:noFill/>
                </a:ln>
                <a:solidFill>
                  <a:srgbClr val="333333"/>
                </a:solidFill>
                <a:effectLst/>
                <a:uLnTx/>
                <a:uFillTx/>
                <a:latin typeface="Arial"/>
                <a:ea typeface="MS PGothic" panose="020B0600070205080204" pitchFamily="34" charset="-128"/>
              </a:rPr>
              <a:t>Le nombre de points acquis par le salarié pour l</a:t>
            </a:r>
            <a:r>
              <a:rPr kumimoji="0" lang="ja-JP" altLang="fr-FR" sz="3600" b="0" i="0" u="none" strike="noStrike" kern="1200" cap="none" spc="0" normalizeH="0" baseline="0" noProof="0">
                <a:ln>
                  <a:noFill/>
                </a:ln>
                <a:solidFill>
                  <a:srgbClr val="333333"/>
                </a:solidFill>
                <a:effectLst/>
                <a:uLnTx/>
                <a:uFillTx/>
                <a:latin typeface="Arial"/>
                <a:ea typeface="MS PGothic" panose="020B0600070205080204" pitchFamily="34" charset="-128"/>
              </a:rPr>
              <a:t>’</a:t>
            </a:r>
            <a:r>
              <a:rPr kumimoji="0" lang="fr-FR" altLang="ja-JP" sz="3600" b="0" i="0" u="none" strike="noStrike" kern="1200" cap="none" spc="0" normalizeH="0" baseline="0" noProof="0">
                <a:ln>
                  <a:noFill/>
                </a:ln>
                <a:solidFill>
                  <a:srgbClr val="333333"/>
                </a:solidFill>
                <a:effectLst/>
                <a:uLnTx/>
                <a:uFillTx/>
                <a:latin typeface="Arial"/>
                <a:ea typeface="MS PGothic" panose="020B0600070205080204" pitchFamily="34" charset="-128"/>
              </a:rPr>
              <a:t>année 2015 est égal à :</a:t>
            </a:r>
            <a:endParaRPr kumimoji="0" lang="fr-FR" altLang="ja-JP" sz="1200" b="0" i="0" u="none" strike="noStrike" kern="1200" cap="none" spc="0" normalizeH="0" baseline="0" noProof="0">
              <a:ln>
                <a:noFill/>
              </a:ln>
              <a:solidFill>
                <a:srgbClr val="333333"/>
              </a:solidFill>
              <a:effectLst/>
              <a:uLnTx/>
              <a:uFillTx/>
              <a:latin typeface="Arial"/>
              <a:ea typeface="MS PGothic" panose="020B0600070205080204" pitchFamily="34" charset="-128"/>
            </a:endParaRPr>
          </a:p>
          <a:p>
            <a:pPr marL="0" marR="0" lvl="0" indent="0" algn="ctr"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r>
              <a:rPr kumimoji="0" lang="fr-FR" altLang="fr-FR" sz="3600" b="0" i="0" u="none" strike="noStrike" kern="1200" cap="none" spc="0" normalizeH="0" baseline="0" noProof="0">
                <a:ln>
                  <a:noFill/>
                </a:ln>
                <a:solidFill>
                  <a:srgbClr val="333333"/>
                </a:solidFill>
                <a:effectLst/>
                <a:uLnTx/>
                <a:uFillTx/>
                <a:latin typeface="Arial"/>
                <a:ea typeface="MS PGothic" panose="020B0600070205080204" pitchFamily="34" charset="-128"/>
              </a:rPr>
              <a:t>1488 € : 15,2589 € = 97</a:t>
            </a:r>
          </a:p>
        </p:txBody>
      </p:sp>
      <p:sp>
        <p:nvSpPr>
          <p:cNvPr id="7" name="Bulle ronde 6"/>
          <p:cNvSpPr/>
          <p:nvPr/>
        </p:nvSpPr>
        <p:spPr>
          <a:xfrm>
            <a:off x="5554351" y="5245071"/>
            <a:ext cx="2160240" cy="1080120"/>
          </a:xfrm>
          <a:prstGeom prst="wedgeEllipseCallout">
            <a:avLst>
              <a:gd name="adj1" fmla="val -18862"/>
              <a:gd name="adj2" fmla="val -105797"/>
            </a:avLst>
          </a:prstGeom>
          <a:gradFill rotWithShape="1">
            <a:gsLst>
              <a:gs pos="0">
                <a:srgbClr val="990000">
                  <a:shade val="70000"/>
                  <a:satMod val="120000"/>
                </a:srgbClr>
              </a:gs>
              <a:gs pos="35000">
                <a:srgbClr val="990000">
                  <a:shade val="100000"/>
                  <a:satMod val="150000"/>
                </a:srgbClr>
              </a:gs>
              <a:gs pos="70000">
                <a:srgbClr val="990000">
                  <a:tint val="100000"/>
                  <a:shade val="100000"/>
                  <a:satMod val="200000"/>
                  <a:greenMod val="100000"/>
                </a:srgbClr>
              </a:gs>
              <a:gs pos="100000">
                <a:srgbClr val="990000">
                  <a:tint val="100000"/>
                  <a:shade val="100000"/>
                  <a:satMod val="250000"/>
                  <a:greenMod val="100000"/>
                </a:srgbClr>
              </a:gs>
            </a:gsLst>
            <a:lin ang="16200000" scaled="1"/>
          </a:gradFill>
          <a:ln w="12700" cap="flat" cmpd="sng" algn="ctr">
            <a:solidFill>
              <a:srgbClr val="990000">
                <a:shade val="95000"/>
                <a:satMod val="105000"/>
              </a:srgb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anchor="ctr"/>
          <a:lstStyle/>
          <a:p>
            <a:pPr marL="0" marR="0" lvl="0" indent="0" algn="ctr" defTabSz="914400" eaLnBrk="1" fontAlgn="base" latinLnBrk="0" hangingPunct="1">
              <a:lnSpc>
                <a:spcPct val="70000"/>
              </a:lnSpc>
              <a:spcBef>
                <a:spcPct val="50000"/>
              </a:spcBef>
              <a:spcAft>
                <a:spcPct val="0"/>
              </a:spcAft>
              <a:buClr>
                <a:srgbClr val="E6682E"/>
              </a:buClr>
              <a:buSzTx/>
              <a:buFont typeface="Wingdings" charset="0"/>
              <a:buChar char="§"/>
              <a:tabLst/>
              <a:defRPr/>
            </a:pPr>
            <a:endParaRPr kumimoji="0" lang="fr-FR" sz="3200" b="0" i="0" u="none" strike="noStrike" kern="0" cap="none" spc="0" normalizeH="0" baseline="0" noProof="0">
              <a:ln>
                <a:noFill/>
              </a:ln>
              <a:solidFill>
                <a:prstClr val="white"/>
              </a:solidFill>
              <a:effectLst/>
              <a:uLnTx/>
              <a:uFillTx/>
              <a:latin typeface="Arial"/>
              <a:ea typeface="+mn-ea"/>
              <a:cs typeface="+mn-cs"/>
            </a:endParaRPr>
          </a:p>
        </p:txBody>
      </p:sp>
      <p:sp>
        <p:nvSpPr>
          <p:cNvPr id="8" name="Text Box 5"/>
          <p:cNvSpPr txBox="1">
            <a:spLocks noChangeArrowheads="1"/>
          </p:cNvSpPr>
          <p:nvPr/>
        </p:nvSpPr>
        <p:spPr bwMode="auto">
          <a:xfrm>
            <a:off x="5387936" y="5529582"/>
            <a:ext cx="2306637" cy="568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50000"/>
              </a:lnSpc>
              <a:spcBef>
                <a:spcPct val="50000"/>
              </a:spcBef>
              <a:spcAft>
                <a:spcPct val="0"/>
              </a:spcAft>
            </a:pPr>
            <a:r>
              <a:rPr lang="fr-FR" altLang="fr-FR" sz="2000" dirty="0">
                <a:solidFill>
                  <a:srgbClr val="FFFFFF"/>
                </a:solidFill>
                <a:latin typeface="Tahoma" panose="020B0604030504040204" pitchFamily="34" charset="0"/>
                <a:cs typeface="Times New Roman" panose="02020603050405020304" pitchFamily="18" charset="0"/>
              </a:rPr>
              <a:t>Prix </a:t>
            </a:r>
          </a:p>
          <a:p>
            <a:pPr algn="ctr" eaLnBrk="1" fontAlgn="base" hangingPunct="1">
              <a:lnSpc>
                <a:spcPct val="50000"/>
              </a:lnSpc>
              <a:spcBef>
                <a:spcPct val="50000"/>
              </a:spcBef>
              <a:spcAft>
                <a:spcPct val="0"/>
              </a:spcAft>
            </a:pPr>
            <a:r>
              <a:rPr lang="fr-FR" altLang="fr-FR" sz="2000" dirty="0">
                <a:solidFill>
                  <a:srgbClr val="FFFFFF"/>
                </a:solidFill>
                <a:latin typeface="Tahoma" panose="020B0604030504040204" pitchFamily="34" charset="0"/>
                <a:cs typeface="Times New Roman" panose="02020603050405020304" pitchFamily="18" charset="0"/>
              </a:rPr>
              <a:t>du point</a:t>
            </a:r>
          </a:p>
        </p:txBody>
      </p:sp>
      <p:sp>
        <p:nvSpPr>
          <p:cNvPr id="9" name="Bulle ronde 8"/>
          <p:cNvSpPr/>
          <p:nvPr/>
        </p:nvSpPr>
        <p:spPr>
          <a:xfrm>
            <a:off x="2335695" y="5029047"/>
            <a:ext cx="2930624" cy="1332728"/>
          </a:xfrm>
          <a:prstGeom prst="wedgeEllipseCallout">
            <a:avLst>
              <a:gd name="adj1" fmla="val 23658"/>
              <a:gd name="adj2" fmla="val -81075"/>
            </a:avLst>
          </a:prstGeom>
          <a:gradFill rotWithShape="1">
            <a:gsLst>
              <a:gs pos="0">
                <a:srgbClr val="990000">
                  <a:shade val="70000"/>
                  <a:satMod val="120000"/>
                </a:srgbClr>
              </a:gs>
              <a:gs pos="35000">
                <a:srgbClr val="990000">
                  <a:shade val="100000"/>
                  <a:satMod val="150000"/>
                </a:srgbClr>
              </a:gs>
              <a:gs pos="70000">
                <a:srgbClr val="990000">
                  <a:tint val="100000"/>
                  <a:shade val="100000"/>
                  <a:satMod val="200000"/>
                  <a:greenMod val="100000"/>
                </a:srgbClr>
              </a:gs>
              <a:gs pos="100000">
                <a:srgbClr val="990000">
                  <a:tint val="100000"/>
                  <a:shade val="100000"/>
                  <a:satMod val="250000"/>
                  <a:greenMod val="100000"/>
                </a:srgbClr>
              </a:gs>
            </a:gsLst>
            <a:lin ang="16200000" scaled="1"/>
          </a:gradFill>
          <a:ln w="12700" cap="flat" cmpd="sng" algn="ctr">
            <a:solidFill>
              <a:srgbClr val="990000">
                <a:shade val="95000"/>
                <a:satMod val="105000"/>
              </a:srgb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anchor="ctr"/>
          <a:lstStyle/>
          <a:p>
            <a:pPr marL="0" marR="0" lvl="0" indent="0" algn="ctr" defTabSz="914400" eaLnBrk="1" fontAlgn="base" latinLnBrk="0" hangingPunct="1">
              <a:lnSpc>
                <a:spcPct val="70000"/>
              </a:lnSpc>
              <a:spcBef>
                <a:spcPct val="50000"/>
              </a:spcBef>
              <a:spcAft>
                <a:spcPct val="0"/>
              </a:spcAft>
              <a:buClr>
                <a:srgbClr val="E6682E"/>
              </a:buClr>
              <a:buSzTx/>
              <a:buFont typeface="Wingdings" charset="0"/>
              <a:buChar char="§"/>
              <a:tabLst/>
              <a:defRPr/>
            </a:pPr>
            <a:endParaRPr kumimoji="0" lang="fr-FR" sz="3200" b="0" i="0" u="none" strike="noStrike" kern="0" cap="none" spc="0" normalizeH="0" baseline="0" noProof="0">
              <a:ln>
                <a:noFill/>
              </a:ln>
              <a:solidFill>
                <a:prstClr val="white"/>
              </a:solidFill>
              <a:effectLst/>
              <a:uLnTx/>
              <a:uFillTx/>
              <a:latin typeface="Arial"/>
              <a:ea typeface="+mn-ea"/>
              <a:cs typeface="+mn-cs"/>
            </a:endParaRPr>
          </a:p>
        </p:txBody>
      </p:sp>
      <p:sp>
        <p:nvSpPr>
          <p:cNvPr id="10" name="Text Box 9"/>
          <p:cNvSpPr txBox="1">
            <a:spLocks noChangeArrowheads="1"/>
          </p:cNvSpPr>
          <p:nvPr/>
        </p:nvSpPr>
        <p:spPr bwMode="auto">
          <a:xfrm>
            <a:off x="2647688" y="5318350"/>
            <a:ext cx="2306638" cy="88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eaLnBrk="0" hangingPunct="0">
              <a:defRPr sz="3200">
                <a:solidFill>
                  <a:srgbClr val="500000"/>
                </a:solidFill>
                <a:latin typeface="Comic Sans MS" charset="0"/>
                <a:ea typeface="ＭＳ Ｐゴシック" charset="0"/>
                <a:cs typeface="Times New Roman" charset="0"/>
              </a:defRPr>
            </a:lvl1pPr>
            <a:lvl2pPr marL="742950" indent="-285750" eaLnBrk="0" hangingPunct="0">
              <a:defRPr sz="3200">
                <a:solidFill>
                  <a:srgbClr val="500000"/>
                </a:solidFill>
                <a:latin typeface="Comic Sans MS" charset="0"/>
                <a:ea typeface="Times New Roman" charset="0"/>
                <a:cs typeface="Times New Roman" charset="0"/>
              </a:defRPr>
            </a:lvl2pPr>
            <a:lvl3pPr marL="1143000" indent="-228600" eaLnBrk="0" hangingPunct="0">
              <a:defRPr sz="3200">
                <a:solidFill>
                  <a:srgbClr val="500000"/>
                </a:solidFill>
                <a:latin typeface="Comic Sans MS" charset="0"/>
                <a:ea typeface="Times New Roman" charset="0"/>
                <a:cs typeface="Times New Roman" charset="0"/>
              </a:defRPr>
            </a:lvl3pPr>
            <a:lvl4pPr marL="1600200" indent="-228600" eaLnBrk="0" hangingPunct="0">
              <a:defRPr sz="3200">
                <a:solidFill>
                  <a:srgbClr val="500000"/>
                </a:solidFill>
                <a:latin typeface="Comic Sans MS" charset="0"/>
                <a:ea typeface="Times New Roman" charset="0"/>
                <a:cs typeface="Times New Roman" charset="0"/>
              </a:defRPr>
            </a:lvl4pPr>
            <a:lvl5pPr marL="2057400" indent="-228600" eaLnBrk="0" hangingPunct="0">
              <a:defRPr sz="3200">
                <a:solidFill>
                  <a:srgbClr val="500000"/>
                </a:solidFill>
                <a:latin typeface="Comic Sans MS" charset="0"/>
                <a:ea typeface="Times New Roman" charset="0"/>
                <a:cs typeface="Times New Roman" charset="0"/>
              </a:defRPr>
            </a:lvl5pPr>
            <a:lvl6pPr marL="25146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6pPr>
            <a:lvl7pPr marL="29718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7pPr>
            <a:lvl8pPr marL="34290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8pPr>
            <a:lvl9pPr marL="38862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9pPr>
          </a:lstStyle>
          <a:p>
            <a:pPr algn="ctr" eaLnBrk="1" fontAlgn="base" hangingPunct="1">
              <a:lnSpc>
                <a:spcPct val="50000"/>
              </a:lnSpc>
              <a:spcBef>
                <a:spcPct val="50000"/>
              </a:spcBef>
              <a:spcAft>
                <a:spcPct val="0"/>
              </a:spcAft>
              <a:defRPr/>
            </a:pPr>
            <a:r>
              <a:rPr lang="fr-FR" sz="2000" dirty="0">
                <a:solidFill>
                  <a:prstClr val="white"/>
                </a:solidFill>
                <a:latin typeface="Tahoma" charset="0"/>
              </a:rPr>
              <a:t>Montant annuel </a:t>
            </a:r>
          </a:p>
          <a:p>
            <a:pPr algn="ctr" eaLnBrk="1" fontAlgn="base" hangingPunct="1">
              <a:lnSpc>
                <a:spcPct val="50000"/>
              </a:lnSpc>
              <a:spcBef>
                <a:spcPct val="50000"/>
              </a:spcBef>
              <a:spcAft>
                <a:spcPct val="0"/>
              </a:spcAft>
              <a:defRPr/>
            </a:pPr>
            <a:r>
              <a:rPr lang="fr-FR" sz="2000" dirty="0">
                <a:solidFill>
                  <a:prstClr val="white"/>
                </a:solidFill>
                <a:latin typeface="Tahoma" charset="0"/>
              </a:rPr>
              <a:t>de la cotisation</a:t>
            </a:r>
          </a:p>
          <a:p>
            <a:pPr algn="ctr" eaLnBrk="1" fontAlgn="base" hangingPunct="1">
              <a:lnSpc>
                <a:spcPct val="50000"/>
              </a:lnSpc>
              <a:spcBef>
                <a:spcPct val="50000"/>
              </a:spcBef>
              <a:spcAft>
                <a:spcPct val="0"/>
              </a:spcAft>
              <a:defRPr/>
            </a:pPr>
            <a:r>
              <a:rPr lang="fr-FR" sz="2000" dirty="0">
                <a:solidFill>
                  <a:prstClr val="white"/>
                </a:solidFill>
                <a:latin typeface="Tahoma" charset="0"/>
              </a:rPr>
              <a:t>contractuelle</a:t>
            </a:r>
          </a:p>
        </p:txBody>
      </p:sp>
      <p:sp>
        <p:nvSpPr>
          <p:cNvPr id="11" name="Bulle ronde 10"/>
          <p:cNvSpPr/>
          <p:nvPr/>
        </p:nvSpPr>
        <p:spPr>
          <a:xfrm>
            <a:off x="8218647" y="5029047"/>
            <a:ext cx="2515614" cy="1080120"/>
          </a:xfrm>
          <a:prstGeom prst="wedgeEllipseCallout">
            <a:avLst>
              <a:gd name="adj1" fmla="val -44349"/>
              <a:gd name="adj2" fmla="val -89569"/>
            </a:avLst>
          </a:prstGeom>
          <a:gradFill rotWithShape="1">
            <a:gsLst>
              <a:gs pos="0">
                <a:srgbClr val="990000">
                  <a:shade val="70000"/>
                  <a:satMod val="120000"/>
                </a:srgbClr>
              </a:gs>
              <a:gs pos="35000">
                <a:srgbClr val="990000">
                  <a:shade val="100000"/>
                  <a:satMod val="150000"/>
                </a:srgbClr>
              </a:gs>
              <a:gs pos="70000">
                <a:srgbClr val="990000">
                  <a:tint val="100000"/>
                  <a:shade val="100000"/>
                  <a:satMod val="200000"/>
                  <a:greenMod val="100000"/>
                </a:srgbClr>
              </a:gs>
              <a:gs pos="100000">
                <a:srgbClr val="990000">
                  <a:tint val="100000"/>
                  <a:shade val="100000"/>
                  <a:satMod val="250000"/>
                  <a:greenMod val="100000"/>
                </a:srgbClr>
              </a:gs>
            </a:gsLst>
            <a:lin ang="16200000" scaled="1"/>
          </a:gradFill>
          <a:ln w="12700" cap="flat" cmpd="sng" algn="ctr">
            <a:solidFill>
              <a:srgbClr val="990000">
                <a:shade val="95000"/>
                <a:satMod val="105000"/>
              </a:srgb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anchor="ctr"/>
          <a:lstStyle/>
          <a:p>
            <a:pPr marL="0" marR="0" lvl="0" indent="0" algn="ctr" defTabSz="914400" eaLnBrk="1" fontAlgn="base" latinLnBrk="0" hangingPunct="1">
              <a:lnSpc>
                <a:spcPct val="70000"/>
              </a:lnSpc>
              <a:spcBef>
                <a:spcPct val="50000"/>
              </a:spcBef>
              <a:spcAft>
                <a:spcPct val="0"/>
              </a:spcAft>
              <a:buClr>
                <a:srgbClr val="E6682E"/>
              </a:buClr>
              <a:buSzTx/>
              <a:buFont typeface="Wingdings" charset="0"/>
              <a:buChar char="§"/>
              <a:tabLst/>
              <a:defRPr/>
            </a:pPr>
            <a:endParaRPr kumimoji="0" lang="fr-FR" sz="3200" b="0" i="0" u="none" strike="noStrike" kern="0" cap="none" spc="0" normalizeH="0" baseline="0" noProof="0">
              <a:ln>
                <a:noFill/>
              </a:ln>
              <a:solidFill>
                <a:prstClr val="white"/>
              </a:solidFill>
              <a:effectLst/>
              <a:uLnTx/>
              <a:uFillTx/>
              <a:latin typeface="Arial"/>
              <a:ea typeface="+mn-ea"/>
              <a:cs typeface="+mn-cs"/>
            </a:endParaRPr>
          </a:p>
        </p:txBody>
      </p:sp>
      <p:sp>
        <p:nvSpPr>
          <p:cNvPr id="12" name="Text Box 7"/>
          <p:cNvSpPr txBox="1">
            <a:spLocks noChangeArrowheads="1"/>
          </p:cNvSpPr>
          <p:nvPr/>
        </p:nvSpPr>
        <p:spPr bwMode="auto">
          <a:xfrm>
            <a:off x="8218126" y="5201477"/>
            <a:ext cx="2306638"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eaLnBrk="0" hangingPunct="0">
              <a:defRPr sz="3200">
                <a:solidFill>
                  <a:srgbClr val="500000"/>
                </a:solidFill>
                <a:latin typeface="Comic Sans MS" charset="0"/>
                <a:ea typeface="ＭＳ Ｐゴシック" charset="0"/>
                <a:cs typeface="Times New Roman" charset="0"/>
              </a:defRPr>
            </a:lvl1pPr>
            <a:lvl2pPr marL="742950" indent="-285750" eaLnBrk="0" hangingPunct="0">
              <a:defRPr sz="3200">
                <a:solidFill>
                  <a:srgbClr val="500000"/>
                </a:solidFill>
                <a:latin typeface="Comic Sans MS" charset="0"/>
                <a:ea typeface="Times New Roman" charset="0"/>
                <a:cs typeface="Times New Roman" charset="0"/>
              </a:defRPr>
            </a:lvl2pPr>
            <a:lvl3pPr marL="1143000" indent="-228600" eaLnBrk="0" hangingPunct="0">
              <a:defRPr sz="3200">
                <a:solidFill>
                  <a:srgbClr val="500000"/>
                </a:solidFill>
                <a:latin typeface="Comic Sans MS" charset="0"/>
                <a:ea typeface="Times New Roman" charset="0"/>
                <a:cs typeface="Times New Roman" charset="0"/>
              </a:defRPr>
            </a:lvl3pPr>
            <a:lvl4pPr marL="1600200" indent="-228600" eaLnBrk="0" hangingPunct="0">
              <a:defRPr sz="3200">
                <a:solidFill>
                  <a:srgbClr val="500000"/>
                </a:solidFill>
                <a:latin typeface="Comic Sans MS" charset="0"/>
                <a:ea typeface="Times New Roman" charset="0"/>
                <a:cs typeface="Times New Roman" charset="0"/>
              </a:defRPr>
            </a:lvl4pPr>
            <a:lvl5pPr marL="2057400" indent="-228600" eaLnBrk="0" hangingPunct="0">
              <a:defRPr sz="3200">
                <a:solidFill>
                  <a:srgbClr val="500000"/>
                </a:solidFill>
                <a:latin typeface="Comic Sans MS" charset="0"/>
                <a:ea typeface="Times New Roman" charset="0"/>
                <a:cs typeface="Times New Roman" charset="0"/>
              </a:defRPr>
            </a:lvl5pPr>
            <a:lvl6pPr marL="25146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6pPr>
            <a:lvl7pPr marL="29718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7pPr>
            <a:lvl8pPr marL="34290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8pPr>
            <a:lvl9pPr marL="38862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9pPr>
          </a:lstStyle>
          <a:p>
            <a:pPr algn="ctr" eaLnBrk="1" fontAlgn="base" hangingPunct="1">
              <a:lnSpc>
                <a:spcPct val="50000"/>
              </a:lnSpc>
              <a:spcBef>
                <a:spcPct val="50000"/>
              </a:spcBef>
              <a:spcAft>
                <a:spcPct val="0"/>
              </a:spcAft>
              <a:defRPr/>
            </a:pPr>
            <a:r>
              <a:rPr lang="fr-FR" sz="2000" dirty="0">
                <a:solidFill>
                  <a:srgbClr val="FFFFFF"/>
                </a:solidFill>
                <a:latin typeface="Tahoma" charset="0"/>
              </a:rPr>
              <a:t>Nombre de</a:t>
            </a:r>
          </a:p>
          <a:p>
            <a:pPr algn="ctr" eaLnBrk="1" fontAlgn="base" hangingPunct="1">
              <a:lnSpc>
                <a:spcPct val="50000"/>
              </a:lnSpc>
              <a:spcBef>
                <a:spcPct val="50000"/>
              </a:spcBef>
              <a:spcAft>
                <a:spcPct val="0"/>
              </a:spcAft>
              <a:defRPr/>
            </a:pPr>
            <a:r>
              <a:rPr lang="fr-FR" sz="2000" dirty="0">
                <a:solidFill>
                  <a:srgbClr val="FFFFFF"/>
                </a:solidFill>
                <a:latin typeface="Tahoma" charset="0"/>
              </a:rPr>
              <a:t>points de</a:t>
            </a:r>
          </a:p>
          <a:p>
            <a:pPr algn="ctr" eaLnBrk="1" fontAlgn="base" hangingPunct="1">
              <a:lnSpc>
                <a:spcPct val="50000"/>
              </a:lnSpc>
              <a:spcBef>
                <a:spcPct val="50000"/>
              </a:spcBef>
              <a:spcAft>
                <a:spcPct val="0"/>
              </a:spcAft>
              <a:defRPr/>
            </a:pPr>
            <a:r>
              <a:rPr lang="fr-FR" sz="2000" dirty="0">
                <a:solidFill>
                  <a:srgbClr val="FFFFFF"/>
                </a:solidFill>
                <a:latin typeface="Tahoma" charset="0"/>
              </a:rPr>
              <a:t> retraite</a:t>
            </a:r>
          </a:p>
        </p:txBody>
      </p:sp>
    </p:spTree>
    <p:extLst>
      <p:ext uri="{BB962C8B-B14F-4D97-AF65-F5344CB8AC3E}">
        <p14:creationId xmlns:p14="http://schemas.microsoft.com/office/powerpoint/2010/main" val="37276263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2272057" y="703677"/>
            <a:ext cx="74231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4000" b="1" i="0" u="none" strike="noStrike" kern="1200" cap="none" spc="0" normalizeH="0" baseline="0" noProof="0">
                <a:ln>
                  <a:noFill/>
                </a:ln>
                <a:solidFill>
                  <a:srgbClr val="990000"/>
                </a:solidFill>
                <a:effectLst/>
                <a:uLnTx/>
                <a:uFillTx/>
                <a:latin typeface="Arial"/>
                <a:ea typeface="MS PGothic" panose="020B0600070205080204" pitchFamily="34" charset="-128"/>
              </a:rPr>
              <a:t>Montant de la retraite dans un régime par points</a:t>
            </a:r>
            <a:endPar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2206970" y="2154652"/>
            <a:ext cx="7783512"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r>
              <a:rPr kumimoji="0" lang="fr-FR" altLang="fr-FR" sz="3200" b="0" i="0" u="none" strike="noStrike" kern="1200" cap="none" spc="0" normalizeH="0" baseline="0" noProof="0">
                <a:ln>
                  <a:noFill/>
                </a:ln>
                <a:solidFill>
                  <a:srgbClr val="333333"/>
                </a:solidFill>
                <a:effectLst/>
                <a:uLnTx/>
                <a:uFillTx/>
                <a:latin typeface="Arial"/>
                <a:ea typeface="MS PGothic" panose="020B0600070205080204" pitchFamily="34" charset="-128"/>
              </a:rPr>
              <a:t>Chacun des points de retraite acquis par le salarié  a une « valeur de service » en euros, </a:t>
            </a:r>
            <a:r>
              <a:rPr kumimoji="0" lang="fr-FR" altLang="fr-FR" sz="3600" b="1" i="0" u="none" strike="noStrike" kern="1200" cap="none" spc="0" normalizeH="0" baseline="0" noProof="0">
                <a:ln>
                  <a:noFill/>
                </a:ln>
                <a:solidFill>
                  <a:srgbClr val="333333"/>
                </a:solidFill>
                <a:effectLst/>
                <a:uLnTx/>
                <a:uFillTx/>
                <a:latin typeface="Arial"/>
                <a:ea typeface="MS PGothic" panose="020B0600070205080204" pitchFamily="34" charset="-128"/>
              </a:rPr>
              <a:t>V</a:t>
            </a:r>
            <a:r>
              <a:rPr kumimoji="0" lang="fr-FR" altLang="fr-FR" sz="3200" b="1" i="0" u="none" strike="noStrike" kern="1200" cap="none" spc="0" normalizeH="0" baseline="0" noProof="0">
                <a:ln>
                  <a:noFill/>
                </a:ln>
                <a:solidFill>
                  <a:srgbClr val="333333"/>
                </a:solidFill>
                <a:effectLst/>
                <a:uLnTx/>
                <a:uFillTx/>
                <a:latin typeface="Arial"/>
                <a:ea typeface="MS PGothic" panose="020B0600070205080204" pitchFamily="34" charset="-128"/>
              </a:rPr>
              <a:t>, </a:t>
            </a:r>
            <a:r>
              <a:rPr kumimoji="0" lang="fr-FR" altLang="fr-FR" sz="3200" b="0" i="0" u="none" strike="noStrike" kern="1200" cap="none" spc="0" normalizeH="0" baseline="0" noProof="0">
                <a:ln>
                  <a:noFill/>
                </a:ln>
                <a:solidFill>
                  <a:srgbClr val="333333"/>
                </a:solidFill>
                <a:effectLst/>
                <a:uLnTx/>
                <a:uFillTx/>
                <a:latin typeface="Arial"/>
                <a:ea typeface="MS PGothic" panose="020B0600070205080204" pitchFamily="34" charset="-128"/>
              </a:rPr>
              <a:t>qui représente le montant annuel de retraite auquel ce point donne droit. </a:t>
            </a:r>
          </a:p>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panose="05000000000000000000" pitchFamily="2" charset="2"/>
              <a:buNone/>
              <a:tabLst/>
              <a:defRPr/>
            </a:pPr>
            <a:endParaRPr kumimoji="0" lang="fr-FR" altLang="fr-FR" sz="800" b="0" i="0" u="none" strike="noStrike" kern="1200" cap="none" spc="0" normalizeH="0" baseline="0" noProof="0">
              <a:ln>
                <a:noFill/>
              </a:ln>
              <a:solidFill>
                <a:srgbClr val="333333"/>
              </a:solidFill>
              <a:effectLst/>
              <a:uLnTx/>
              <a:uFillTx/>
              <a:latin typeface="Arial"/>
              <a:ea typeface="MS PGothic" panose="020B0600070205080204" pitchFamily="34" charset="-128"/>
            </a:endParaRPr>
          </a:p>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r>
              <a:rPr kumimoji="0" lang="fr-FR" altLang="fr-FR" sz="3200" b="0" i="0" u="none" strike="noStrike" kern="1200" cap="none" spc="0" normalizeH="0" baseline="0" noProof="0">
                <a:ln>
                  <a:noFill/>
                </a:ln>
                <a:solidFill>
                  <a:srgbClr val="333333"/>
                </a:solidFill>
                <a:effectLst/>
                <a:uLnTx/>
                <a:uFillTx/>
                <a:latin typeface="Arial"/>
                <a:ea typeface="MS PGothic" panose="020B0600070205080204" pitchFamily="34" charset="-128"/>
              </a:rPr>
              <a:t>Pour l</a:t>
            </a:r>
            <a:r>
              <a:rPr kumimoji="0" lang="ja-JP" altLang="fr-FR" sz="3200" b="0" i="0" u="none" strike="noStrike" kern="1200" cap="none" spc="0" normalizeH="0" baseline="0" noProof="0">
                <a:ln>
                  <a:noFill/>
                </a:ln>
                <a:solidFill>
                  <a:srgbClr val="333333"/>
                </a:solidFill>
                <a:effectLst/>
                <a:uLnTx/>
                <a:uFillTx/>
                <a:latin typeface="Arial"/>
                <a:ea typeface="MS PGothic" panose="020B0600070205080204" pitchFamily="34" charset="-128"/>
              </a:rPr>
              <a:t>’</a:t>
            </a:r>
            <a:r>
              <a:rPr kumimoji="0" lang="fr-FR" altLang="ja-JP" sz="3200" b="0" i="0" u="none" strike="noStrike" kern="1200" cap="none" spc="0" normalizeH="0" baseline="0" noProof="0">
                <a:ln>
                  <a:noFill/>
                </a:ln>
                <a:solidFill>
                  <a:srgbClr val="333333"/>
                </a:solidFill>
                <a:effectLst/>
                <a:uLnTx/>
                <a:uFillTx/>
                <a:latin typeface="Arial"/>
                <a:ea typeface="MS PGothic" panose="020B0600070205080204" pitchFamily="34" charset="-128"/>
              </a:rPr>
              <a:t>année 2015, </a:t>
            </a:r>
            <a:r>
              <a:rPr kumimoji="0" lang="fr-FR" altLang="ja-JP" sz="3200" b="1" i="0" u="none" strike="noStrike" kern="1200" cap="none" spc="0" normalizeH="0" baseline="0" noProof="0">
                <a:ln>
                  <a:noFill/>
                </a:ln>
                <a:solidFill>
                  <a:srgbClr val="333333"/>
                </a:solidFill>
                <a:effectLst/>
                <a:uLnTx/>
                <a:uFillTx/>
                <a:latin typeface="Arial"/>
                <a:ea typeface="MS PGothic" panose="020B0600070205080204" pitchFamily="34" charset="-128"/>
              </a:rPr>
              <a:t>V</a:t>
            </a:r>
            <a:r>
              <a:rPr kumimoji="0" lang="fr-FR" altLang="ja-JP" sz="3200" b="1" i="0" u="none" strike="noStrike" kern="1200" cap="none" spc="0" normalizeH="0" baseline="-25000" noProof="0">
                <a:ln>
                  <a:noFill/>
                </a:ln>
                <a:solidFill>
                  <a:srgbClr val="333333"/>
                </a:solidFill>
                <a:effectLst/>
                <a:uLnTx/>
                <a:uFillTx/>
                <a:latin typeface="Arial"/>
                <a:ea typeface="MS PGothic" panose="020B0600070205080204" pitchFamily="34" charset="-128"/>
              </a:rPr>
              <a:t>ARRCO </a:t>
            </a:r>
            <a:r>
              <a:rPr kumimoji="0" lang="fr-FR" altLang="ja-JP" sz="3200" b="0" i="0" u="none" strike="noStrike" kern="1200" cap="none" spc="0" normalizeH="0" baseline="0" noProof="0">
                <a:ln>
                  <a:noFill/>
                </a:ln>
                <a:solidFill>
                  <a:srgbClr val="333333"/>
                </a:solidFill>
                <a:effectLst/>
                <a:uLnTx/>
                <a:uFillTx/>
                <a:latin typeface="Arial"/>
                <a:ea typeface="MS PGothic" panose="020B0600070205080204" pitchFamily="34" charset="-128"/>
              </a:rPr>
              <a:t>= 1,2513 €</a:t>
            </a:r>
            <a:endParaRPr kumimoji="0" lang="fr-FR" altLang="fr-FR" sz="3200" b="1" i="0" u="none" strike="noStrike" kern="1200" cap="none" spc="0" normalizeH="0" baseline="0" noProof="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251509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6" name="Rectangle 2"/>
          <p:cNvSpPr txBox="1">
            <a:spLocks noChangeArrowheads="1"/>
          </p:cNvSpPr>
          <p:nvPr/>
        </p:nvSpPr>
        <p:spPr>
          <a:xfrm>
            <a:off x="2235871" y="890011"/>
            <a:ext cx="6965950" cy="8757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5400" b="1" dirty="0">
                <a:solidFill>
                  <a:schemeClr val="accent2">
                    <a:lumMod val="50000"/>
                  </a:schemeClr>
                </a:solidFill>
                <a:latin typeface="+mn-lt"/>
                <a:ea typeface="ＭＳ Ｐゴシック" charset="0"/>
              </a:rPr>
              <a:t>LA CAPITALISATION</a:t>
            </a:r>
          </a:p>
        </p:txBody>
      </p:sp>
      <p:sp>
        <p:nvSpPr>
          <p:cNvPr id="9" name="AutoShape 4"/>
          <p:cNvSpPr>
            <a:spLocks noChangeArrowheads="1"/>
          </p:cNvSpPr>
          <p:nvPr/>
        </p:nvSpPr>
        <p:spPr bwMode="auto">
          <a:xfrm>
            <a:off x="1087315" y="2255276"/>
            <a:ext cx="2956048" cy="1357313"/>
          </a:xfrm>
          <a:prstGeom prst="flowChartAlternateProcess">
            <a:avLst/>
          </a:prstGeom>
          <a:solidFill>
            <a:schemeClr val="accent2"/>
          </a:solidFill>
          <a:ln>
            <a:noFill/>
          </a:ln>
          <a:effectLst/>
          <a:extLst>
            <a:ext uri="{91240B29-F687-4f45-9708-019B960494DF}">
              <a14:hiddenLine xmlns="" xmlns:a14="http://schemas.microsoft.com/office/drawing/2010/main" w="12700" cap="sq">
                <a:solidFill>
                  <a:srgbClr val="000000"/>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100000"/>
              </a:lnSpc>
              <a:spcBef>
                <a:spcPct val="0"/>
              </a:spcBef>
              <a:buClrTx/>
              <a:buFontTx/>
              <a:buNone/>
              <a:defRPr/>
            </a:pPr>
            <a:r>
              <a:rPr lang="fr-FR" sz="2400" b="1" dirty="0">
                <a:solidFill>
                  <a:schemeClr val="bg1"/>
                </a:solidFill>
                <a:latin typeface="+mn-lt"/>
                <a:ea typeface="ＭＳ Ｐゴシック" charset="0"/>
                <a:cs typeface="Times New Roman" charset="0"/>
              </a:rPr>
              <a:t>Cotisations</a:t>
            </a:r>
          </a:p>
        </p:txBody>
      </p:sp>
      <p:sp>
        <p:nvSpPr>
          <p:cNvPr id="10" name="AutoShape 5"/>
          <p:cNvSpPr>
            <a:spLocks noChangeArrowheads="1"/>
          </p:cNvSpPr>
          <p:nvPr/>
        </p:nvSpPr>
        <p:spPr bwMode="auto">
          <a:xfrm>
            <a:off x="3958308" y="4483012"/>
            <a:ext cx="3521075" cy="1260475"/>
          </a:xfrm>
          <a:prstGeom prst="flowChartAlternateProcess">
            <a:avLst/>
          </a:prstGeom>
          <a:solidFill>
            <a:schemeClr val="accent1"/>
          </a:solidFill>
          <a:ln>
            <a:noFill/>
          </a:ln>
          <a:effectLst/>
          <a:extLst>
            <a:ext uri="{91240B29-F687-4f45-9708-019B960494DF}">
              <a14:hiddenLine xmlns="" xmlns:a14="http://schemas.microsoft.com/office/drawing/2010/main" w="12700" cap="sq">
                <a:solidFill>
                  <a:srgbClr val="000000"/>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100000"/>
              </a:lnSpc>
              <a:spcBef>
                <a:spcPct val="0"/>
              </a:spcBef>
              <a:buClrTx/>
              <a:buFontTx/>
              <a:buNone/>
              <a:defRPr/>
            </a:pPr>
            <a:r>
              <a:rPr lang="fr-FR" sz="2400" b="1" dirty="0">
                <a:solidFill>
                  <a:schemeClr val="bg1"/>
                </a:solidFill>
                <a:latin typeface="+mn-lt"/>
                <a:ea typeface="ＭＳ Ｐゴシック" charset="0"/>
                <a:cs typeface="Times New Roman" charset="0"/>
              </a:rPr>
              <a:t>Marchés financiers</a:t>
            </a:r>
          </a:p>
        </p:txBody>
      </p:sp>
      <p:sp>
        <p:nvSpPr>
          <p:cNvPr id="11" name="AutoShape 6"/>
          <p:cNvSpPr>
            <a:spLocks noChangeArrowheads="1"/>
          </p:cNvSpPr>
          <p:nvPr/>
        </p:nvSpPr>
        <p:spPr bwMode="auto">
          <a:xfrm>
            <a:off x="7440489" y="2255276"/>
            <a:ext cx="3522663" cy="1260475"/>
          </a:xfrm>
          <a:prstGeom prst="flowChartAlternateProcess">
            <a:avLst/>
          </a:prstGeom>
          <a:solidFill>
            <a:srgbClr val="00B050"/>
          </a:solidFill>
          <a:ln>
            <a:noFill/>
          </a:ln>
          <a:effectLst/>
          <a:extLst>
            <a:ext uri="{91240B29-F687-4f45-9708-019B960494DF}">
              <a14:hiddenLine xmlns="" xmlns:a14="http://schemas.microsoft.com/office/drawing/2010/main" w="12700" cap="sq">
                <a:solidFill>
                  <a:srgbClr val="000000"/>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hangingPunct="1">
              <a:lnSpc>
                <a:spcPct val="100000"/>
              </a:lnSpc>
              <a:spcBef>
                <a:spcPct val="0"/>
              </a:spcBef>
              <a:buClrTx/>
              <a:buFontTx/>
              <a:buNone/>
            </a:pPr>
            <a:r>
              <a:rPr lang="fr-FR" altLang="fr-FR" sz="2400" b="1" dirty="0">
                <a:solidFill>
                  <a:schemeClr val="bg1"/>
                </a:solidFill>
                <a:latin typeface="Arial" panose="020B0604020202020204" pitchFamily="34" charset="0"/>
                <a:cs typeface="Times New Roman" panose="02020603050405020304" pitchFamily="18" charset="0"/>
              </a:rPr>
              <a:t>Pension</a:t>
            </a:r>
          </a:p>
        </p:txBody>
      </p:sp>
      <p:sp>
        <p:nvSpPr>
          <p:cNvPr id="8" name="Flèche droite 7"/>
          <p:cNvSpPr/>
          <p:nvPr/>
        </p:nvSpPr>
        <p:spPr>
          <a:xfrm rot="7591248">
            <a:off x="2608907" y="4111484"/>
            <a:ext cx="1399364" cy="3131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087315" y="5033287"/>
            <a:ext cx="1857375" cy="369332"/>
          </a:xfrm>
          <a:prstGeom prst="rect">
            <a:avLst/>
          </a:prstGeom>
          <a:noFill/>
        </p:spPr>
        <p:txBody>
          <a:bodyPr wrap="square" rtlCol="0">
            <a:spAutoFit/>
          </a:bodyPr>
          <a:lstStyle/>
          <a:p>
            <a:r>
              <a:rPr lang="fr-FR" b="1" dirty="0"/>
              <a:t>Aléas de carrière</a:t>
            </a:r>
          </a:p>
        </p:txBody>
      </p:sp>
      <p:sp>
        <p:nvSpPr>
          <p:cNvPr id="15" name="Flèche droite 14"/>
          <p:cNvSpPr/>
          <p:nvPr/>
        </p:nvSpPr>
        <p:spPr>
          <a:xfrm rot="2590514">
            <a:off x="3809130" y="3713115"/>
            <a:ext cx="1235532" cy="57253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7586873" y="5361700"/>
            <a:ext cx="1671638" cy="2893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7586873" y="4832526"/>
            <a:ext cx="1671638" cy="2893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rot="18926544">
            <a:off x="6849395" y="3917328"/>
            <a:ext cx="1182187" cy="176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9366001" y="5321719"/>
            <a:ext cx="2271502" cy="369332"/>
          </a:xfrm>
          <a:prstGeom prst="rect">
            <a:avLst/>
          </a:prstGeom>
          <a:noFill/>
        </p:spPr>
        <p:txBody>
          <a:bodyPr wrap="square" rtlCol="0">
            <a:spAutoFit/>
          </a:bodyPr>
          <a:lstStyle/>
          <a:p>
            <a:r>
              <a:rPr lang="fr-FR" b="1" dirty="0"/>
              <a:t>Risque boursier</a:t>
            </a:r>
          </a:p>
        </p:txBody>
      </p:sp>
      <p:sp>
        <p:nvSpPr>
          <p:cNvPr id="20" name="ZoneTexte 19"/>
          <p:cNvSpPr txBox="1"/>
          <p:nvPr/>
        </p:nvSpPr>
        <p:spPr>
          <a:xfrm>
            <a:off x="9366001" y="4792545"/>
            <a:ext cx="1700212" cy="369332"/>
          </a:xfrm>
          <a:prstGeom prst="rect">
            <a:avLst/>
          </a:prstGeom>
          <a:noFill/>
        </p:spPr>
        <p:txBody>
          <a:bodyPr wrap="square" rtlCol="0">
            <a:spAutoFit/>
          </a:bodyPr>
          <a:lstStyle/>
          <a:p>
            <a:r>
              <a:rPr lang="fr-FR" b="1" dirty="0"/>
              <a:t>Commissions</a:t>
            </a:r>
          </a:p>
        </p:txBody>
      </p:sp>
      <p:sp>
        <p:nvSpPr>
          <p:cNvPr id="21" name="Flèche droite 20"/>
          <p:cNvSpPr/>
          <p:nvPr/>
        </p:nvSpPr>
        <p:spPr>
          <a:xfrm rot="18926544">
            <a:off x="6508083" y="3615379"/>
            <a:ext cx="1182187" cy="701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908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20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2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2000"/>
                                        <p:tgtEl>
                                          <p:spTgt spid="1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1999"/>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7" presetClass="exit" presetSubtype="10" fill="hold" grpId="1" nodeType="clickEffect">
                                  <p:stCondLst>
                                    <p:cond delay="0"/>
                                  </p:stCondLst>
                                  <p:childTnLst>
                                    <p:anim calcmode="lin" valueType="num">
                                      <p:cBhvr>
                                        <p:cTn id="42" dur="2000"/>
                                        <p:tgtEl>
                                          <p:spTgt spid="18"/>
                                        </p:tgtEl>
                                        <p:attrNameLst>
                                          <p:attrName>ppt_w</p:attrName>
                                        </p:attrNameLst>
                                      </p:cBhvr>
                                      <p:tavLst>
                                        <p:tav tm="0">
                                          <p:val>
                                            <p:strVal val="ppt_w"/>
                                          </p:val>
                                        </p:tav>
                                        <p:tav tm="100000">
                                          <p:val>
                                            <p:fltVal val="0"/>
                                          </p:val>
                                        </p:tav>
                                      </p:tavLst>
                                    </p:anim>
                                    <p:anim calcmode="lin" valueType="num">
                                      <p:cBhvr>
                                        <p:cTn id="43" dur="2000"/>
                                        <p:tgtEl>
                                          <p:spTgt spid="18"/>
                                        </p:tgtEl>
                                        <p:attrNameLst>
                                          <p:attrName>ppt_h</p:attrName>
                                        </p:attrNameLst>
                                      </p:cBhvr>
                                      <p:tavLst>
                                        <p:tav tm="0">
                                          <p:val>
                                            <p:strVal val="ppt_h"/>
                                          </p:val>
                                        </p:tav>
                                        <p:tav tm="100000">
                                          <p:val>
                                            <p:strVal val="ppt_h"/>
                                          </p:val>
                                        </p:tav>
                                      </p:tavLst>
                                    </p:anim>
                                    <p:set>
                                      <p:cBhvr>
                                        <p:cTn id="44"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nimBg="1"/>
      <p:bldP spid="13" grpId="0"/>
      <p:bldP spid="16" grpId="0" animBg="1"/>
      <p:bldP spid="17" grpId="0" animBg="1"/>
      <p:bldP spid="18" grpId="0" animBg="1"/>
      <p:bldP spid="18" grpId="1" animBg="1"/>
      <p:bldP spid="19" grpId="0"/>
      <p:bldP spid="20" grpId="0"/>
      <p:bldP spid="2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11" name="Rectangle 11"/>
          <p:cNvSpPr>
            <a:spLocks noChangeArrowheads="1"/>
          </p:cNvSpPr>
          <p:nvPr/>
        </p:nvSpPr>
        <p:spPr bwMode="auto">
          <a:xfrm>
            <a:off x="2325757" y="1972020"/>
            <a:ext cx="7889875" cy="4475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marL="457200" indent="-457200"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spcBef>
                <a:spcPct val="20000"/>
              </a:spcBef>
              <a:spcAft>
                <a:spcPct val="0"/>
              </a:spcAft>
              <a:buClr>
                <a:srgbClr val="E6682E"/>
              </a:buClr>
              <a:buSzPct val="60000"/>
              <a:buFont typeface="Wingdings" panose="05000000000000000000" pitchFamily="2" charset="2"/>
              <a:buNone/>
            </a:pPr>
            <a:endParaRPr lang="fr-FR" altLang="fr-FR">
              <a:solidFill>
                <a:srgbClr val="E6682E"/>
              </a:solidFill>
              <a:cs typeface="Times New Roman" panose="02020603050405020304" pitchFamily="18" charset="0"/>
            </a:endParaRPr>
          </a:p>
          <a:p>
            <a:pPr eaLnBrk="1" fontAlgn="base" hangingPunct="1">
              <a:spcBef>
                <a:spcPct val="20000"/>
              </a:spcBef>
              <a:spcAft>
                <a:spcPct val="0"/>
              </a:spcAft>
              <a:buClr>
                <a:srgbClr val="800000"/>
              </a:buClr>
              <a:buSzPct val="100000"/>
              <a:buFont typeface="Wingdings" panose="05000000000000000000" pitchFamily="2" charset="2"/>
              <a:buChar char="§"/>
            </a:pPr>
            <a:r>
              <a:rPr lang="fr-FR" altLang="fr-FR">
                <a:solidFill>
                  <a:srgbClr val="333333"/>
                </a:solidFill>
                <a:latin typeface="Arial" panose="020B0604020202020204" pitchFamily="34" charset="0"/>
                <a:cs typeface="Times New Roman" panose="02020603050405020304" pitchFamily="18" charset="0"/>
              </a:rPr>
              <a:t>Droit potentiel à retraite annuelle ARRCO d</a:t>
            </a:r>
            <a:r>
              <a:rPr lang="ja-JP" altLang="fr-FR">
                <a:solidFill>
                  <a:srgbClr val="333333"/>
                </a:solidFill>
                <a:latin typeface="Arial" panose="020B0604020202020204" pitchFamily="34" charset="0"/>
                <a:cs typeface="Times New Roman" panose="02020603050405020304" pitchFamily="18" charset="0"/>
              </a:rPr>
              <a:t>’</a:t>
            </a:r>
            <a:r>
              <a:rPr lang="fr-FR" altLang="ja-JP">
                <a:solidFill>
                  <a:srgbClr val="333333"/>
                </a:solidFill>
                <a:latin typeface="Arial" panose="020B0604020202020204" pitchFamily="34" charset="0"/>
                <a:cs typeface="Times New Roman" panose="02020603050405020304" pitchFamily="18" charset="0"/>
              </a:rPr>
              <a:t>un salarié ayant acquis 97 points en 2015 :</a:t>
            </a:r>
          </a:p>
          <a:p>
            <a:pPr eaLnBrk="1" fontAlgn="base" hangingPunct="1">
              <a:spcBef>
                <a:spcPct val="20000"/>
              </a:spcBef>
              <a:spcAft>
                <a:spcPct val="0"/>
              </a:spcAft>
              <a:buClr>
                <a:srgbClr val="800000"/>
              </a:buClr>
              <a:buSzPct val="85000"/>
              <a:buFont typeface="Wingdings" panose="05000000000000000000" pitchFamily="2" charset="2"/>
              <a:buNone/>
            </a:pPr>
            <a:endParaRPr lang="fr-FR" altLang="fr-FR" sz="800">
              <a:solidFill>
                <a:srgbClr val="333333"/>
              </a:solidFill>
              <a:latin typeface="Arial" panose="020B0604020202020204" pitchFamily="34" charset="0"/>
              <a:cs typeface="Times New Roman" panose="02020603050405020304" pitchFamily="18" charset="0"/>
            </a:endParaRPr>
          </a:p>
          <a:p>
            <a:pPr algn="ctr" eaLnBrk="1" fontAlgn="base" hangingPunct="1">
              <a:spcBef>
                <a:spcPct val="20000"/>
              </a:spcBef>
              <a:spcAft>
                <a:spcPct val="0"/>
              </a:spcAft>
              <a:buClr>
                <a:srgbClr val="800000"/>
              </a:buClr>
              <a:buSzPct val="70000"/>
              <a:buFont typeface="Wingdings" panose="05000000000000000000" pitchFamily="2" charset="2"/>
              <a:buNone/>
            </a:pPr>
            <a:r>
              <a:rPr lang="fr-FR" altLang="fr-FR">
                <a:solidFill>
                  <a:srgbClr val="333333"/>
                </a:solidFill>
                <a:latin typeface="Arial" panose="020B0604020202020204" pitchFamily="34" charset="0"/>
                <a:cs typeface="Times New Roman" panose="02020603050405020304" pitchFamily="18" charset="0"/>
              </a:rPr>
              <a:t>97 x 1, 2513 € = </a:t>
            </a:r>
            <a:r>
              <a:rPr lang="fr-FR" altLang="fr-FR" b="1">
                <a:solidFill>
                  <a:srgbClr val="333333"/>
                </a:solidFill>
                <a:latin typeface="Arial" panose="020B0604020202020204" pitchFamily="34" charset="0"/>
                <a:cs typeface="Times New Roman" panose="02020603050405020304" pitchFamily="18" charset="0"/>
              </a:rPr>
              <a:t>121,38 euros</a:t>
            </a:r>
          </a:p>
          <a:p>
            <a:pPr eaLnBrk="1" fontAlgn="base" hangingPunct="1">
              <a:spcBef>
                <a:spcPct val="20000"/>
              </a:spcBef>
              <a:spcAft>
                <a:spcPct val="0"/>
              </a:spcAft>
              <a:buClr>
                <a:srgbClr val="E6682E"/>
              </a:buClr>
              <a:buSzPct val="60000"/>
              <a:buFont typeface="Wingdings" panose="05000000000000000000" pitchFamily="2" charset="2"/>
              <a:buNone/>
            </a:pPr>
            <a:endParaRPr lang="fr-FR" altLang="fr-FR" b="1">
              <a:solidFill>
                <a:srgbClr val="820000"/>
              </a:solidFill>
              <a:cs typeface="Times New Roman" panose="02020603050405020304" pitchFamily="18" charset="0"/>
            </a:endParaRPr>
          </a:p>
          <a:p>
            <a:pPr eaLnBrk="1" fontAlgn="base" hangingPunct="1">
              <a:spcBef>
                <a:spcPct val="20000"/>
              </a:spcBef>
              <a:spcAft>
                <a:spcPct val="0"/>
              </a:spcAft>
              <a:buClr>
                <a:srgbClr val="E6682E"/>
              </a:buClr>
              <a:buSzPct val="60000"/>
              <a:buFont typeface="Wingdings" panose="05000000000000000000" pitchFamily="2" charset="2"/>
              <a:buNone/>
            </a:pPr>
            <a:endParaRPr lang="fr-FR" altLang="fr-FR" b="1">
              <a:solidFill>
                <a:srgbClr val="820000"/>
              </a:solidFill>
              <a:cs typeface="Times New Roman" panose="02020603050405020304" pitchFamily="18" charset="0"/>
            </a:endParaRPr>
          </a:p>
          <a:p>
            <a:pPr eaLnBrk="1" fontAlgn="base" hangingPunct="1">
              <a:spcBef>
                <a:spcPct val="20000"/>
              </a:spcBef>
              <a:spcAft>
                <a:spcPct val="0"/>
              </a:spcAft>
              <a:buClr>
                <a:srgbClr val="E6682E"/>
              </a:buClr>
              <a:buSzPct val="60000"/>
              <a:buFont typeface="Wingdings" panose="05000000000000000000" pitchFamily="2" charset="2"/>
              <a:buNone/>
            </a:pPr>
            <a:endParaRPr lang="fr-FR" altLang="fr-FR">
              <a:solidFill>
                <a:srgbClr val="820000"/>
              </a:solidFill>
              <a:cs typeface="Times New Roman" panose="02020603050405020304" pitchFamily="18" charset="0"/>
            </a:endParaRPr>
          </a:p>
        </p:txBody>
      </p:sp>
      <p:sp>
        <p:nvSpPr>
          <p:cNvPr id="12" name="Rectangle 4"/>
          <p:cNvSpPr>
            <a:spLocks noChangeArrowheads="1"/>
          </p:cNvSpPr>
          <p:nvPr/>
        </p:nvSpPr>
        <p:spPr bwMode="auto">
          <a:xfrm>
            <a:off x="2505145" y="603595"/>
            <a:ext cx="7793037"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b"/>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fr-FR" altLang="fr-FR" sz="4000" b="1">
                <a:solidFill>
                  <a:srgbClr val="990000"/>
                </a:solidFill>
                <a:latin typeface="Arial" panose="020B0604020202020204" pitchFamily="34" charset="0"/>
                <a:cs typeface="Times New Roman" panose="02020603050405020304" pitchFamily="18" charset="0"/>
              </a:rPr>
              <a:t>Montant de la retraite dans un régime par points</a:t>
            </a:r>
          </a:p>
        </p:txBody>
      </p:sp>
      <p:sp>
        <p:nvSpPr>
          <p:cNvPr id="13" name="Bulle ronde 12"/>
          <p:cNvSpPr/>
          <p:nvPr/>
        </p:nvSpPr>
        <p:spPr>
          <a:xfrm>
            <a:off x="2865309" y="5427982"/>
            <a:ext cx="1872208" cy="936104"/>
          </a:xfrm>
          <a:prstGeom prst="wedgeEllipseCallout">
            <a:avLst>
              <a:gd name="adj1" fmla="val 15345"/>
              <a:gd name="adj2" fmla="val -99973"/>
            </a:avLst>
          </a:prstGeom>
          <a:gradFill rotWithShape="1">
            <a:gsLst>
              <a:gs pos="0">
                <a:srgbClr val="990000">
                  <a:shade val="70000"/>
                  <a:satMod val="120000"/>
                </a:srgbClr>
              </a:gs>
              <a:gs pos="35000">
                <a:srgbClr val="990000">
                  <a:shade val="100000"/>
                  <a:satMod val="150000"/>
                </a:srgbClr>
              </a:gs>
              <a:gs pos="70000">
                <a:srgbClr val="990000">
                  <a:tint val="100000"/>
                  <a:shade val="100000"/>
                  <a:satMod val="200000"/>
                  <a:greenMod val="100000"/>
                </a:srgbClr>
              </a:gs>
              <a:gs pos="100000">
                <a:srgbClr val="990000">
                  <a:tint val="100000"/>
                  <a:shade val="100000"/>
                  <a:satMod val="250000"/>
                  <a:greenMod val="100000"/>
                </a:srgbClr>
              </a:gs>
            </a:gsLst>
            <a:lin ang="16200000" scaled="1"/>
          </a:gradFill>
          <a:ln w="12700" cap="flat" cmpd="sng" algn="ctr">
            <a:solidFill>
              <a:srgbClr val="990000">
                <a:shade val="95000"/>
                <a:satMod val="105000"/>
              </a:srgb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anchor="ctr"/>
          <a:lstStyle/>
          <a:p>
            <a:pPr marL="0" marR="0" lvl="0" indent="0" algn="ctr" defTabSz="914400" eaLnBrk="1" fontAlgn="base" latinLnBrk="0" hangingPunct="1">
              <a:lnSpc>
                <a:spcPct val="70000"/>
              </a:lnSpc>
              <a:spcBef>
                <a:spcPct val="50000"/>
              </a:spcBef>
              <a:spcAft>
                <a:spcPct val="0"/>
              </a:spcAft>
              <a:buClr>
                <a:srgbClr val="E6682E"/>
              </a:buClr>
              <a:buSzTx/>
              <a:buFont typeface="Wingdings" charset="0"/>
              <a:buChar char="§"/>
              <a:tabLst/>
              <a:defRPr/>
            </a:pPr>
            <a:endParaRPr kumimoji="0" lang="fr-FR" sz="3200" b="0" i="0" u="none" strike="noStrike" kern="0" cap="none" spc="0" normalizeH="0" baseline="0" noProof="0">
              <a:ln>
                <a:noFill/>
              </a:ln>
              <a:solidFill>
                <a:prstClr val="white"/>
              </a:solidFill>
              <a:effectLst/>
              <a:uLnTx/>
              <a:uFillTx/>
              <a:latin typeface="Arial"/>
              <a:ea typeface="+mn-ea"/>
              <a:cs typeface="+mn-cs"/>
            </a:endParaRPr>
          </a:p>
        </p:txBody>
      </p:sp>
      <p:sp>
        <p:nvSpPr>
          <p:cNvPr id="14" name="Bulle ronde 13"/>
          <p:cNvSpPr/>
          <p:nvPr/>
        </p:nvSpPr>
        <p:spPr>
          <a:xfrm>
            <a:off x="5745629" y="5355974"/>
            <a:ext cx="2160240" cy="936104"/>
          </a:xfrm>
          <a:prstGeom prst="wedgeEllipseCallout">
            <a:avLst>
              <a:gd name="adj1" fmla="val -58458"/>
              <a:gd name="adj2" fmla="val -85831"/>
            </a:avLst>
          </a:prstGeom>
          <a:gradFill rotWithShape="1">
            <a:gsLst>
              <a:gs pos="0">
                <a:srgbClr val="990000">
                  <a:shade val="70000"/>
                  <a:satMod val="120000"/>
                </a:srgbClr>
              </a:gs>
              <a:gs pos="35000">
                <a:srgbClr val="990000">
                  <a:shade val="100000"/>
                  <a:satMod val="150000"/>
                </a:srgbClr>
              </a:gs>
              <a:gs pos="70000">
                <a:srgbClr val="990000">
                  <a:tint val="100000"/>
                  <a:shade val="100000"/>
                  <a:satMod val="200000"/>
                  <a:greenMod val="100000"/>
                </a:srgbClr>
              </a:gs>
              <a:gs pos="100000">
                <a:srgbClr val="990000">
                  <a:tint val="100000"/>
                  <a:shade val="100000"/>
                  <a:satMod val="250000"/>
                  <a:greenMod val="100000"/>
                </a:srgbClr>
              </a:gs>
            </a:gsLst>
            <a:lin ang="16200000" scaled="1"/>
          </a:gradFill>
          <a:ln w="12700" cap="flat" cmpd="sng" algn="ctr">
            <a:solidFill>
              <a:srgbClr val="990000">
                <a:shade val="95000"/>
                <a:satMod val="105000"/>
              </a:srgb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anchor="ctr"/>
          <a:lstStyle/>
          <a:p>
            <a:pPr marL="0" marR="0" lvl="0" indent="0" algn="ctr" defTabSz="914400" eaLnBrk="1" fontAlgn="base" latinLnBrk="0" hangingPunct="1">
              <a:lnSpc>
                <a:spcPct val="70000"/>
              </a:lnSpc>
              <a:spcBef>
                <a:spcPct val="50000"/>
              </a:spcBef>
              <a:spcAft>
                <a:spcPct val="0"/>
              </a:spcAft>
              <a:buClr>
                <a:srgbClr val="E6682E"/>
              </a:buClr>
              <a:buSzTx/>
              <a:buFont typeface="Wingdings" charset="0"/>
              <a:buChar char="§"/>
              <a:tabLst/>
              <a:defRPr/>
            </a:pPr>
            <a:endParaRPr kumimoji="0" lang="fr-FR" sz="3200" b="0" i="0" u="none" strike="noStrike" kern="0" cap="none" spc="0" normalizeH="0" baseline="0" noProof="0">
              <a:ln>
                <a:noFill/>
              </a:ln>
              <a:solidFill>
                <a:prstClr val="white"/>
              </a:solidFill>
              <a:effectLst/>
              <a:uLnTx/>
              <a:uFillTx/>
              <a:latin typeface="Arial"/>
              <a:ea typeface="+mn-ea"/>
              <a:cs typeface="+mn-cs"/>
            </a:endParaRPr>
          </a:p>
        </p:txBody>
      </p:sp>
      <p:sp>
        <p:nvSpPr>
          <p:cNvPr id="15" name="Text Box 9"/>
          <p:cNvSpPr txBox="1">
            <a:spLocks noChangeArrowheads="1"/>
          </p:cNvSpPr>
          <p:nvPr/>
        </p:nvSpPr>
        <p:spPr bwMode="auto">
          <a:xfrm>
            <a:off x="2574995" y="5640732"/>
            <a:ext cx="2306637"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eaLnBrk="0" hangingPunct="0">
              <a:defRPr sz="3200">
                <a:solidFill>
                  <a:srgbClr val="500000"/>
                </a:solidFill>
                <a:latin typeface="Comic Sans MS" charset="0"/>
                <a:ea typeface="ＭＳ Ｐゴシック" charset="0"/>
                <a:cs typeface="Times New Roman" charset="0"/>
              </a:defRPr>
            </a:lvl1pPr>
            <a:lvl2pPr marL="742950" indent="-285750" eaLnBrk="0" hangingPunct="0">
              <a:defRPr sz="3200">
                <a:solidFill>
                  <a:srgbClr val="500000"/>
                </a:solidFill>
                <a:latin typeface="Comic Sans MS" charset="0"/>
                <a:ea typeface="Times New Roman" charset="0"/>
                <a:cs typeface="Times New Roman" charset="0"/>
              </a:defRPr>
            </a:lvl2pPr>
            <a:lvl3pPr marL="1143000" indent="-228600" eaLnBrk="0" hangingPunct="0">
              <a:defRPr sz="3200">
                <a:solidFill>
                  <a:srgbClr val="500000"/>
                </a:solidFill>
                <a:latin typeface="Comic Sans MS" charset="0"/>
                <a:ea typeface="Times New Roman" charset="0"/>
                <a:cs typeface="Times New Roman" charset="0"/>
              </a:defRPr>
            </a:lvl3pPr>
            <a:lvl4pPr marL="1600200" indent="-228600" eaLnBrk="0" hangingPunct="0">
              <a:defRPr sz="3200">
                <a:solidFill>
                  <a:srgbClr val="500000"/>
                </a:solidFill>
                <a:latin typeface="Comic Sans MS" charset="0"/>
                <a:ea typeface="Times New Roman" charset="0"/>
                <a:cs typeface="Times New Roman" charset="0"/>
              </a:defRPr>
            </a:lvl4pPr>
            <a:lvl5pPr marL="2057400" indent="-228600" eaLnBrk="0" hangingPunct="0">
              <a:defRPr sz="3200">
                <a:solidFill>
                  <a:srgbClr val="500000"/>
                </a:solidFill>
                <a:latin typeface="Comic Sans MS" charset="0"/>
                <a:ea typeface="Times New Roman" charset="0"/>
                <a:cs typeface="Times New Roman" charset="0"/>
              </a:defRPr>
            </a:lvl5pPr>
            <a:lvl6pPr marL="25146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6pPr>
            <a:lvl7pPr marL="29718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7pPr>
            <a:lvl8pPr marL="34290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8pPr>
            <a:lvl9pPr marL="38862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9pPr>
          </a:lstStyle>
          <a:p>
            <a:pPr algn="ctr" eaLnBrk="1" fontAlgn="base" hangingPunct="1">
              <a:lnSpc>
                <a:spcPct val="50000"/>
              </a:lnSpc>
              <a:spcBef>
                <a:spcPct val="50000"/>
              </a:spcBef>
              <a:spcAft>
                <a:spcPct val="0"/>
              </a:spcAft>
              <a:defRPr/>
            </a:pPr>
            <a:r>
              <a:rPr lang="fr-FR" sz="2000" dirty="0">
                <a:solidFill>
                  <a:srgbClr val="FFFFFF"/>
                </a:solidFill>
                <a:latin typeface="Tahoma" charset="0"/>
              </a:rPr>
              <a:t>Nombre de </a:t>
            </a:r>
          </a:p>
          <a:p>
            <a:pPr algn="ctr" eaLnBrk="1" fontAlgn="base" hangingPunct="1">
              <a:lnSpc>
                <a:spcPct val="50000"/>
              </a:lnSpc>
              <a:spcBef>
                <a:spcPct val="50000"/>
              </a:spcBef>
              <a:spcAft>
                <a:spcPct val="0"/>
              </a:spcAft>
              <a:defRPr/>
            </a:pPr>
            <a:r>
              <a:rPr lang="fr-FR" sz="2000" dirty="0">
                <a:solidFill>
                  <a:srgbClr val="FFFFFF"/>
                </a:solidFill>
                <a:latin typeface="Tahoma" charset="0"/>
              </a:rPr>
              <a:t>points</a:t>
            </a:r>
          </a:p>
        </p:txBody>
      </p:sp>
      <p:sp>
        <p:nvSpPr>
          <p:cNvPr id="16" name="Text Box 12"/>
          <p:cNvSpPr txBox="1">
            <a:spLocks noChangeArrowheads="1"/>
          </p:cNvSpPr>
          <p:nvPr/>
        </p:nvSpPr>
        <p:spPr bwMode="auto">
          <a:xfrm>
            <a:off x="5673795" y="5572470"/>
            <a:ext cx="2306637"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eaLnBrk="0" hangingPunct="0">
              <a:defRPr sz="3200">
                <a:solidFill>
                  <a:srgbClr val="500000"/>
                </a:solidFill>
                <a:latin typeface="Comic Sans MS" charset="0"/>
                <a:ea typeface="ＭＳ Ｐゴシック" charset="0"/>
                <a:cs typeface="Times New Roman" charset="0"/>
              </a:defRPr>
            </a:lvl1pPr>
            <a:lvl2pPr marL="742950" indent="-285750" eaLnBrk="0" hangingPunct="0">
              <a:defRPr sz="3200">
                <a:solidFill>
                  <a:srgbClr val="500000"/>
                </a:solidFill>
                <a:latin typeface="Comic Sans MS" charset="0"/>
                <a:ea typeface="Times New Roman" charset="0"/>
                <a:cs typeface="Times New Roman" charset="0"/>
              </a:defRPr>
            </a:lvl2pPr>
            <a:lvl3pPr marL="1143000" indent="-228600" eaLnBrk="0" hangingPunct="0">
              <a:defRPr sz="3200">
                <a:solidFill>
                  <a:srgbClr val="500000"/>
                </a:solidFill>
                <a:latin typeface="Comic Sans MS" charset="0"/>
                <a:ea typeface="Times New Roman" charset="0"/>
                <a:cs typeface="Times New Roman" charset="0"/>
              </a:defRPr>
            </a:lvl3pPr>
            <a:lvl4pPr marL="1600200" indent="-228600" eaLnBrk="0" hangingPunct="0">
              <a:defRPr sz="3200">
                <a:solidFill>
                  <a:srgbClr val="500000"/>
                </a:solidFill>
                <a:latin typeface="Comic Sans MS" charset="0"/>
                <a:ea typeface="Times New Roman" charset="0"/>
                <a:cs typeface="Times New Roman" charset="0"/>
              </a:defRPr>
            </a:lvl4pPr>
            <a:lvl5pPr marL="2057400" indent="-228600" eaLnBrk="0" hangingPunct="0">
              <a:defRPr sz="3200">
                <a:solidFill>
                  <a:srgbClr val="500000"/>
                </a:solidFill>
                <a:latin typeface="Comic Sans MS" charset="0"/>
                <a:ea typeface="Times New Roman" charset="0"/>
                <a:cs typeface="Times New Roman" charset="0"/>
              </a:defRPr>
            </a:lvl5pPr>
            <a:lvl6pPr marL="25146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6pPr>
            <a:lvl7pPr marL="29718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7pPr>
            <a:lvl8pPr marL="34290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8pPr>
            <a:lvl9pPr marL="3886200" indent="-228600" eaLnBrk="0" fontAlgn="base" hangingPunct="0">
              <a:lnSpc>
                <a:spcPct val="70000"/>
              </a:lnSpc>
              <a:spcBef>
                <a:spcPct val="50000"/>
              </a:spcBef>
              <a:spcAft>
                <a:spcPct val="0"/>
              </a:spcAft>
              <a:buClr>
                <a:schemeClr val="folHlink"/>
              </a:buClr>
              <a:buFont typeface="Wingdings" charset="0"/>
              <a:buChar char="§"/>
              <a:defRPr sz="3200">
                <a:solidFill>
                  <a:srgbClr val="500000"/>
                </a:solidFill>
                <a:latin typeface="Comic Sans MS" charset="0"/>
                <a:ea typeface="Times New Roman" charset="0"/>
                <a:cs typeface="Times New Roman" charset="0"/>
              </a:defRPr>
            </a:lvl9pPr>
          </a:lstStyle>
          <a:p>
            <a:pPr algn="ctr" eaLnBrk="1" fontAlgn="base" hangingPunct="1">
              <a:lnSpc>
                <a:spcPct val="50000"/>
              </a:lnSpc>
              <a:spcBef>
                <a:spcPct val="50000"/>
              </a:spcBef>
              <a:spcAft>
                <a:spcPct val="0"/>
              </a:spcAft>
              <a:defRPr/>
            </a:pPr>
            <a:r>
              <a:rPr lang="fr-FR" sz="2000" dirty="0">
                <a:solidFill>
                  <a:prstClr val="white"/>
                </a:solidFill>
                <a:latin typeface="Tahoma" charset="0"/>
              </a:rPr>
              <a:t>Valeur de </a:t>
            </a:r>
          </a:p>
          <a:p>
            <a:pPr algn="ctr" eaLnBrk="1" fontAlgn="base" hangingPunct="1">
              <a:lnSpc>
                <a:spcPct val="50000"/>
              </a:lnSpc>
              <a:spcBef>
                <a:spcPct val="50000"/>
              </a:spcBef>
              <a:spcAft>
                <a:spcPct val="0"/>
              </a:spcAft>
              <a:defRPr/>
            </a:pPr>
            <a:r>
              <a:rPr lang="fr-FR" sz="2000" dirty="0">
                <a:solidFill>
                  <a:prstClr val="white"/>
                </a:solidFill>
                <a:latin typeface="Tahoma" charset="0"/>
              </a:rPr>
              <a:t>service du point</a:t>
            </a:r>
          </a:p>
        </p:txBody>
      </p:sp>
    </p:spTree>
    <p:extLst>
      <p:ext uri="{BB962C8B-B14F-4D97-AF65-F5344CB8AC3E}">
        <p14:creationId xmlns:p14="http://schemas.microsoft.com/office/powerpoint/2010/main" val="9412592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053547" y="1341276"/>
            <a:ext cx="10714383" cy="542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algn="just" eaLnBrk="1" hangingPunct="1">
              <a:buClr>
                <a:srgbClr val="990000"/>
              </a:buClr>
              <a:buSzTx/>
            </a:pPr>
            <a:r>
              <a:rPr lang="fr-FR" altLang="fr-FR" b="1" dirty="0">
                <a:solidFill>
                  <a:srgbClr val="333333"/>
                </a:solidFill>
                <a:latin typeface="Arial"/>
              </a:rPr>
              <a:t>P</a:t>
            </a:r>
            <a:r>
              <a:rPr lang="fr-FR" altLang="fr-FR" b="1" noProof="0" dirty="0" err="1">
                <a:solidFill>
                  <a:srgbClr val="333333"/>
                </a:solidFill>
                <a:latin typeface="Arial"/>
              </a:rPr>
              <a:t>our</a:t>
            </a:r>
            <a:r>
              <a:rPr lang="fr-FR" altLang="fr-FR" b="1" noProof="0" dirty="0">
                <a:solidFill>
                  <a:srgbClr val="333333"/>
                </a:solidFill>
                <a:latin typeface="Arial"/>
              </a:rPr>
              <a:t> les retraites complémentaires, on a :</a:t>
            </a:r>
          </a:p>
          <a:p>
            <a:pPr lvl="1" algn="just" eaLnBrk="1" hangingPunct="1">
              <a:buClr>
                <a:srgbClr val="990000"/>
              </a:buClr>
              <a:buSzTx/>
              <a:buFont typeface="Wingdings" panose="05000000000000000000" pitchFamily="2" charset="2"/>
              <a:buChar char="v"/>
            </a:pPr>
            <a:r>
              <a:rPr lang="fr-FR" altLang="fr-FR" b="1" noProof="0" dirty="0">
                <a:solidFill>
                  <a:srgbClr val="333333"/>
                </a:solidFill>
                <a:latin typeface="Arial"/>
              </a:rPr>
              <a:t>Un prix d’achat du point (combien il me coûte)</a:t>
            </a:r>
          </a:p>
          <a:p>
            <a:pPr lvl="1" algn="just" eaLnBrk="1" hangingPunct="1">
              <a:buClr>
                <a:srgbClr val="990000"/>
              </a:buClr>
              <a:buSzTx/>
              <a:buFont typeface="Wingdings" panose="05000000000000000000" pitchFamily="2" charset="2"/>
              <a:buChar char="v"/>
            </a:pPr>
            <a:r>
              <a:rPr lang="fr-FR" altLang="fr-FR" b="1" noProof="0" dirty="0">
                <a:solidFill>
                  <a:srgbClr val="333333"/>
                </a:solidFill>
                <a:latin typeface="Arial"/>
              </a:rPr>
              <a:t>Une valeur de service (combien il rapporte)</a:t>
            </a:r>
          </a:p>
          <a:p>
            <a:pPr algn="just" eaLnBrk="1" hangingPunct="1">
              <a:buClr>
                <a:srgbClr val="990000"/>
              </a:buClr>
              <a:buSzTx/>
            </a:pPr>
            <a:r>
              <a:rPr lang="fr-FR" altLang="fr-FR" b="1" noProof="0" dirty="0">
                <a:solidFill>
                  <a:srgbClr val="333333"/>
                </a:solidFill>
                <a:latin typeface="Arial"/>
              </a:rPr>
              <a:t>Dans la foulée de la loi Fillon, l’accord ARRCO/AGIRC de novembre 2003 indexe :</a:t>
            </a:r>
          </a:p>
          <a:p>
            <a:pPr lvl="1" algn="just" eaLnBrk="1" hangingPunct="1">
              <a:buClr>
                <a:srgbClr val="990000"/>
              </a:buClr>
              <a:buSzTx/>
              <a:buFont typeface="Wingdings" panose="05000000000000000000" pitchFamily="2" charset="2"/>
              <a:buChar char="v"/>
            </a:pPr>
            <a:r>
              <a:rPr lang="fr-FR" altLang="fr-FR" b="1" dirty="0">
                <a:solidFill>
                  <a:srgbClr val="333333"/>
                </a:solidFill>
                <a:latin typeface="Arial"/>
              </a:rPr>
              <a:t>le prix d’achat du point sur le salaire moyen</a:t>
            </a:r>
          </a:p>
          <a:p>
            <a:pPr lvl="1" algn="just" eaLnBrk="1" hangingPunct="1">
              <a:buClr>
                <a:srgbClr val="990000"/>
              </a:buClr>
              <a:buSzTx/>
              <a:buFont typeface="Wingdings" panose="05000000000000000000" pitchFamily="2" charset="2"/>
              <a:buChar char="v"/>
            </a:pPr>
            <a:r>
              <a:rPr lang="fr-FR" altLang="fr-FR" b="1" dirty="0">
                <a:solidFill>
                  <a:srgbClr val="333333"/>
                </a:solidFill>
                <a:latin typeface="Arial"/>
              </a:rPr>
              <a:t>la valeur de service sur l’évolution des prix</a:t>
            </a:r>
          </a:p>
          <a:p>
            <a:pPr lvl="1" algn="just" eaLnBrk="1" hangingPunct="1">
              <a:buClr>
                <a:srgbClr val="990000"/>
              </a:buClr>
              <a:buSzTx/>
              <a:buFont typeface="Wingdings" panose="05000000000000000000" pitchFamily="2" charset="2"/>
              <a:buChar char="Ø"/>
            </a:pPr>
            <a:r>
              <a:rPr lang="fr-FR" altLang="fr-FR" b="1" dirty="0">
                <a:solidFill>
                  <a:srgbClr val="333333"/>
                </a:solidFill>
                <a:latin typeface="Arial"/>
              </a:rPr>
              <a:t>Les salariés paient plus cher un point qui rapportera moins. </a:t>
            </a:r>
            <a:endParaRPr lang="fr-FR" altLang="fr-FR" b="1" noProof="0" dirty="0">
              <a:solidFill>
                <a:srgbClr val="333333"/>
              </a:solidFill>
              <a:latin typeface="Arial"/>
            </a:endParaRPr>
          </a:p>
          <a:p>
            <a:pPr algn="just" eaLnBrk="1" hangingPunct="1">
              <a:buClr>
                <a:srgbClr val="990000"/>
              </a:buClr>
              <a:buSzTx/>
            </a:pPr>
            <a:r>
              <a:rPr lang="fr-FR" altLang="fr-FR" b="1" noProof="0" dirty="0">
                <a:solidFill>
                  <a:srgbClr val="333333"/>
                </a:solidFill>
                <a:latin typeface="Arial"/>
              </a:rPr>
              <a:t>Si l’écart entre l’évolution des salaires et celle des prix est de 1% par an, cela provoque une baisse de la pension pour une carrière de 40 ans de … 20 % !</a:t>
            </a:r>
            <a:endParaRPr lang="fr-FR" altLang="fr-FR" sz="3600" b="1" noProof="0" dirty="0">
              <a:solidFill>
                <a:srgbClr val="333333"/>
              </a:solidFill>
              <a:latin typeface="Arial"/>
            </a:endParaRPr>
          </a:p>
        </p:txBody>
      </p:sp>
      <p:sp>
        <p:nvSpPr>
          <p:cNvPr id="9" name="Text Box 6"/>
          <p:cNvSpPr txBox="1">
            <a:spLocks noChangeArrowheads="1"/>
          </p:cNvSpPr>
          <p:nvPr/>
        </p:nvSpPr>
        <p:spPr bwMode="auto">
          <a:xfrm>
            <a:off x="737017" y="562517"/>
            <a:ext cx="11030913" cy="566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La baisse des retraites complémentaires</a:t>
            </a:r>
          </a:p>
        </p:txBody>
      </p:sp>
    </p:spTree>
    <p:extLst>
      <p:ext uri="{BB962C8B-B14F-4D97-AF65-F5344CB8AC3E}">
        <p14:creationId xmlns:p14="http://schemas.microsoft.com/office/powerpoint/2010/main" val="39383672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737017" y="893763"/>
            <a:ext cx="109781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ja-JP"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L’accord ARRCO-AGIRC du 30 octobre 2015</a:t>
            </a:r>
            <a:endPar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980869" y="1750210"/>
            <a:ext cx="10734260" cy="453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Gel des retraites complémentaires pendant 3 ans (INSEE – 1%)</a:t>
            </a:r>
          </a:p>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Décote pendant 3 ans pour ceux qui prennent leur retraite à l’âge du taux plein (à partir de 2019)</a:t>
            </a:r>
          </a:p>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Décrochage du prix/valeur du point </a:t>
            </a:r>
          </a:p>
          <a:p>
            <a:pPr lvl="2" indent="-357188" eaLnBrk="1" hangingPunct="1">
              <a:spcBef>
                <a:spcPts val="1200"/>
              </a:spcBef>
              <a:buClr>
                <a:srgbClr val="990000"/>
              </a:buClr>
              <a:defRPr/>
            </a:pPr>
            <a:r>
              <a:rPr lang="fr-FR" altLang="fr-FR" dirty="0">
                <a:solidFill>
                  <a:srgbClr val="333333"/>
                </a:solidFill>
                <a:latin typeface="Arial"/>
              </a:rPr>
              <a:t>Prix : salaire moyen + 2 %</a:t>
            </a:r>
          </a:p>
          <a:p>
            <a:pPr lvl="2" indent="-357188" eaLnBrk="1" hangingPunct="1">
              <a:spcBef>
                <a:spcPts val="1200"/>
              </a:spcBef>
              <a:buClr>
                <a:srgbClr val="990000"/>
              </a:buClr>
              <a:defRPr/>
            </a:pPr>
            <a:r>
              <a:rPr lang="fr-FR" altLang="fr-FR" dirty="0">
                <a:solidFill>
                  <a:srgbClr val="333333"/>
                </a:solidFill>
                <a:latin typeface="Arial"/>
              </a:rPr>
              <a:t>Valeur : Indice INSEE – 1 %</a:t>
            </a:r>
          </a:p>
          <a:p>
            <a:pPr eaLnBrk="1" hangingPunct="1">
              <a:spcBef>
                <a:spcPts val="1200"/>
              </a:spcBef>
              <a:buClr>
                <a:srgbClr val="990000"/>
              </a:buClr>
              <a:defRPr/>
            </a:pPr>
            <a:r>
              <a:rPr lang="fr-FR" altLang="fr-FR" dirty="0">
                <a:solidFill>
                  <a:srgbClr val="333333"/>
                </a:solidFill>
                <a:latin typeface="Arial"/>
              </a:rPr>
              <a:t>Fusion ARRCO/AGIRC/AGFF dans un régime unique</a:t>
            </a:r>
          </a:p>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endParaRPr kumimoji="0" lang="fr-FR" altLang="fr-FR" sz="2800" b="1"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29859375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3"/>
          <p:cNvSpPr txBox="1">
            <a:spLocks noChangeArrowheads="1"/>
          </p:cNvSpPr>
          <p:nvPr/>
        </p:nvSpPr>
        <p:spPr bwMode="auto">
          <a:xfrm>
            <a:off x="1053547" y="1341276"/>
            <a:ext cx="10714383" cy="542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algn="just" eaLnBrk="1" hangingPunct="1">
              <a:buClr>
                <a:srgbClr val="990000"/>
              </a:buClr>
              <a:buSzTx/>
            </a:pPr>
            <a:r>
              <a:rPr lang="fr-FR" altLang="fr-FR" sz="3600" b="1" noProof="0" dirty="0">
                <a:solidFill>
                  <a:srgbClr val="333333"/>
                </a:solidFill>
                <a:latin typeface="Arial"/>
              </a:rPr>
              <a:t>Avec le système de points, la baisse des retraites </a:t>
            </a:r>
            <a:r>
              <a:rPr lang="fr-FR" altLang="fr-FR" sz="3600" b="1" dirty="0">
                <a:solidFill>
                  <a:srgbClr val="333333"/>
                </a:solidFill>
                <a:latin typeface="Arial"/>
              </a:rPr>
              <a:t>passe inaperçu </a:t>
            </a:r>
            <a:r>
              <a:rPr lang="fr-FR" altLang="fr-FR" sz="3200" b="1" noProof="0" dirty="0">
                <a:solidFill>
                  <a:srgbClr val="333333"/>
                </a:solidFill>
                <a:latin typeface="Arial"/>
              </a:rPr>
              <a:t>(avec mon salaire</a:t>
            </a:r>
            <a:r>
              <a:rPr lang="fr-FR" altLang="fr-FR" sz="3200" b="1" dirty="0">
                <a:solidFill>
                  <a:srgbClr val="333333"/>
                </a:solidFill>
                <a:latin typeface="Arial"/>
              </a:rPr>
              <a:t> mensuel, je ne vois pas que j’ai de moins en moins de points)</a:t>
            </a:r>
          </a:p>
          <a:p>
            <a:pPr algn="just" eaLnBrk="1" hangingPunct="1">
              <a:buClr>
                <a:srgbClr val="990000"/>
              </a:buClr>
              <a:buSzTx/>
            </a:pPr>
            <a:r>
              <a:rPr lang="fr-FR" altLang="fr-FR" sz="3600" b="1" noProof="0" dirty="0">
                <a:solidFill>
                  <a:srgbClr val="333333"/>
                </a:solidFill>
                <a:latin typeface="Arial"/>
              </a:rPr>
              <a:t>Et est beaucoup plus rapide que dans le système par annuités !</a:t>
            </a:r>
          </a:p>
          <a:p>
            <a:pPr algn="just" eaLnBrk="1" hangingPunct="1">
              <a:buClr>
                <a:srgbClr val="990000"/>
              </a:buClr>
              <a:buSzTx/>
            </a:pPr>
            <a:r>
              <a:rPr lang="fr-FR" altLang="fr-FR" sz="3600" b="1" dirty="0">
                <a:solidFill>
                  <a:srgbClr val="333333"/>
                </a:solidFill>
                <a:latin typeface="Arial"/>
              </a:rPr>
              <a:t>C’est donc le modèle Macron</a:t>
            </a:r>
            <a:endParaRPr lang="fr-FR" altLang="fr-FR" sz="3600" b="1" noProof="0" dirty="0">
              <a:solidFill>
                <a:srgbClr val="333333"/>
              </a:solidFill>
              <a:latin typeface="Arial"/>
            </a:endParaRPr>
          </a:p>
        </p:txBody>
      </p:sp>
      <p:sp>
        <p:nvSpPr>
          <p:cNvPr id="9" name="Text Box 6"/>
          <p:cNvSpPr txBox="1">
            <a:spLocks noChangeArrowheads="1"/>
          </p:cNvSpPr>
          <p:nvPr/>
        </p:nvSpPr>
        <p:spPr bwMode="auto">
          <a:xfrm>
            <a:off x="737017" y="562517"/>
            <a:ext cx="11030913" cy="566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a:spAutoFit/>
          </a:bodyPr>
          <a:lstStyle>
            <a:lvl1pPr marL="358775" indent="-358775"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fontAlgn="base" hangingPunct="1">
              <a:lnSpc>
                <a:spcPct val="70000"/>
              </a:lnSpc>
              <a:spcBef>
                <a:spcPct val="50000"/>
              </a:spcBef>
              <a:spcAft>
                <a:spcPct val="0"/>
              </a:spcAft>
              <a:buClr>
                <a:srgbClr val="E6682E"/>
              </a:buClr>
              <a:buFont typeface="Wingdings" panose="05000000000000000000" pitchFamily="2" charset="2"/>
              <a:buNone/>
            </a:pPr>
            <a:r>
              <a:rPr lang="fr-FR" altLang="fr-FR" sz="4400" b="1" dirty="0">
                <a:solidFill>
                  <a:srgbClr val="990000"/>
                </a:solidFill>
                <a:latin typeface="Arial" panose="020B0604020202020204" pitchFamily="34" charset="0"/>
                <a:cs typeface="Times New Roman" panose="02020603050405020304" pitchFamily="18" charset="0"/>
              </a:rPr>
              <a:t>La baisse des retraites complémentaires</a:t>
            </a:r>
          </a:p>
        </p:txBody>
      </p:sp>
    </p:spTree>
    <p:extLst>
      <p:ext uri="{BB962C8B-B14F-4D97-AF65-F5344CB8AC3E}">
        <p14:creationId xmlns:p14="http://schemas.microsoft.com/office/powerpoint/2010/main" val="7059591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1789043" y="995043"/>
            <a:ext cx="928314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ja-JP"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La retraite de la fonction publique</a:t>
            </a:r>
            <a:endPar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980869" y="1571306"/>
            <a:ext cx="1073426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lnSpc>
                <a:spcPct val="170000"/>
              </a:lnSpc>
              <a:spcBef>
                <a:spcPts val="1800"/>
              </a:spcBef>
              <a:spcAft>
                <a:spcPct val="0"/>
              </a:spcAft>
              <a:buClr>
                <a:srgbClr val="990000"/>
              </a:buClr>
              <a:buSzPct val="100000"/>
              <a:buFont typeface="Wingdings 2" panose="05020102010507070707" pitchFamily="18" charset="2"/>
              <a:buChar char="¡"/>
              <a:tabLst/>
              <a:defRPr/>
            </a:pPr>
            <a:r>
              <a:rPr kumimoji="0" lang="fr-FR" altLang="fr-FR" sz="3200" b="0" i="0" u="none" strike="noStrike" kern="1200" cap="none" spc="0" normalizeH="0" baseline="0" noProof="0" dirty="0">
                <a:ln>
                  <a:noFill/>
                </a:ln>
                <a:solidFill>
                  <a:srgbClr val="333333"/>
                </a:solidFill>
                <a:effectLst/>
                <a:uLnTx/>
                <a:uFillTx/>
                <a:latin typeface="Arial"/>
                <a:ea typeface="MS PGothic" panose="020B0600070205080204" pitchFamily="34" charset="-128"/>
              </a:rPr>
              <a:t>Fonction publique d’Etat, territoriale, hospitalière</a:t>
            </a:r>
          </a:p>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ja-JP" sz="3200" dirty="0">
                <a:solidFill>
                  <a:srgbClr val="333333"/>
                </a:solidFill>
                <a:latin typeface="Arial"/>
              </a:rPr>
              <a:t>4 200 000 salariés</a:t>
            </a:r>
          </a:p>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endParaRPr kumimoji="0" lang="fr-FR" altLang="ja-JP" sz="1000" b="0"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endParaRPr kumimoji="0" lang="fr-FR" altLang="fr-FR" sz="3200" b="0"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38486134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3929204156"/>
              </p:ext>
            </p:extLst>
          </p:nvPr>
        </p:nvGraphicFramePr>
        <p:xfrm>
          <a:off x="6335575" y="2242841"/>
          <a:ext cx="5372722" cy="2372318"/>
        </p:xfrm>
        <a:graphic>
          <a:graphicData uri="http://schemas.openxmlformats.org/drawingml/2006/table">
            <a:tbl>
              <a:tblPr/>
              <a:tblGrid>
                <a:gridCol w="1566013">
                  <a:extLst>
                    <a:ext uri="{9D8B030D-6E8A-4147-A177-3AD203B41FA5}">
                      <a16:colId xmlns:a16="http://schemas.microsoft.com/office/drawing/2014/main" val="20000"/>
                    </a:ext>
                  </a:extLst>
                </a:gridCol>
                <a:gridCol w="3806709">
                  <a:extLst>
                    <a:ext uri="{9D8B030D-6E8A-4147-A177-3AD203B41FA5}">
                      <a16:colId xmlns:a16="http://schemas.microsoft.com/office/drawing/2014/main" val="20001"/>
                    </a:ext>
                  </a:extLst>
                </a:gridCol>
              </a:tblGrid>
              <a:tr h="431330">
                <a:tc gridSpan="2">
                  <a:txBody>
                    <a:bodyPr/>
                    <a:lstStyle/>
                    <a:p>
                      <a:pPr algn="ctr" fontAlgn="base"/>
                      <a:r>
                        <a:rPr lang="fr-FR" sz="2400" b="1" dirty="0">
                          <a:solidFill>
                            <a:srgbClr val="FF0000"/>
                          </a:solidFill>
                          <a:effectLst/>
                        </a:rPr>
                        <a:t>Fonction publique</a:t>
                      </a:r>
                    </a:p>
                  </a:txBody>
                  <a:tcPr marL="0" marR="0" marT="0" marB="0" anchor="ctr">
                    <a:lnL>
                      <a:noFill/>
                    </a:lnL>
                    <a:lnR>
                      <a:noFill/>
                    </a:lnR>
                    <a:lnT>
                      <a:noFill/>
                    </a:lnT>
                    <a:lnB>
                      <a:noFill/>
                    </a:lnB>
                    <a:solidFill>
                      <a:srgbClr val="F1F3F2"/>
                    </a:solidFill>
                  </a:tcPr>
                </a:tc>
                <a:tc hMerge="1">
                  <a:txBody>
                    <a:bodyPr/>
                    <a:lstStyle/>
                    <a:p>
                      <a:pPr algn="ctr" fontAlgn="base"/>
                      <a:endParaRPr lang="fr-FR" dirty="0">
                        <a:effectLst/>
                      </a:endParaRPr>
                    </a:p>
                  </a:txBody>
                  <a:tcPr marL="0" marR="0" marT="0" marB="0" anchor="ctr">
                    <a:lnL>
                      <a:noFill/>
                    </a:lnL>
                    <a:lnR>
                      <a:noFill/>
                    </a:lnR>
                    <a:lnT>
                      <a:noFill/>
                    </a:lnT>
                    <a:lnB>
                      <a:noFill/>
                    </a:lnB>
                    <a:solidFill>
                      <a:srgbClr val="F1F3F2"/>
                    </a:solidFill>
                  </a:tcPr>
                </a:tc>
                <a:extLst>
                  <a:ext uri="{0D108BD9-81ED-4DB2-BD59-A6C34878D82A}">
                    <a16:rowId xmlns:a16="http://schemas.microsoft.com/office/drawing/2014/main" val="10000"/>
                  </a:ext>
                </a:extLst>
              </a:tr>
              <a:tr h="646996">
                <a:tc>
                  <a:txBody>
                    <a:bodyPr/>
                    <a:lstStyle/>
                    <a:p>
                      <a:pPr algn="ctr" fontAlgn="base"/>
                      <a:r>
                        <a:rPr lang="fr-FR" dirty="0">
                          <a:effectLst/>
                        </a:rPr>
                        <a:t> </a:t>
                      </a:r>
                      <a:r>
                        <a:rPr lang="fr-FR" u="sng" dirty="0">
                          <a:solidFill>
                            <a:srgbClr val="0099FF"/>
                          </a:solidFill>
                          <a:effectLst/>
                          <a:hlinkClick r:id="rId4" tooltip="Dite catégorie A. Un emploi qui n'est pas classé en catégorie active (voir ci-dessus) est classé automatiquement en catégorie sédentaire. Il ouvre un droit au&#10;départ à la retraite à l'âge légal."/>
                        </a:rPr>
                        <a:t>catégorie sédentaire</a:t>
                      </a:r>
                      <a:r>
                        <a:rPr lang="fr-FR" dirty="0">
                          <a:effectLst/>
                        </a:rPr>
                        <a:t> né en</a:t>
                      </a:r>
                    </a:p>
                  </a:txBody>
                  <a:tcPr marL="0" marR="0" marT="0" marB="0" anchor="ctr">
                    <a:lnL>
                      <a:noFill/>
                    </a:lnL>
                    <a:lnR>
                      <a:noFill/>
                    </a:lnR>
                    <a:lnT>
                      <a:noFill/>
                    </a:lnT>
                    <a:lnB>
                      <a:noFill/>
                    </a:lnB>
                    <a:solidFill>
                      <a:srgbClr val="F1F3F2"/>
                    </a:solidFill>
                  </a:tcPr>
                </a:tc>
                <a:tc>
                  <a:txBody>
                    <a:bodyPr/>
                    <a:lstStyle/>
                    <a:p>
                      <a:pPr algn="ctr" fontAlgn="base"/>
                      <a:r>
                        <a:rPr lang="fr-FR" dirty="0">
                          <a:effectLst/>
                        </a:rPr>
                        <a:t>Age de départ à la retrait</a:t>
                      </a:r>
                      <a:r>
                        <a:rPr lang="fr-FR" i="1" dirty="0">
                          <a:effectLst/>
                        </a:rPr>
                        <a:t>e</a:t>
                      </a:r>
                      <a:endParaRPr lang="fr-FR" dirty="0">
                        <a:effectLst/>
                      </a:endParaRPr>
                    </a:p>
                  </a:txBody>
                  <a:tcPr marL="0" marR="0" marT="0" marB="0" anchor="ctr">
                    <a:lnL>
                      <a:noFill/>
                    </a:lnL>
                    <a:lnR>
                      <a:noFill/>
                    </a:lnR>
                    <a:lnT>
                      <a:noFill/>
                    </a:lnT>
                    <a:lnB>
                      <a:noFill/>
                    </a:lnB>
                    <a:solidFill>
                      <a:srgbClr val="F1F3F2"/>
                    </a:solidFill>
                  </a:tcPr>
                </a:tc>
                <a:extLst>
                  <a:ext uri="{0D108BD9-81ED-4DB2-BD59-A6C34878D82A}">
                    <a16:rowId xmlns:a16="http://schemas.microsoft.com/office/drawing/2014/main" val="10001"/>
                  </a:ext>
                </a:extLst>
              </a:tr>
              <a:tr h="323498">
                <a:tc>
                  <a:txBody>
                    <a:bodyPr/>
                    <a:lstStyle/>
                    <a:p>
                      <a:pPr algn="ctr" fontAlgn="base"/>
                      <a:r>
                        <a:rPr lang="fr-FR">
                          <a:effectLst/>
                        </a:rPr>
                        <a:t>1952</a:t>
                      </a:r>
                    </a:p>
                  </a:txBody>
                  <a:tcPr marL="0" marR="0" marT="0" marB="0" anchor="ctr">
                    <a:lnL>
                      <a:noFill/>
                    </a:lnL>
                    <a:lnR>
                      <a:noFill/>
                    </a:lnR>
                    <a:lnT>
                      <a:noFill/>
                    </a:lnT>
                    <a:lnB>
                      <a:noFill/>
                    </a:lnB>
                    <a:solidFill>
                      <a:srgbClr val="F1F3F2"/>
                    </a:solidFill>
                  </a:tcPr>
                </a:tc>
                <a:tc>
                  <a:txBody>
                    <a:bodyPr/>
                    <a:lstStyle/>
                    <a:p>
                      <a:pPr algn="ctr" fontAlgn="base"/>
                      <a:r>
                        <a:rPr lang="fr-FR">
                          <a:effectLst/>
                        </a:rPr>
                        <a:t>60 ans et 9 mois</a:t>
                      </a:r>
                    </a:p>
                  </a:txBody>
                  <a:tcPr marL="0" marR="0" marT="0" marB="0" anchor="ctr">
                    <a:lnL>
                      <a:noFill/>
                    </a:lnL>
                    <a:lnR>
                      <a:noFill/>
                    </a:lnR>
                    <a:lnT>
                      <a:noFill/>
                    </a:lnT>
                    <a:lnB>
                      <a:noFill/>
                    </a:lnB>
                    <a:solidFill>
                      <a:srgbClr val="F1F3F2"/>
                    </a:solidFill>
                  </a:tcPr>
                </a:tc>
                <a:extLst>
                  <a:ext uri="{0D108BD9-81ED-4DB2-BD59-A6C34878D82A}">
                    <a16:rowId xmlns:a16="http://schemas.microsoft.com/office/drawing/2014/main" val="10002"/>
                  </a:ext>
                </a:extLst>
              </a:tr>
              <a:tr h="323498">
                <a:tc>
                  <a:txBody>
                    <a:bodyPr/>
                    <a:lstStyle/>
                    <a:p>
                      <a:pPr algn="ctr" fontAlgn="base"/>
                      <a:r>
                        <a:rPr lang="fr-FR">
                          <a:effectLst/>
                        </a:rPr>
                        <a:t>1953</a:t>
                      </a:r>
                    </a:p>
                  </a:txBody>
                  <a:tcPr marL="0" marR="0" marT="0" marB="0" anchor="ctr">
                    <a:lnL>
                      <a:noFill/>
                    </a:lnL>
                    <a:lnR>
                      <a:noFill/>
                    </a:lnR>
                    <a:lnT>
                      <a:noFill/>
                    </a:lnT>
                    <a:lnB>
                      <a:noFill/>
                    </a:lnB>
                    <a:solidFill>
                      <a:srgbClr val="F1F3F2"/>
                    </a:solidFill>
                  </a:tcPr>
                </a:tc>
                <a:tc>
                  <a:txBody>
                    <a:bodyPr/>
                    <a:lstStyle/>
                    <a:p>
                      <a:pPr algn="ctr" fontAlgn="base"/>
                      <a:r>
                        <a:rPr lang="fr-FR" dirty="0">
                          <a:effectLst/>
                        </a:rPr>
                        <a:t>61 ans et 2 mois</a:t>
                      </a:r>
                    </a:p>
                  </a:txBody>
                  <a:tcPr marL="0" marR="0" marT="0" marB="0" anchor="ctr">
                    <a:lnL>
                      <a:noFill/>
                    </a:lnL>
                    <a:lnR>
                      <a:noFill/>
                    </a:lnR>
                    <a:lnT>
                      <a:noFill/>
                    </a:lnT>
                    <a:lnB>
                      <a:noFill/>
                    </a:lnB>
                    <a:solidFill>
                      <a:srgbClr val="F1F3F2"/>
                    </a:solidFill>
                  </a:tcPr>
                </a:tc>
                <a:extLst>
                  <a:ext uri="{0D108BD9-81ED-4DB2-BD59-A6C34878D82A}">
                    <a16:rowId xmlns:a16="http://schemas.microsoft.com/office/drawing/2014/main" val="10003"/>
                  </a:ext>
                </a:extLst>
              </a:tr>
              <a:tr h="323498">
                <a:tc>
                  <a:txBody>
                    <a:bodyPr/>
                    <a:lstStyle/>
                    <a:p>
                      <a:pPr algn="ctr" fontAlgn="base"/>
                      <a:r>
                        <a:rPr lang="fr-FR">
                          <a:effectLst/>
                        </a:rPr>
                        <a:t>1954</a:t>
                      </a:r>
                    </a:p>
                  </a:txBody>
                  <a:tcPr marL="0" marR="0" marT="0" marB="0" anchor="ctr">
                    <a:lnL>
                      <a:noFill/>
                    </a:lnL>
                    <a:lnR>
                      <a:noFill/>
                    </a:lnR>
                    <a:lnT>
                      <a:noFill/>
                    </a:lnT>
                    <a:lnB>
                      <a:noFill/>
                    </a:lnB>
                    <a:solidFill>
                      <a:srgbClr val="F1F3F2"/>
                    </a:solidFill>
                  </a:tcPr>
                </a:tc>
                <a:tc>
                  <a:txBody>
                    <a:bodyPr/>
                    <a:lstStyle/>
                    <a:p>
                      <a:pPr algn="ctr" fontAlgn="base"/>
                      <a:r>
                        <a:rPr lang="fr-FR" dirty="0">
                          <a:effectLst/>
                        </a:rPr>
                        <a:t>61 ans et 7 mois</a:t>
                      </a:r>
                    </a:p>
                  </a:txBody>
                  <a:tcPr marL="0" marR="0" marT="0" marB="0" anchor="ctr">
                    <a:lnL>
                      <a:noFill/>
                    </a:lnL>
                    <a:lnR>
                      <a:noFill/>
                    </a:lnR>
                    <a:lnT>
                      <a:noFill/>
                    </a:lnT>
                    <a:lnB>
                      <a:noFill/>
                    </a:lnB>
                    <a:solidFill>
                      <a:srgbClr val="F1F3F2"/>
                    </a:solidFill>
                  </a:tcPr>
                </a:tc>
                <a:extLst>
                  <a:ext uri="{0D108BD9-81ED-4DB2-BD59-A6C34878D82A}">
                    <a16:rowId xmlns:a16="http://schemas.microsoft.com/office/drawing/2014/main" val="10004"/>
                  </a:ext>
                </a:extLst>
              </a:tr>
              <a:tr h="323498">
                <a:tc>
                  <a:txBody>
                    <a:bodyPr/>
                    <a:lstStyle/>
                    <a:p>
                      <a:pPr algn="ctr" fontAlgn="base"/>
                      <a:r>
                        <a:rPr lang="fr-FR">
                          <a:effectLst/>
                        </a:rPr>
                        <a:t>1955 ou après</a:t>
                      </a:r>
                    </a:p>
                  </a:txBody>
                  <a:tcPr marL="0" marR="0" marT="0" marB="0" anchor="ctr">
                    <a:lnL>
                      <a:noFill/>
                    </a:lnL>
                    <a:lnR>
                      <a:noFill/>
                    </a:lnR>
                    <a:lnT>
                      <a:noFill/>
                    </a:lnT>
                    <a:lnB>
                      <a:noFill/>
                    </a:lnB>
                    <a:solidFill>
                      <a:srgbClr val="F1F3F2"/>
                    </a:solidFill>
                  </a:tcPr>
                </a:tc>
                <a:tc>
                  <a:txBody>
                    <a:bodyPr/>
                    <a:lstStyle/>
                    <a:p>
                      <a:pPr algn="ctr" fontAlgn="base"/>
                      <a:r>
                        <a:rPr lang="fr-FR" dirty="0">
                          <a:effectLst/>
                        </a:rPr>
                        <a:t>62 ans</a:t>
                      </a:r>
                    </a:p>
                  </a:txBody>
                  <a:tcPr marL="0" marR="0" marT="0" marB="0" anchor="ctr">
                    <a:lnL>
                      <a:noFill/>
                    </a:lnL>
                    <a:lnR>
                      <a:noFill/>
                    </a:lnR>
                    <a:lnT>
                      <a:noFill/>
                    </a:lnT>
                    <a:lnB>
                      <a:noFill/>
                    </a:lnB>
                    <a:solidFill>
                      <a:srgbClr val="F1F3F2"/>
                    </a:solidFill>
                  </a:tcPr>
                </a:tc>
                <a:extLst>
                  <a:ext uri="{0D108BD9-81ED-4DB2-BD59-A6C34878D82A}">
                    <a16:rowId xmlns:a16="http://schemas.microsoft.com/office/drawing/2014/main" val="10005"/>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90492409"/>
              </p:ext>
            </p:extLst>
          </p:nvPr>
        </p:nvGraphicFramePr>
        <p:xfrm>
          <a:off x="518356" y="2242841"/>
          <a:ext cx="5372722" cy="2372318"/>
        </p:xfrm>
        <a:graphic>
          <a:graphicData uri="http://schemas.openxmlformats.org/drawingml/2006/table">
            <a:tbl>
              <a:tblPr/>
              <a:tblGrid>
                <a:gridCol w="1566013">
                  <a:extLst>
                    <a:ext uri="{9D8B030D-6E8A-4147-A177-3AD203B41FA5}">
                      <a16:colId xmlns:a16="http://schemas.microsoft.com/office/drawing/2014/main" val="20000"/>
                    </a:ext>
                  </a:extLst>
                </a:gridCol>
                <a:gridCol w="3806709">
                  <a:extLst>
                    <a:ext uri="{9D8B030D-6E8A-4147-A177-3AD203B41FA5}">
                      <a16:colId xmlns:a16="http://schemas.microsoft.com/office/drawing/2014/main" val="20001"/>
                    </a:ext>
                  </a:extLst>
                </a:gridCol>
              </a:tblGrid>
              <a:tr h="431330">
                <a:tc gridSpan="2">
                  <a:txBody>
                    <a:bodyPr/>
                    <a:lstStyle/>
                    <a:p>
                      <a:pPr algn="ctr" fontAlgn="base"/>
                      <a:r>
                        <a:rPr lang="fr-FR" sz="2400" b="1" dirty="0">
                          <a:solidFill>
                            <a:srgbClr val="FF0000"/>
                          </a:solidFill>
                          <a:effectLst/>
                        </a:rPr>
                        <a:t>Secteur privé</a:t>
                      </a:r>
                    </a:p>
                  </a:txBody>
                  <a:tcPr marL="0" marR="0" marT="0" marB="0" anchor="ctr">
                    <a:lnL>
                      <a:noFill/>
                    </a:lnL>
                    <a:lnR>
                      <a:noFill/>
                    </a:lnR>
                    <a:lnT>
                      <a:noFill/>
                    </a:lnT>
                    <a:lnB>
                      <a:noFill/>
                    </a:lnB>
                    <a:solidFill>
                      <a:srgbClr val="F1F3F2"/>
                    </a:solidFill>
                  </a:tcPr>
                </a:tc>
                <a:tc hMerge="1">
                  <a:txBody>
                    <a:bodyPr/>
                    <a:lstStyle/>
                    <a:p>
                      <a:pPr algn="ctr" fontAlgn="base"/>
                      <a:endParaRPr lang="fr-FR" dirty="0">
                        <a:effectLst/>
                      </a:endParaRPr>
                    </a:p>
                  </a:txBody>
                  <a:tcPr marL="0" marR="0" marT="0" marB="0" anchor="ctr">
                    <a:lnL>
                      <a:noFill/>
                    </a:lnL>
                    <a:lnR>
                      <a:noFill/>
                    </a:lnR>
                    <a:lnT>
                      <a:noFill/>
                    </a:lnT>
                    <a:lnB>
                      <a:noFill/>
                    </a:lnB>
                    <a:solidFill>
                      <a:srgbClr val="F1F3F2"/>
                    </a:solidFill>
                  </a:tcPr>
                </a:tc>
                <a:extLst>
                  <a:ext uri="{0D108BD9-81ED-4DB2-BD59-A6C34878D82A}">
                    <a16:rowId xmlns:a16="http://schemas.microsoft.com/office/drawing/2014/main" val="10000"/>
                  </a:ext>
                </a:extLst>
              </a:tr>
              <a:tr h="646996">
                <a:tc>
                  <a:txBody>
                    <a:bodyPr/>
                    <a:lstStyle/>
                    <a:p>
                      <a:pPr algn="ctr" fontAlgn="base"/>
                      <a:r>
                        <a:rPr lang="fr-FR" dirty="0">
                          <a:effectLst/>
                        </a:rPr>
                        <a:t> né en</a:t>
                      </a:r>
                    </a:p>
                  </a:txBody>
                  <a:tcPr marL="0" marR="0" marT="0" marB="0" anchor="ctr">
                    <a:lnL>
                      <a:noFill/>
                    </a:lnL>
                    <a:lnR>
                      <a:noFill/>
                    </a:lnR>
                    <a:lnT>
                      <a:noFill/>
                    </a:lnT>
                    <a:lnB>
                      <a:noFill/>
                    </a:lnB>
                    <a:solidFill>
                      <a:srgbClr val="F1F3F2"/>
                    </a:solidFill>
                  </a:tcPr>
                </a:tc>
                <a:tc>
                  <a:txBody>
                    <a:bodyPr/>
                    <a:lstStyle/>
                    <a:p>
                      <a:pPr algn="ctr" fontAlgn="base"/>
                      <a:r>
                        <a:rPr lang="fr-FR" dirty="0">
                          <a:effectLst/>
                        </a:rPr>
                        <a:t>Age de départ à la retrait</a:t>
                      </a:r>
                      <a:r>
                        <a:rPr lang="fr-FR" i="1" dirty="0">
                          <a:effectLst/>
                        </a:rPr>
                        <a:t>e</a:t>
                      </a:r>
                      <a:endParaRPr lang="fr-FR" dirty="0">
                        <a:effectLst/>
                      </a:endParaRPr>
                    </a:p>
                  </a:txBody>
                  <a:tcPr marL="0" marR="0" marT="0" marB="0" anchor="ctr">
                    <a:lnL>
                      <a:noFill/>
                    </a:lnL>
                    <a:lnR>
                      <a:noFill/>
                    </a:lnR>
                    <a:lnT>
                      <a:noFill/>
                    </a:lnT>
                    <a:lnB>
                      <a:noFill/>
                    </a:lnB>
                    <a:solidFill>
                      <a:srgbClr val="F1F3F2"/>
                    </a:solidFill>
                  </a:tcPr>
                </a:tc>
                <a:extLst>
                  <a:ext uri="{0D108BD9-81ED-4DB2-BD59-A6C34878D82A}">
                    <a16:rowId xmlns:a16="http://schemas.microsoft.com/office/drawing/2014/main" val="10001"/>
                  </a:ext>
                </a:extLst>
              </a:tr>
              <a:tr h="323498">
                <a:tc>
                  <a:txBody>
                    <a:bodyPr/>
                    <a:lstStyle/>
                    <a:p>
                      <a:pPr algn="ctr" fontAlgn="base"/>
                      <a:r>
                        <a:rPr lang="fr-FR">
                          <a:effectLst/>
                        </a:rPr>
                        <a:t>1952</a:t>
                      </a:r>
                    </a:p>
                  </a:txBody>
                  <a:tcPr marL="0" marR="0" marT="0" marB="0" anchor="ctr">
                    <a:lnL>
                      <a:noFill/>
                    </a:lnL>
                    <a:lnR>
                      <a:noFill/>
                    </a:lnR>
                    <a:lnT>
                      <a:noFill/>
                    </a:lnT>
                    <a:lnB>
                      <a:noFill/>
                    </a:lnB>
                    <a:solidFill>
                      <a:srgbClr val="F1F3F2"/>
                    </a:solidFill>
                  </a:tcPr>
                </a:tc>
                <a:tc>
                  <a:txBody>
                    <a:bodyPr/>
                    <a:lstStyle/>
                    <a:p>
                      <a:pPr algn="ctr" fontAlgn="base"/>
                      <a:r>
                        <a:rPr lang="fr-FR">
                          <a:effectLst/>
                        </a:rPr>
                        <a:t>60 ans et 9 mois</a:t>
                      </a:r>
                    </a:p>
                  </a:txBody>
                  <a:tcPr marL="0" marR="0" marT="0" marB="0" anchor="ctr">
                    <a:lnL>
                      <a:noFill/>
                    </a:lnL>
                    <a:lnR>
                      <a:noFill/>
                    </a:lnR>
                    <a:lnT>
                      <a:noFill/>
                    </a:lnT>
                    <a:lnB>
                      <a:noFill/>
                    </a:lnB>
                    <a:solidFill>
                      <a:srgbClr val="F1F3F2"/>
                    </a:solidFill>
                  </a:tcPr>
                </a:tc>
                <a:extLst>
                  <a:ext uri="{0D108BD9-81ED-4DB2-BD59-A6C34878D82A}">
                    <a16:rowId xmlns:a16="http://schemas.microsoft.com/office/drawing/2014/main" val="10002"/>
                  </a:ext>
                </a:extLst>
              </a:tr>
              <a:tr h="323498">
                <a:tc>
                  <a:txBody>
                    <a:bodyPr/>
                    <a:lstStyle/>
                    <a:p>
                      <a:pPr algn="ctr" fontAlgn="base"/>
                      <a:r>
                        <a:rPr lang="fr-FR">
                          <a:effectLst/>
                        </a:rPr>
                        <a:t>1953</a:t>
                      </a:r>
                    </a:p>
                  </a:txBody>
                  <a:tcPr marL="0" marR="0" marT="0" marB="0" anchor="ctr">
                    <a:lnL>
                      <a:noFill/>
                    </a:lnL>
                    <a:lnR>
                      <a:noFill/>
                    </a:lnR>
                    <a:lnT>
                      <a:noFill/>
                    </a:lnT>
                    <a:lnB>
                      <a:noFill/>
                    </a:lnB>
                    <a:solidFill>
                      <a:srgbClr val="F1F3F2"/>
                    </a:solidFill>
                  </a:tcPr>
                </a:tc>
                <a:tc>
                  <a:txBody>
                    <a:bodyPr/>
                    <a:lstStyle/>
                    <a:p>
                      <a:pPr algn="ctr" fontAlgn="base"/>
                      <a:r>
                        <a:rPr lang="fr-FR">
                          <a:effectLst/>
                        </a:rPr>
                        <a:t>61 ans et 2 mois</a:t>
                      </a:r>
                    </a:p>
                  </a:txBody>
                  <a:tcPr marL="0" marR="0" marT="0" marB="0" anchor="ctr">
                    <a:lnL>
                      <a:noFill/>
                    </a:lnL>
                    <a:lnR>
                      <a:noFill/>
                    </a:lnR>
                    <a:lnT>
                      <a:noFill/>
                    </a:lnT>
                    <a:lnB>
                      <a:noFill/>
                    </a:lnB>
                    <a:solidFill>
                      <a:srgbClr val="F1F3F2"/>
                    </a:solidFill>
                  </a:tcPr>
                </a:tc>
                <a:extLst>
                  <a:ext uri="{0D108BD9-81ED-4DB2-BD59-A6C34878D82A}">
                    <a16:rowId xmlns:a16="http://schemas.microsoft.com/office/drawing/2014/main" val="10003"/>
                  </a:ext>
                </a:extLst>
              </a:tr>
              <a:tr h="323498">
                <a:tc>
                  <a:txBody>
                    <a:bodyPr/>
                    <a:lstStyle/>
                    <a:p>
                      <a:pPr algn="ctr" fontAlgn="base"/>
                      <a:r>
                        <a:rPr lang="fr-FR">
                          <a:effectLst/>
                        </a:rPr>
                        <a:t>1954</a:t>
                      </a:r>
                    </a:p>
                  </a:txBody>
                  <a:tcPr marL="0" marR="0" marT="0" marB="0" anchor="ctr">
                    <a:lnL>
                      <a:noFill/>
                    </a:lnL>
                    <a:lnR>
                      <a:noFill/>
                    </a:lnR>
                    <a:lnT>
                      <a:noFill/>
                    </a:lnT>
                    <a:lnB>
                      <a:noFill/>
                    </a:lnB>
                    <a:solidFill>
                      <a:srgbClr val="F1F3F2"/>
                    </a:solidFill>
                  </a:tcPr>
                </a:tc>
                <a:tc>
                  <a:txBody>
                    <a:bodyPr/>
                    <a:lstStyle/>
                    <a:p>
                      <a:pPr algn="ctr" fontAlgn="base"/>
                      <a:r>
                        <a:rPr lang="fr-FR" dirty="0">
                          <a:effectLst/>
                        </a:rPr>
                        <a:t>61 ans et 7 mois</a:t>
                      </a:r>
                    </a:p>
                  </a:txBody>
                  <a:tcPr marL="0" marR="0" marT="0" marB="0" anchor="ctr">
                    <a:lnL>
                      <a:noFill/>
                    </a:lnL>
                    <a:lnR>
                      <a:noFill/>
                    </a:lnR>
                    <a:lnT>
                      <a:noFill/>
                    </a:lnT>
                    <a:lnB>
                      <a:noFill/>
                    </a:lnB>
                    <a:solidFill>
                      <a:srgbClr val="F1F3F2"/>
                    </a:solidFill>
                  </a:tcPr>
                </a:tc>
                <a:extLst>
                  <a:ext uri="{0D108BD9-81ED-4DB2-BD59-A6C34878D82A}">
                    <a16:rowId xmlns:a16="http://schemas.microsoft.com/office/drawing/2014/main" val="10004"/>
                  </a:ext>
                </a:extLst>
              </a:tr>
              <a:tr h="323498">
                <a:tc>
                  <a:txBody>
                    <a:bodyPr/>
                    <a:lstStyle/>
                    <a:p>
                      <a:pPr algn="ctr" fontAlgn="base"/>
                      <a:r>
                        <a:rPr lang="fr-FR">
                          <a:effectLst/>
                        </a:rPr>
                        <a:t>1955 ou après</a:t>
                      </a:r>
                    </a:p>
                  </a:txBody>
                  <a:tcPr marL="0" marR="0" marT="0" marB="0" anchor="ctr">
                    <a:lnL>
                      <a:noFill/>
                    </a:lnL>
                    <a:lnR>
                      <a:noFill/>
                    </a:lnR>
                    <a:lnT>
                      <a:noFill/>
                    </a:lnT>
                    <a:lnB>
                      <a:noFill/>
                    </a:lnB>
                    <a:solidFill>
                      <a:srgbClr val="F1F3F2"/>
                    </a:solidFill>
                  </a:tcPr>
                </a:tc>
                <a:tc>
                  <a:txBody>
                    <a:bodyPr/>
                    <a:lstStyle/>
                    <a:p>
                      <a:pPr algn="ctr" fontAlgn="base"/>
                      <a:r>
                        <a:rPr lang="fr-FR" dirty="0">
                          <a:effectLst/>
                        </a:rPr>
                        <a:t>62 ans</a:t>
                      </a:r>
                    </a:p>
                  </a:txBody>
                  <a:tcPr marL="0" marR="0" marT="0" marB="0" anchor="ctr">
                    <a:lnL>
                      <a:noFill/>
                    </a:lnL>
                    <a:lnR>
                      <a:noFill/>
                    </a:lnR>
                    <a:lnT>
                      <a:noFill/>
                    </a:lnT>
                    <a:lnB>
                      <a:noFill/>
                    </a:lnB>
                    <a:solidFill>
                      <a:srgbClr val="F1F3F2"/>
                    </a:solidFill>
                  </a:tcPr>
                </a:tc>
                <a:extLst>
                  <a:ext uri="{0D108BD9-81ED-4DB2-BD59-A6C34878D82A}">
                    <a16:rowId xmlns:a16="http://schemas.microsoft.com/office/drawing/2014/main" val="10005"/>
                  </a:ext>
                </a:extLst>
              </a:tr>
            </a:tbl>
          </a:graphicData>
        </a:graphic>
      </p:graphicFrame>
      <p:sp>
        <p:nvSpPr>
          <p:cNvPr id="4" name="ZoneTexte 3"/>
          <p:cNvSpPr txBox="1"/>
          <p:nvPr/>
        </p:nvSpPr>
        <p:spPr>
          <a:xfrm>
            <a:off x="2584174" y="815009"/>
            <a:ext cx="7653130" cy="584775"/>
          </a:xfrm>
          <a:prstGeom prst="rect">
            <a:avLst/>
          </a:prstGeom>
          <a:noFill/>
        </p:spPr>
        <p:txBody>
          <a:bodyPr wrap="square" rtlCol="0">
            <a:spAutoFit/>
          </a:bodyPr>
          <a:lstStyle/>
          <a:p>
            <a:r>
              <a:rPr lang="fr-FR" sz="3200" b="1" dirty="0">
                <a:solidFill>
                  <a:schemeClr val="accent2">
                    <a:lumMod val="50000"/>
                  </a:schemeClr>
                </a:solidFill>
                <a:latin typeface="Arial" panose="020B0604020202020204" pitchFamily="34" charset="0"/>
                <a:cs typeface="Arial" panose="020B0604020202020204" pitchFamily="34" charset="0"/>
              </a:rPr>
              <a:t>Age d’ouverture du droit à la retraite</a:t>
            </a:r>
          </a:p>
        </p:txBody>
      </p:sp>
      <p:sp>
        <p:nvSpPr>
          <p:cNvPr id="5" name="ZoneTexte 4"/>
          <p:cNvSpPr txBox="1"/>
          <p:nvPr/>
        </p:nvSpPr>
        <p:spPr>
          <a:xfrm>
            <a:off x="1789043" y="5049078"/>
            <a:ext cx="8984974" cy="1369606"/>
          </a:xfrm>
          <a:prstGeom prst="rect">
            <a:avLst/>
          </a:prstGeom>
          <a:noFill/>
        </p:spPr>
        <p:txBody>
          <a:bodyPr wrap="square" rtlCol="0">
            <a:spAutoFit/>
          </a:bodyPr>
          <a:lstStyle/>
          <a:p>
            <a:r>
              <a:rPr lang="fr-FR" b="1" dirty="0">
                <a:hlinkClick r:id="rId5"/>
              </a:rPr>
              <a:t>http://www.pensions.bercy.gouv.fr/vous-%C3%AAtes-actif/dautres-informations/les-chiffres-cl%C3%A9s-du-r%C3%A9gime-des-retraites-de-letat#departsedentaire</a:t>
            </a:r>
            <a:endParaRPr lang="fr-FR" b="1" dirty="0"/>
          </a:p>
          <a:p>
            <a:endParaRPr lang="fr-FR" dirty="0"/>
          </a:p>
          <a:p>
            <a:r>
              <a:rPr lang="fr-FR" sz="1100" dirty="0">
                <a:hlinkClick r:id="rId6"/>
              </a:rPr>
              <a:t>http://www.pensions.bercy.gouv.fr/vous-%C3%AAtes-actif/pr%C3%A9parer-ma-retraite/quand-pourrai-je-obtenir-une-pension</a:t>
            </a:r>
            <a:endParaRPr lang="fr-FR" sz="1100" dirty="0"/>
          </a:p>
          <a:p>
            <a:endParaRPr lang="fr-FR" dirty="0"/>
          </a:p>
        </p:txBody>
      </p:sp>
    </p:spTree>
    <p:extLst>
      <p:ext uri="{BB962C8B-B14F-4D97-AF65-F5344CB8AC3E}">
        <p14:creationId xmlns:p14="http://schemas.microsoft.com/office/powerpoint/2010/main" val="36230095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2865024" y="995043"/>
            <a:ext cx="696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ja-JP"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La retraite du public</a:t>
            </a:r>
            <a:endPar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980869" y="1571306"/>
            <a:ext cx="1073426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Rappel pour le privé :</a:t>
            </a:r>
          </a:p>
          <a:p>
            <a:pPr marL="185737" lvl="1" indent="0" eaLnBrk="1" hangingPunct="1">
              <a:buClr>
                <a:srgbClr val="990000"/>
              </a:buClr>
              <a:buNone/>
            </a:pPr>
            <a:r>
              <a:rPr kumimoji="0" lang="fr-FR" altLang="fr-FR" sz="2800" b="1" i="0" u="none" strike="noStrike" kern="1200" cap="none" spc="0" normalizeH="0" baseline="0" noProof="0" dirty="0">
                <a:ln>
                  <a:noFill/>
                </a:ln>
                <a:solidFill>
                  <a:schemeClr val="accent2">
                    <a:lumMod val="50000"/>
                  </a:schemeClr>
                </a:solidFill>
                <a:effectLst/>
                <a:uLnTx/>
                <a:uFillTx/>
                <a:latin typeface="Arial"/>
                <a:ea typeface="MS PGothic" panose="020B0600070205080204" pitchFamily="34" charset="-128"/>
              </a:rPr>
              <a:t>	P</a:t>
            </a:r>
            <a:r>
              <a:rPr kumimoji="0" lang="fr-FR" altLang="fr-FR" sz="2800" b="1" i="0" u="none" strike="noStrike" kern="1200" cap="none" spc="0" normalizeH="0" noProof="0" dirty="0">
                <a:ln>
                  <a:noFill/>
                </a:ln>
                <a:solidFill>
                  <a:schemeClr val="accent2">
                    <a:lumMod val="50000"/>
                  </a:schemeClr>
                </a:solidFill>
                <a:effectLst/>
                <a:uLnTx/>
                <a:uFillTx/>
                <a:latin typeface="Arial"/>
                <a:ea typeface="MS PGothic" panose="020B0600070205080204" pitchFamily="34" charset="-128"/>
              </a:rPr>
              <a:t> = (50%-décote) x SAM x t/172*</a:t>
            </a:r>
          </a:p>
          <a:p>
            <a:pPr marL="185737" lvl="1" indent="0" eaLnBrk="1" hangingPunct="1">
              <a:buClr>
                <a:srgbClr val="990000"/>
              </a:buClr>
              <a:buNone/>
            </a:pPr>
            <a:r>
              <a:rPr lang="fr-FR" altLang="fr-FR" sz="2800" b="1" baseline="0" dirty="0">
                <a:solidFill>
                  <a:schemeClr val="accent2">
                    <a:lumMod val="50000"/>
                  </a:schemeClr>
                </a:solidFill>
                <a:latin typeface="Arial"/>
              </a:rPr>
              <a:t>	</a:t>
            </a:r>
            <a:r>
              <a:rPr lang="fr-FR" altLang="fr-FR" sz="2800" b="1" dirty="0">
                <a:solidFill>
                  <a:schemeClr val="accent2">
                    <a:lumMod val="50000"/>
                  </a:schemeClr>
                </a:solidFill>
                <a:latin typeface="Arial"/>
              </a:rPr>
              <a:t>à laquelle s’ajoute la retraite complémentaire</a:t>
            </a:r>
            <a:endParaRPr kumimoji="0" lang="fr-FR" altLang="fr-FR" sz="2800" b="1" i="0" u="none" strike="noStrike" kern="1200" cap="none" spc="0" normalizeH="0" baseline="0" noProof="0" dirty="0">
              <a:ln>
                <a:noFill/>
              </a:ln>
              <a:solidFill>
                <a:schemeClr val="accent2">
                  <a:lumMod val="50000"/>
                </a:schemeClr>
              </a:solidFill>
              <a:effectLst/>
              <a:uLnTx/>
              <a:uFillTx/>
              <a:latin typeface="Arial"/>
              <a:ea typeface="MS PGothic" panose="020B0600070205080204" pitchFamily="34" charset="-128"/>
            </a:endParaRPr>
          </a:p>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ja-JP" sz="3200" dirty="0">
                <a:solidFill>
                  <a:srgbClr val="333333"/>
                </a:solidFill>
                <a:latin typeface="Arial"/>
              </a:rPr>
              <a:t>Pour le public</a:t>
            </a:r>
          </a:p>
          <a:p>
            <a:pPr marL="450850" lvl="2" indent="0" eaLnBrk="1" hangingPunct="1">
              <a:spcBef>
                <a:spcPts val="1200"/>
              </a:spcBef>
              <a:buClr>
                <a:srgbClr val="990000"/>
              </a:buClr>
              <a:buNone/>
            </a:pPr>
            <a:r>
              <a:rPr kumimoji="0" lang="fr-FR" altLang="ja-JP" sz="2800" b="1" i="0" u="none" strike="noStrike" kern="1200" cap="none" spc="0" normalizeH="0" baseline="0" noProof="0" dirty="0">
                <a:ln>
                  <a:noFill/>
                </a:ln>
                <a:solidFill>
                  <a:schemeClr val="accent2">
                    <a:lumMod val="50000"/>
                  </a:schemeClr>
                </a:solidFill>
                <a:effectLst/>
                <a:uLnTx/>
                <a:uFillTx/>
                <a:latin typeface="Arial"/>
                <a:ea typeface="MS PGothic" panose="020B0600070205080204" pitchFamily="34" charset="-128"/>
              </a:rPr>
              <a:t>	P = (75%-décote) x TIB x t/172*</a:t>
            </a:r>
          </a:p>
          <a:p>
            <a:pPr marL="450850" lvl="2" indent="0" eaLnBrk="1" hangingPunct="1">
              <a:buClr>
                <a:srgbClr val="990000"/>
              </a:buClr>
              <a:buNone/>
            </a:pPr>
            <a:r>
              <a:rPr lang="fr-FR" altLang="ja-JP" sz="2800" b="1" dirty="0">
                <a:solidFill>
                  <a:schemeClr val="accent2">
                    <a:lumMod val="50000"/>
                  </a:schemeClr>
                </a:solidFill>
                <a:latin typeface="Arial"/>
              </a:rPr>
              <a:t>	à laquelle s’ajoutera le RAFP</a:t>
            </a:r>
            <a:r>
              <a:rPr kumimoji="0" lang="fr-FR" altLang="ja-JP" sz="2800" b="1" i="0" u="none" strike="noStrike" kern="1200" cap="none" spc="0" normalizeH="0" baseline="0" noProof="0" dirty="0">
                <a:ln>
                  <a:noFill/>
                </a:ln>
                <a:solidFill>
                  <a:schemeClr val="accent2">
                    <a:lumMod val="50000"/>
                  </a:schemeClr>
                </a:solidFill>
                <a:effectLst/>
                <a:uLnTx/>
                <a:uFillTx/>
                <a:latin typeface="Arial"/>
                <a:ea typeface="MS PGothic" panose="020B0600070205080204" pitchFamily="34" charset="-128"/>
              </a:rPr>
              <a:t> </a:t>
            </a:r>
          </a:p>
          <a:p>
            <a:pPr marL="357188" marR="0" lvl="0" indent="-357188" algn="l" defTabSz="914400" rtl="0" eaLnBrk="1" fontAlgn="base" latinLnBrk="0" hangingPunct="1">
              <a:lnSpc>
                <a:spcPct val="100000"/>
              </a:lnSpc>
              <a:spcBef>
                <a:spcPts val="1800"/>
              </a:spcBef>
              <a:spcAft>
                <a:spcPct val="0"/>
              </a:spcAft>
              <a:buClr>
                <a:srgbClr val="990000"/>
              </a:buClr>
              <a:buSzPct val="100000"/>
              <a:buFont typeface="Wingdings 2" panose="05020102010507070707" pitchFamily="18" charset="2"/>
              <a:buChar char="¡"/>
              <a:tabLst/>
              <a:defRPr/>
            </a:pPr>
            <a:endParaRPr kumimoji="0" lang="fr-FR" altLang="fr-FR" sz="3200" b="0"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7854970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343804794"/>
              </p:ext>
            </p:extLst>
          </p:nvPr>
        </p:nvGraphicFramePr>
        <p:xfrm>
          <a:off x="6135204" y="1266816"/>
          <a:ext cx="5128592" cy="4558988"/>
        </p:xfrm>
        <a:graphic>
          <a:graphicData uri="http://schemas.openxmlformats.org/drawingml/2006/table">
            <a:tbl>
              <a:tblPr/>
              <a:tblGrid>
                <a:gridCol w="2564296">
                  <a:extLst>
                    <a:ext uri="{9D8B030D-6E8A-4147-A177-3AD203B41FA5}">
                      <a16:colId xmlns:a16="http://schemas.microsoft.com/office/drawing/2014/main" val="20000"/>
                    </a:ext>
                  </a:extLst>
                </a:gridCol>
                <a:gridCol w="2564296">
                  <a:extLst>
                    <a:ext uri="{9D8B030D-6E8A-4147-A177-3AD203B41FA5}">
                      <a16:colId xmlns:a16="http://schemas.microsoft.com/office/drawing/2014/main" val="20001"/>
                    </a:ext>
                  </a:extLst>
                </a:gridCol>
              </a:tblGrid>
              <a:tr h="534469">
                <a:tc gridSpan="2">
                  <a:txBody>
                    <a:bodyPr/>
                    <a:lstStyle/>
                    <a:p>
                      <a:pPr algn="ctr" fontAlgn="base"/>
                      <a:r>
                        <a:rPr lang="fr-FR" sz="2400" b="1" dirty="0">
                          <a:solidFill>
                            <a:srgbClr val="FF0000"/>
                          </a:solidFill>
                          <a:effectLst/>
                        </a:rPr>
                        <a:t>Fonction</a:t>
                      </a:r>
                      <a:r>
                        <a:rPr lang="fr-FR" sz="2400" b="1" baseline="0" dirty="0">
                          <a:solidFill>
                            <a:srgbClr val="FF0000"/>
                          </a:solidFill>
                          <a:effectLst/>
                        </a:rPr>
                        <a:t> publique</a:t>
                      </a:r>
                      <a:endParaRPr lang="fr-FR" sz="2400" b="1" dirty="0">
                        <a:solidFill>
                          <a:srgbClr val="FF0000"/>
                        </a:solidFill>
                        <a:effectLst/>
                      </a:endParaRPr>
                    </a:p>
                  </a:txBody>
                  <a:tcPr marL="25008" marR="25008" marT="25008" marB="25008">
                    <a:lnL>
                      <a:noFill/>
                    </a:lnL>
                    <a:lnR>
                      <a:noFill/>
                    </a:lnR>
                    <a:lnT>
                      <a:noFill/>
                    </a:lnT>
                    <a:lnB>
                      <a:noFill/>
                    </a:lnB>
                    <a:solidFill>
                      <a:srgbClr val="F1F3F2"/>
                    </a:solidFill>
                  </a:tcPr>
                </a:tc>
                <a:tc hMerge="1">
                  <a:txBody>
                    <a:bodyPr/>
                    <a:lstStyle/>
                    <a:p>
                      <a:pPr algn="ctr" fontAlgn="base"/>
                      <a:endParaRPr lang="fr-FR" sz="2000" dirty="0">
                        <a:effectLst/>
                      </a:endParaRP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0"/>
                  </a:ext>
                </a:extLst>
              </a:tr>
              <a:tr h="844531">
                <a:tc>
                  <a:txBody>
                    <a:bodyPr/>
                    <a:lstStyle/>
                    <a:p>
                      <a:pPr algn="ctr" fontAlgn="base"/>
                      <a:r>
                        <a:rPr lang="fr-FR" sz="2000" dirty="0">
                          <a:effectLst/>
                        </a:rPr>
                        <a:t>Date de</a:t>
                      </a:r>
                      <a:r>
                        <a:rPr lang="fr-FR" sz="2000" baseline="0" dirty="0">
                          <a:effectLst/>
                        </a:rPr>
                        <a:t> naissance</a:t>
                      </a:r>
                      <a:endParaRPr lang="fr-FR" sz="2000" dirty="0">
                        <a:effectLst/>
                      </a:endParaRP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Nombre de trimestres exigé</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1"/>
                  </a:ext>
                </a:extLst>
              </a:tr>
              <a:tr h="454284">
                <a:tc>
                  <a:txBody>
                    <a:bodyPr/>
                    <a:lstStyle/>
                    <a:p>
                      <a:pPr algn="ctr" fontAlgn="base"/>
                      <a:r>
                        <a:rPr lang="fr-FR" sz="2000" dirty="0">
                          <a:effectLst/>
                        </a:rPr>
                        <a:t>1955, 56 et 57</a:t>
                      </a: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166 trimestres</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2"/>
                  </a:ext>
                </a:extLst>
              </a:tr>
              <a:tr h="454284">
                <a:tc>
                  <a:txBody>
                    <a:bodyPr/>
                    <a:lstStyle/>
                    <a:p>
                      <a:pPr algn="ctr" fontAlgn="base"/>
                      <a:r>
                        <a:rPr lang="fr-FR" sz="2000" dirty="0">
                          <a:effectLst/>
                        </a:rPr>
                        <a:t>1958, 59 et 60</a:t>
                      </a: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167 trimestres</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3"/>
                  </a:ext>
                </a:extLst>
              </a:tr>
              <a:tr h="454284">
                <a:tc>
                  <a:txBody>
                    <a:bodyPr/>
                    <a:lstStyle/>
                    <a:p>
                      <a:pPr algn="ctr" fontAlgn="base"/>
                      <a:r>
                        <a:rPr lang="fr-FR" sz="2000" dirty="0">
                          <a:effectLst/>
                        </a:rPr>
                        <a:t>1961, 62 et</a:t>
                      </a:r>
                      <a:r>
                        <a:rPr lang="fr-FR" sz="2000" baseline="0" dirty="0">
                          <a:effectLst/>
                        </a:rPr>
                        <a:t> 6</a:t>
                      </a:r>
                      <a:r>
                        <a:rPr lang="fr-FR" sz="2000" dirty="0">
                          <a:effectLst/>
                        </a:rPr>
                        <a:t>3</a:t>
                      </a: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168 trimestres</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4"/>
                  </a:ext>
                </a:extLst>
              </a:tr>
              <a:tr h="454284">
                <a:tc>
                  <a:txBody>
                    <a:bodyPr/>
                    <a:lstStyle/>
                    <a:p>
                      <a:pPr algn="ctr" fontAlgn="base"/>
                      <a:r>
                        <a:rPr lang="fr-FR" sz="2000" dirty="0">
                          <a:effectLst/>
                        </a:rPr>
                        <a:t>1964, 65 et 66</a:t>
                      </a: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169 trimestres</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5"/>
                  </a:ext>
                </a:extLst>
              </a:tr>
              <a:tr h="454284">
                <a:tc>
                  <a:txBody>
                    <a:bodyPr/>
                    <a:lstStyle/>
                    <a:p>
                      <a:pPr algn="ctr" fontAlgn="base"/>
                      <a:r>
                        <a:rPr lang="fr-FR" sz="2000" dirty="0">
                          <a:effectLst/>
                        </a:rPr>
                        <a:t>1967, 68 et 69</a:t>
                      </a: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170 trimestres</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6"/>
                  </a:ext>
                </a:extLst>
              </a:tr>
              <a:tr h="454284">
                <a:tc>
                  <a:txBody>
                    <a:bodyPr/>
                    <a:lstStyle/>
                    <a:p>
                      <a:pPr algn="ctr" fontAlgn="base"/>
                      <a:r>
                        <a:rPr lang="fr-FR" sz="2000" dirty="0">
                          <a:effectLst/>
                        </a:rPr>
                        <a:t>1970, 71 et</a:t>
                      </a:r>
                      <a:r>
                        <a:rPr lang="fr-FR" sz="2000" baseline="0" dirty="0">
                          <a:effectLst/>
                        </a:rPr>
                        <a:t> 7</a:t>
                      </a:r>
                      <a:r>
                        <a:rPr lang="fr-FR" sz="2000" dirty="0">
                          <a:effectLst/>
                        </a:rPr>
                        <a:t>2</a:t>
                      </a: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171 trimestres</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7"/>
                  </a:ext>
                </a:extLst>
              </a:tr>
              <a:tr h="454284">
                <a:tc>
                  <a:txBody>
                    <a:bodyPr/>
                    <a:lstStyle/>
                    <a:p>
                      <a:pPr algn="ctr" fontAlgn="base"/>
                      <a:r>
                        <a:rPr lang="fr-FR" sz="2000" dirty="0">
                          <a:effectLst/>
                        </a:rPr>
                        <a:t>1973 et après</a:t>
                      </a: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172 trimestres</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307978498"/>
              </p:ext>
            </p:extLst>
          </p:nvPr>
        </p:nvGraphicFramePr>
        <p:xfrm>
          <a:off x="737017" y="1266818"/>
          <a:ext cx="5128592" cy="4558988"/>
        </p:xfrm>
        <a:graphic>
          <a:graphicData uri="http://schemas.openxmlformats.org/drawingml/2006/table">
            <a:tbl>
              <a:tblPr/>
              <a:tblGrid>
                <a:gridCol w="2564296">
                  <a:extLst>
                    <a:ext uri="{9D8B030D-6E8A-4147-A177-3AD203B41FA5}">
                      <a16:colId xmlns:a16="http://schemas.microsoft.com/office/drawing/2014/main" val="20000"/>
                    </a:ext>
                  </a:extLst>
                </a:gridCol>
                <a:gridCol w="2564296">
                  <a:extLst>
                    <a:ext uri="{9D8B030D-6E8A-4147-A177-3AD203B41FA5}">
                      <a16:colId xmlns:a16="http://schemas.microsoft.com/office/drawing/2014/main" val="20001"/>
                    </a:ext>
                  </a:extLst>
                </a:gridCol>
              </a:tblGrid>
              <a:tr h="534469">
                <a:tc gridSpan="2">
                  <a:txBody>
                    <a:bodyPr/>
                    <a:lstStyle/>
                    <a:p>
                      <a:pPr algn="ctr" fontAlgn="base"/>
                      <a:r>
                        <a:rPr lang="fr-FR" sz="2400" b="1" dirty="0">
                          <a:solidFill>
                            <a:srgbClr val="FF0000"/>
                          </a:solidFill>
                          <a:effectLst/>
                        </a:rPr>
                        <a:t>Secteur</a:t>
                      </a:r>
                      <a:r>
                        <a:rPr lang="fr-FR" sz="2400" b="1" baseline="0" dirty="0">
                          <a:solidFill>
                            <a:srgbClr val="FF0000"/>
                          </a:solidFill>
                          <a:effectLst/>
                        </a:rPr>
                        <a:t> privé</a:t>
                      </a:r>
                      <a:endParaRPr lang="fr-FR" sz="2400" b="1" dirty="0">
                        <a:solidFill>
                          <a:srgbClr val="FF0000"/>
                        </a:solidFill>
                        <a:effectLst/>
                      </a:endParaRPr>
                    </a:p>
                  </a:txBody>
                  <a:tcPr marL="25008" marR="25008" marT="25008" marB="25008">
                    <a:lnL>
                      <a:noFill/>
                    </a:lnL>
                    <a:lnR>
                      <a:noFill/>
                    </a:lnR>
                    <a:lnT>
                      <a:noFill/>
                    </a:lnT>
                    <a:lnB>
                      <a:noFill/>
                    </a:lnB>
                    <a:solidFill>
                      <a:srgbClr val="F1F3F2"/>
                    </a:solidFill>
                  </a:tcPr>
                </a:tc>
                <a:tc hMerge="1">
                  <a:txBody>
                    <a:bodyPr/>
                    <a:lstStyle/>
                    <a:p>
                      <a:pPr algn="ctr" fontAlgn="base"/>
                      <a:endParaRPr lang="fr-FR" sz="2000" dirty="0">
                        <a:effectLst/>
                      </a:endParaRP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0"/>
                  </a:ext>
                </a:extLst>
              </a:tr>
              <a:tr h="844531">
                <a:tc>
                  <a:txBody>
                    <a:bodyPr/>
                    <a:lstStyle/>
                    <a:p>
                      <a:pPr algn="ctr" fontAlgn="base"/>
                      <a:r>
                        <a:rPr lang="fr-FR" sz="2000" dirty="0">
                          <a:effectLst/>
                        </a:rPr>
                        <a:t>Date de</a:t>
                      </a:r>
                      <a:r>
                        <a:rPr lang="fr-FR" sz="2000" baseline="0" dirty="0">
                          <a:effectLst/>
                        </a:rPr>
                        <a:t> naissance</a:t>
                      </a:r>
                      <a:endParaRPr lang="fr-FR" sz="2000" dirty="0">
                        <a:effectLst/>
                      </a:endParaRP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Nombre de trimestres exigé</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1"/>
                  </a:ext>
                </a:extLst>
              </a:tr>
              <a:tr h="454284">
                <a:tc>
                  <a:txBody>
                    <a:bodyPr/>
                    <a:lstStyle/>
                    <a:p>
                      <a:pPr algn="ctr" fontAlgn="base"/>
                      <a:r>
                        <a:rPr lang="fr-FR" sz="2000" dirty="0">
                          <a:effectLst/>
                        </a:rPr>
                        <a:t>1955, 56 et 57</a:t>
                      </a: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166 trimestres</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2"/>
                  </a:ext>
                </a:extLst>
              </a:tr>
              <a:tr h="454284">
                <a:tc>
                  <a:txBody>
                    <a:bodyPr/>
                    <a:lstStyle/>
                    <a:p>
                      <a:pPr algn="ctr" fontAlgn="base"/>
                      <a:r>
                        <a:rPr lang="fr-FR" sz="2000" dirty="0">
                          <a:effectLst/>
                        </a:rPr>
                        <a:t>1958, 59 et 60</a:t>
                      </a: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167 trimestres</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3"/>
                  </a:ext>
                </a:extLst>
              </a:tr>
              <a:tr h="454284">
                <a:tc>
                  <a:txBody>
                    <a:bodyPr/>
                    <a:lstStyle/>
                    <a:p>
                      <a:pPr algn="ctr" fontAlgn="base"/>
                      <a:r>
                        <a:rPr lang="fr-FR" sz="2000" dirty="0">
                          <a:effectLst/>
                        </a:rPr>
                        <a:t>1961, 62 et</a:t>
                      </a:r>
                      <a:r>
                        <a:rPr lang="fr-FR" sz="2000" baseline="0" dirty="0">
                          <a:effectLst/>
                        </a:rPr>
                        <a:t> 6</a:t>
                      </a:r>
                      <a:r>
                        <a:rPr lang="fr-FR" sz="2000" dirty="0">
                          <a:effectLst/>
                        </a:rPr>
                        <a:t>3</a:t>
                      </a: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168 trimestres</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4"/>
                  </a:ext>
                </a:extLst>
              </a:tr>
              <a:tr h="454284">
                <a:tc>
                  <a:txBody>
                    <a:bodyPr/>
                    <a:lstStyle/>
                    <a:p>
                      <a:pPr algn="ctr" fontAlgn="base"/>
                      <a:r>
                        <a:rPr lang="fr-FR" sz="2000" dirty="0">
                          <a:effectLst/>
                        </a:rPr>
                        <a:t>1964, 65 et 66</a:t>
                      </a: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169 trimestres</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5"/>
                  </a:ext>
                </a:extLst>
              </a:tr>
              <a:tr h="454284">
                <a:tc>
                  <a:txBody>
                    <a:bodyPr/>
                    <a:lstStyle/>
                    <a:p>
                      <a:pPr algn="ctr" fontAlgn="base"/>
                      <a:r>
                        <a:rPr lang="fr-FR" sz="2000" dirty="0">
                          <a:effectLst/>
                        </a:rPr>
                        <a:t>1967, 68 et 69</a:t>
                      </a: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170 trimestres</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6"/>
                  </a:ext>
                </a:extLst>
              </a:tr>
              <a:tr h="454284">
                <a:tc>
                  <a:txBody>
                    <a:bodyPr/>
                    <a:lstStyle/>
                    <a:p>
                      <a:pPr algn="ctr" fontAlgn="base"/>
                      <a:r>
                        <a:rPr lang="fr-FR" sz="2000" dirty="0">
                          <a:effectLst/>
                        </a:rPr>
                        <a:t>1970, 71 et</a:t>
                      </a:r>
                      <a:r>
                        <a:rPr lang="fr-FR" sz="2000" baseline="0" dirty="0">
                          <a:effectLst/>
                        </a:rPr>
                        <a:t> 7</a:t>
                      </a:r>
                      <a:r>
                        <a:rPr lang="fr-FR" sz="2000" dirty="0">
                          <a:effectLst/>
                        </a:rPr>
                        <a:t>2</a:t>
                      </a: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171 trimestres</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7"/>
                  </a:ext>
                </a:extLst>
              </a:tr>
              <a:tr h="454284">
                <a:tc>
                  <a:txBody>
                    <a:bodyPr/>
                    <a:lstStyle/>
                    <a:p>
                      <a:pPr algn="ctr" fontAlgn="base"/>
                      <a:r>
                        <a:rPr lang="fr-FR" sz="2000" dirty="0">
                          <a:effectLst/>
                        </a:rPr>
                        <a:t>1973 et après</a:t>
                      </a:r>
                    </a:p>
                  </a:txBody>
                  <a:tcPr marL="25008" marR="25008" marT="25008" marB="25008">
                    <a:lnL>
                      <a:noFill/>
                    </a:lnL>
                    <a:lnR>
                      <a:noFill/>
                    </a:lnR>
                    <a:lnT>
                      <a:noFill/>
                    </a:lnT>
                    <a:lnB>
                      <a:noFill/>
                    </a:lnB>
                    <a:solidFill>
                      <a:srgbClr val="F1F3F2"/>
                    </a:solidFill>
                  </a:tcPr>
                </a:tc>
                <a:tc>
                  <a:txBody>
                    <a:bodyPr/>
                    <a:lstStyle/>
                    <a:p>
                      <a:pPr algn="ctr" fontAlgn="base"/>
                      <a:r>
                        <a:rPr lang="fr-FR" sz="2000" dirty="0">
                          <a:effectLst/>
                        </a:rPr>
                        <a:t>172 trimestres</a:t>
                      </a:r>
                    </a:p>
                  </a:txBody>
                  <a:tcPr marL="25008" marR="25008" marT="25008" marB="25008">
                    <a:lnL>
                      <a:noFill/>
                    </a:lnL>
                    <a:lnR>
                      <a:noFill/>
                    </a:lnR>
                    <a:lnT>
                      <a:noFill/>
                    </a:lnT>
                    <a:lnB>
                      <a:noFill/>
                    </a:lnB>
                    <a:solidFill>
                      <a:srgbClr val="F1F3F2"/>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892558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1686547" y="893763"/>
            <a:ext cx="9322904"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ja-JP"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La décote pour trimestres manquants</a:t>
            </a:r>
            <a:endPar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980869" y="1750210"/>
            <a:ext cx="1073426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Dans le privé : 0,625 % par trimestre manquant</a:t>
            </a:r>
          </a:p>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Dans le public : 1,25 % </a:t>
            </a:r>
          </a:p>
          <a:p>
            <a:pPr marL="0" marR="0" lvl="0" indent="0" algn="l" defTabSz="914400" rtl="0" eaLnBrk="1" fontAlgn="base" latinLnBrk="0" hangingPunct="1">
              <a:spcBef>
                <a:spcPts val="1200"/>
              </a:spcBef>
              <a:spcAft>
                <a:spcPct val="0"/>
              </a:spcAft>
              <a:buClr>
                <a:srgbClr val="990000"/>
              </a:buClr>
              <a:buSzPct val="100000"/>
              <a:buNone/>
              <a:tabLst/>
              <a:defRPr/>
            </a:pPr>
            <a:r>
              <a:rPr lang="fr-FR" altLang="fr-FR" sz="3200" dirty="0">
                <a:solidFill>
                  <a:srgbClr val="333333"/>
                </a:solidFill>
                <a:latin typeface="Arial"/>
              </a:rPr>
              <a:t>Les fonctionnaires sont donc plus pénalisés en cas de carrière incomplète, mais les cas sont plus rares en raison de la « garantie d’emploi » des fonctionnaires.</a:t>
            </a:r>
          </a:p>
          <a:p>
            <a:pPr eaLnBrk="1" hangingPunct="1">
              <a:spcBef>
                <a:spcPts val="1200"/>
              </a:spcBef>
              <a:buClr>
                <a:srgbClr val="990000"/>
              </a:buClr>
            </a:pPr>
            <a:r>
              <a:rPr lang="fr-FR" altLang="fr-FR" sz="3200" dirty="0">
                <a:solidFill>
                  <a:srgbClr val="333333"/>
                </a:solidFill>
                <a:latin typeface="Arial"/>
              </a:rPr>
              <a:t>Dans les 2 cas, la décote </a:t>
            </a:r>
            <a:r>
              <a:rPr lang="fr-FR" altLang="fr-FR" sz="3200">
                <a:solidFill>
                  <a:srgbClr val="333333"/>
                </a:solidFill>
                <a:latin typeface="Arial"/>
              </a:rPr>
              <a:t>est limitée </a:t>
            </a:r>
            <a:r>
              <a:rPr lang="fr-FR" altLang="fr-FR" sz="3200" dirty="0">
                <a:solidFill>
                  <a:srgbClr val="333333"/>
                </a:solidFill>
                <a:latin typeface="Arial"/>
              </a:rPr>
              <a:t>à 20 trimestres</a:t>
            </a:r>
          </a:p>
          <a:p>
            <a:pPr marL="185737" lvl="1" indent="0" eaLnBrk="1" hangingPunct="1">
              <a:buClr>
                <a:srgbClr val="990000"/>
              </a:buClr>
              <a:buNone/>
            </a:pPr>
            <a:endParaRPr kumimoji="0" lang="fr-FR" altLang="fr-FR" sz="2800" b="1"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8971230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5071511" y="893763"/>
            <a:ext cx="696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ja-JP"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Le TIB</a:t>
            </a:r>
            <a:endPar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980869" y="1750210"/>
            <a:ext cx="1073426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Le dernier Taux indiciaire brut d’au moins 6 mois</a:t>
            </a:r>
          </a:p>
          <a:p>
            <a:pPr marL="185737" lvl="1" indent="0" eaLnBrk="1" hangingPunct="1">
              <a:buClr>
                <a:srgbClr val="990000"/>
              </a:buClr>
              <a:buNone/>
            </a:pPr>
            <a:r>
              <a:rPr kumimoji="0" lang="fr-FR" altLang="fr-FR" sz="2800" b="1" i="0" u="none" strike="noStrike" kern="1200" cap="none" spc="0" normalizeH="0" baseline="0" noProof="0" dirty="0">
                <a:ln>
                  <a:noFill/>
                </a:ln>
                <a:solidFill>
                  <a:schemeClr val="accent2">
                    <a:lumMod val="50000"/>
                  </a:schemeClr>
                </a:solidFill>
                <a:effectLst/>
                <a:uLnTx/>
                <a:uFillTx/>
                <a:latin typeface="Arial"/>
                <a:ea typeface="MS PGothic" panose="020B0600070205080204" pitchFamily="34" charset="-128"/>
              </a:rPr>
              <a:t>	C’est le traitement de base des fonctionnaires </a:t>
            </a:r>
          </a:p>
          <a:p>
            <a:pPr marL="185737" lvl="1" indent="0" eaLnBrk="1" hangingPunct="1">
              <a:spcBef>
                <a:spcPts val="0"/>
              </a:spcBef>
              <a:buClr>
                <a:srgbClr val="990000"/>
              </a:buClr>
              <a:buNone/>
            </a:pPr>
            <a:r>
              <a:rPr lang="fr-FR" altLang="fr-FR" sz="2800" b="1" dirty="0">
                <a:solidFill>
                  <a:schemeClr val="accent2">
                    <a:lumMod val="50000"/>
                  </a:schemeClr>
                </a:solidFill>
                <a:latin typeface="Arial"/>
              </a:rPr>
              <a:t>	</a:t>
            </a:r>
            <a:endParaRPr lang="fr-FR" altLang="fr-FR" sz="2800" dirty="0">
              <a:solidFill>
                <a:schemeClr val="accent2">
                  <a:lumMod val="50000"/>
                </a:schemeClr>
              </a:solidFill>
              <a:latin typeface="Arial"/>
            </a:endParaRPr>
          </a:p>
          <a:p>
            <a:pPr marL="901700" lvl="4" indent="0" eaLnBrk="1" hangingPunct="1">
              <a:spcBef>
                <a:spcPts val="0"/>
              </a:spcBef>
              <a:buClr>
                <a:srgbClr val="990000"/>
              </a:buClr>
              <a:buNone/>
            </a:pPr>
            <a:r>
              <a:rPr kumimoji="0" lang="fr-FR" altLang="fr-FR" sz="2800" b="1" i="0" u="none" strike="noStrike" kern="1200" cap="none" spc="0" normalizeH="0" noProof="0" dirty="0">
                <a:ln>
                  <a:noFill/>
                </a:ln>
                <a:solidFill>
                  <a:schemeClr val="accent2">
                    <a:lumMod val="50000"/>
                  </a:schemeClr>
                </a:solidFill>
                <a:effectLst/>
                <a:uLnTx/>
                <a:uFillTx/>
                <a:latin typeface="Arial"/>
                <a:ea typeface="MS PGothic" panose="020B0600070205080204" pitchFamily="34" charset="-128"/>
              </a:rPr>
              <a:t>C’est donc sans les primes ni les heures sup </a:t>
            </a:r>
          </a:p>
          <a:p>
            <a:pPr marL="901700" lvl="4" indent="0" eaLnBrk="1" hangingPunct="1">
              <a:spcBef>
                <a:spcPts val="0"/>
              </a:spcBef>
              <a:buClr>
                <a:srgbClr val="990000"/>
              </a:buClr>
              <a:buNone/>
            </a:pPr>
            <a:r>
              <a:rPr kumimoji="0" lang="fr-FR" altLang="fr-FR" sz="2800" b="1" i="0" u="none" strike="noStrike" kern="1200" cap="none" spc="0" normalizeH="0" noProof="0" dirty="0">
                <a:ln>
                  <a:noFill/>
                </a:ln>
                <a:solidFill>
                  <a:schemeClr val="accent2">
                    <a:lumMod val="50000"/>
                  </a:schemeClr>
                </a:solidFill>
                <a:effectLst/>
                <a:uLnTx/>
                <a:uFillTx/>
                <a:latin typeface="Arial"/>
                <a:ea typeface="MS PGothic" panose="020B0600070205080204" pitchFamily="34" charset="-128"/>
              </a:rPr>
              <a:t>qui représentent 20 % de la rémunération des fonctionnaires </a:t>
            </a:r>
            <a:endParaRPr kumimoji="0" lang="fr-FR" altLang="fr-FR" sz="2800" b="1"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111197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7" name="Rectangle 2"/>
          <p:cNvSpPr txBox="1">
            <a:spLocks noChangeArrowheads="1"/>
          </p:cNvSpPr>
          <p:nvPr/>
        </p:nvSpPr>
        <p:spPr>
          <a:xfrm>
            <a:off x="2508250" y="2096293"/>
            <a:ext cx="7416800" cy="26654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10000"/>
              </a:lnSpc>
            </a:pPr>
            <a:r>
              <a:rPr lang="fr-FR" altLang="fr-FR" sz="4400" b="1" dirty="0">
                <a:solidFill>
                  <a:schemeClr val="accent2">
                    <a:lumMod val="50000"/>
                  </a:schemeClr>
                </a:solidFill>
                <a:latin typeface="+mn-lt"/>
                <a:cs typeface="Times New Roman" panose="02020603050405020304" pitchFamily="18" charset="0"/>
              </a:rPr>
              <a:t>Le système de retraite français repose sur le principe de la REPARTITION</a:t>
            </a:r>
          </a:p>
        </p:txBody>
      </p:sp>
    </p:spTree>
    <p:extLst>
      <p:ext uri="{BB962C8B-B14F-4D97-AF65-F5344CB8AC3E}">
        <p14:creationId xmlns:p14="http://schemas.microsoft.com/office/powerpoint/2010/main" val="29599018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graphicFrame>
        <p:nvGraphicFramePr>
          <p:cNvPr id="5" name="Graphique 4"/>
          <p:cNvGraphicFramePr/>
          <p:nvPr>
            <p:extLst>
              <p:ext uri="{D42A27DB-BD31-4B8C-83A1-F6EECF244321}">
                <p14:modId xmlns:p14="http://schemas.microsoft.com/office/powerpoint/2010/main" val="1876155966"/>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19167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2392225" y="893763"/>
            <a:ext cx="9322904"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ja-JP"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La période prise en</a:t>
            </a:r>
            <a:r>
              <a:rPr kumimoji="0" lang="fr-FR" altLang="ja-JP" sz="4000" b="1" i="0" u="none" strike="noStrike" kern="1200" cap="none" spc="0" normalizeH="0" noProof="0" dirty="0">
                <a:ln>
                  <a:noFill/>
                </a:ln>
                <a:solidFill>
                  <a:srgbClr val="990000"/>
                </a:solidFill>
                <a:effectLst/>
                <a:uLnTx/>
                <a:uFillTx/>
                <a:latin typeface="Arial"/>
                <a:ea typeface="MS PGothic" panose="020B0600070205080204" pitchFamily="34" charset="-128"/>
              </a:rPr>
              <a:t> compte</a:t>
            </a:r>
            <a:endPar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980869" y="1750210"/>
            <a:ext cx="1073426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Le dernier TIB </a:t>
            </a:r>
            <a:r>
              <a:rPr lang="fr-FR" altLang="fr-FR" sz="2000" dirty="0">
                <a:solidFill>
                  <a:srgbClr val="333333"/>
                </a:solidFill>
                <a:latin typeface="Arial"/>
              </a:rPr>
              <a:t>(les salaires de la fonction publique sont réglementés par une grille indiciaire)</a:t>
            </a:r>
          </a:p>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Dans le privé :</a:t>
            </a:r>
          </a:p>
          <a:p>
            <a:pPr lvl="1" indent="-357188" eaLnBrk="1" hangingPunct="1">
              <a:spcBef>
                <a:spcPts val="1200"/>
              </a:spcBef>
              <a:buClr>
                <a:srgbClr val="990000"/>
              </a:buClr>
            </a:pPr>
            <a:r>
              <a:rPr lang="fr-FR" altLang="fr-FR" dirty="0">
                <a:solidFill>
                  <a:srgbClr val="333333"/>
                </a:solidFill>
                <a:latin typeface="Arial"/>
              </a:rPr>
              <a:t>Prendre le dernier salaire feraient de nombreux perdants (exemple de salariés ayant fait leur carrière dans une grosse boite, puis victime d’un plan social et finissant en galérant dans des petits boulots)</a:t>
            </a:r>
          </a:p>
          <a:p>
            <a:pPr lvl="1" indent="-357188" eaLnBrk="1" hangingPunct="1">
              <a:spcBef>
                <a:spcPts val="1200"/>
              </a:spcBef>
              <a:buClr>
                <a:srgbClr val="990000"/>
              </a:buClr>
            </a:pPr>
            <a:r>
              <a:rPr lang="fr-FR" altLang="fr-FR" dirty="0">
                <a:solidFill>
                  <a:srgbClr val="333333"/>
                </a:solidFill>
                <a:latin typeface="Arial"/>
              </a:rPr>
              <a:t>Prendre le meilleur salaire ouvrirait la porte à de nombreux abus. (J’embauche le copain ou le fils avec un super salaire pendant 6 mois, sachant que ça va lui doubler sa retraite pendant 20 ans et qu’il me remboursera, au détriment des fonds publics)</a:t>
            </a:r>
          </a:p>
          <a:p>
            <a:pPr lvl="1" indent="-357188" eaLnBrk="1" hangingPunct="1">
              <a:spcBef>
                <a:spcPts val="1200"/>
              </a:spcBef>
              <a:buClr>
                <a:srgbClr val="990000"/>
              </a:buClr>
            </a:pPr>
            <a:r>
              <a:rPr lang="fr-FR" altLang="fr-FR" dirty="0">
                <a:solidFill>
                  <a:srgbClr val="333333"/>
                </a:solidFill>
                <a:latin typeface="Arial"/>
              </a:rPr>
              <a:t>La CGT défend les 10 meilleures années.</a:t>
            </a:r>
          </a:p>
          <a:p>
            <a:pPr marL="185737" lvl="1" indent="0" eaLnBrk="1" hangingPunct="1">
              <a:buClr>
                <a:srgbClr val="990000"/>
              </a:buClr>
              <a:buNone/>
            </a:pPr>
            <a:endParaRPr kumimoji="0" lang="fr-FR" altLang="fr-FR" sz="2800" b="1"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20695390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2392225" y="893763"/>
            <a:ext cx="9322904"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ja-JP"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Le</a:t>
            </a:r>
            <a:r>
              <a:rPr kumimoji="0" lang="fr-FR" altLang="ja-JP" sz="4000" b="1" i="0" u="none" strike="noStrike" kern="1200" cap="none" spc="0" normalizeH="0" noProof="0" dirty="0">
                <a:ln>
                  <a:noFill/>
                </a:ln>
                <a:solidFill>
                  <a:srgbClr val="990000"/>
                </a:solidFill>
                <a:effectLst/>
                <a:uLnTx/>
                <a:uFillTx/>
                <a:latin typeface="Arial"/>
                <a:ea typeface="MS PGothic" panose="020B0600070205080204" pitchFamily="34" charset="-128"/>
              </a:rPr>
              <a:t> niveau des retraites</a:t>
            </a:r>
            <a:endPar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980869" y="1750210"/>
            <a:ext cx="1073426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La retraite moyenne de la Fonction publique est plus élevée que la retraite moyenne du secteur privé.</a:t>
            </a:r>
          </a:p>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Mais c’est le fait de l’Education nationale où le niveau de qualification est globalement + élevé.</a:t>
            </a:r>
          </a:p>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Si l’on compare les niveaux de retraite à qualifications équivalentes, on constate une grande similitude entre privé et public.</a:t>
            </a:r>
          </a:p>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Il suffit de voir dans nos familles les retraites des agents territoriaux ou des aides-soignantes.</a:t>
            </a:r>
            <a:endParaRPr lang="fr-FR" altLang="fr-FR" dirty="0">
              <a:solidFill>
                <a:srgbClr val="333333"/>
              </a:solidFill>
              <a:latin typeface="Arial"/>
            </a:endParaRPr>
          </a:p>
          <a:p>
            <a:pPr marL="185737" lvl="1" indent="0" eaLnBrk="1" hangingPunct="1">
              <a:buClr>
                <a:srgbClr val="990000"/>
              </a:buClr>
              <a:buNone/>
            </a:pPr>
            <a:endParaRPr kumimoji="0" lang="fr-FR" altLang="fr-FR" sz="2800" b="1"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3248125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2392225" y="893763"/>
            <a:ext cx="9322904"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ja-JP" sz="4000" b="1" i="0" u="none" strike="noStrike" kern="1200" cap="none" spc="0" normalizeH="0" baseline="0" noProof="0" dirty="0">
                <a:ln>
                  <a:noFill/>
                </a:ln>
                <a:solidFill>
                  <a:srgbClr val="990000"/>
                </a:solidFill>
                <a:effectLst/>
                <a:uLnTx/>
                <a:uFillTx/>
                <a:latin typeface="Arial"/>
                <a:ea typeface="MS PGothic" panose="020B0600070205080204" pitchFamily="34" charset="-128"/>
              </a:rPr>
              <a:t>Qui paie pour qui ?</a:t>
            </a:r>
            <a:endPar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980869" y="1750210"/>
            <a:ext cx="1073426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On nous dit souvent que les salariés du privé paie les privilège des fonctionnaires</a:t>
            </a:r>
          </a:p>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Or, il existe un système de compensation entre les régimes de retraite, pour tenir compte des évolutions démographique des uns et des autres :</a:t>
            </a:r>
          </a:p>
          <a:p>
            <a:pPr lvl="1" indent="-357188" eaLnBrk="1" hangingPunct="1">
              <a:spcBef>
                <a:spcPts val="1200"/>
              </a:spcBef>
              <a:buClr>
                <a:srgbClr val="990000"/>
              </a:buClr>
            </a:pPr>
            <a:r>
              <a:rPr lang="fr-FR" altLang="fr-FR" dirty="0">
                <a:solidFill>
                  <a:srgbClr val="333333"/>
                </a:solidFill>
                <a:latin typeface="Arial"/>
              </a:rPr>
              <a:t>Si cette compensation entre régimes n’existait pas, le régime des mineurs qui n’a plus de salariés en activité ne pourrait pas payer les retraites des anciens mineurs</a:t>
            </a:r>
          </a:p>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endParaRPr kumimoji="0" lang="fr-FR" altLang="fr-FR" sz="2800" b="1" i="0" u="none" strike="noStrike" kern="1200" cap="none" spc="0" normalizeH="0" baseline="0" noProof="0" dirty="0">
              <a:ln>
                <a:noFill/>
              </a:ln>
              <a:solidFill>
                <a:srgbClr val="333333"/>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1814887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E5EB51B8-B4EA-43F1-9964-DB855173E87F}"/>
              </a:ext>
            </a:extLst>
          </p:cNvPr>
          <p:cNvPicPr>
            <a:picLocks noChangeAspect="1"/>
          </p:cNvPicPr>
          <p:nvPr/>
        </p:nvPicPr>
        <p:blipFill>
          <a:blip r:embed="rId2">
            <a:lum bright="-6000" contrast="6000"/>
          </a:blip>
          <a:stretch>
            <a:fillRect/>
          </a:stretch>
        </p:blipFill>
        <p:spPr>
          <a:xfrm>
            <a:off x="2983982" y="681318"/>
            <a:ext cx="6321960" cy="5658718"/>
          </a:xfrm>
          <a:prstGeom prst="rect">
            <a:avLst/>
          </a:prstGeom>
        </p:spPr>
      </p:pic>
      <p:pic>
        <p:nvPicPr>
          <p:cNvPr id="4" name="Image 3" descr="Une image contenant signe, arrêt, rouge, assis&#10;&#10;Description générée automatique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Tree>
    <p:extLst>
      <p:ext uri="{BB962C8B-B14F-4D97-AF65-F5344CB8AC3E}">
        <p14:creationId xmlns:p14="http://schemas.microsoft.com/office/powerpoint/2010/main" val="12090254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085D07EE-EA31-4EDC-B682-88B926E57AAF}"/>
              </a:ext>
            </a:extLst>
          </p:cNvPr>
          <p:cNvPicPr>
            <a:picLocks noChangeAspect="1"/>
          </p:cNvPicPr>
          <p:nvPr/>
        </p:nvPicPr>
        <p:blipFill>
          <a:blip r:embed="rId3">
            <a:lum bright="-10000" contrast="13000"/>
          </a:blip>
          <a:stretch>
            <a:fillRect/>
          </a:stretch>
        </p:blipFill>
        <p:spPr>
          <a:xfrm>
            <a:off x="3024234" y="643467"/>
            <a:ext cx="6143532" cy="5571066"/>
          </a:xfrm>
          <a:prstGeom prst="rect">
            <a:avLst/>
          </a:prstGeom>
        </p:spPr>
      </p:pic>
      <p:pic>
        <p:nvPicPr>
          <p:cNvPr id="4" name="Image 3" descr="Une image contenant signe, arrêt, rouge, assis&#10;&#10;Description générée automatiquemen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Tree>
    <p:extLst>
      <p:ext uri="{BB962C8B-B14F-4D97-AF65-F5344CB8AC3E}">
        <p14:creationId xmlns:p14="http://schemas.microsoft.com/office/powerpoint/2010/main" val="5827682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4" name="Rectangle 2"/>
          <p:cNvSpPr txBox="1">
            <a:spLocks noChangeArrowheads="1"/>
          </p:cNvSpPr>
          <p:nvPr/>
        </p:nvSpPr>
        <p:spPr bwMode="auto">
          <a:xfrm>
            <a:off x="2392225" y="893763"/>
            <a:ext cx="9322904"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b="1"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fr-FR" dirty="0">
                <a:solidFill>
                  <a:srgbClr val="990000"/>
                </a:solidFill>
                <a:latin typeface="Arial"/>
              </a:rPr>
              <a:t>Avantages et inconvénients de la retraite de la fonction publique</a:t>
            </a:r>
            <a:endParaRPr kumimoji="0" lang="fr-FR" altLang="fr-FR" sz="4000" b="1" i="0" u="none" strike="noStrike" kern="1200" cap="none" spc="0" normalizeH="0" baseline="0" noProof="0" dirty="0">
              <a:ln>
                <a:noFill/>
              </a:ln>
              <a:solidFill>
                <a:srgbClr val="990000"/>
              </a:solidFill>
              <a:effectLst/>
              <a:uLnTx/>
              <a:uFillTx/>
              <a:latin typeface="Arial"/>
              <a:ea typeface="MS PGothic" panose="020B0600070205080204" pitchFamily="34" charset="-128"/>
            </a:endParaRPr>
          </a:p>
        </p:txBody>
      </p:sp>
      <p:sp>
        <p:nvSpPr>
          <p:cNvPr id="5" name="Rectangle 3"/>
          <p:cNvSpPr txBox="1">
            <a:spLocks noChangeArrowheads="1"/>
          </p:cNvSpPr>
          <p:nvPr/>
        </p:nvSpPr>
        <p:spPr bwMode="auto">
          <a:xfrm>
            <a:off x="980869" y="1750210"/>
            <a:ext cx="1073426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l" rtl="0" eaLnBrk="0" fontAlgn="base" hangingPunct="0">
              <a:spcBef>
                <a:spcPts val="1800"/>
              </a:spcBef>
              <a:spcAft>
                <a:spcPct val="0"/>
              </a:spcAft>
              <a:buClr>
                <a:schemeClr val="accent1"/>
              </a:buClr>
              <a:buSzPct val="100000"/>
              <a:buFont typeface="Wingdings 2" panose="05020102010507070707" pitchFamily="18" charset="2"/>
              <a:buChar char="¡"/>
              <a:defRPr sz="2800" kern="1200">
                <a:solidFill>
                  <a:schemeClr val="tx2"/>
                </a:solidFill>
                <a:latin typeface="+mn-lt"/>
                <a:ea typeface="MS PGothic" panose="020B0600070205080204" pitchFamily="34" charset="-128"/>
                <a:cs typeface="MS PGothic" panose="020B0600070205080204" pitchFamily="34" charset="-128"/>
              </a:defRPr>
            </a:lvl1pPr>
            <a:lvl2pPr marL="542925" indent="-314325" algn="l" rtl="0" eaLnBrk="0" fontAlgn="base" hangingPunct="0">
              <a:spcBef>
                <a:spcPts val="600"/>
              </a:spcBef>
              <a:spcAft>
                <a:spcPct val="0"/>
              </a:spcAft>
              <a:buClr>
                <a:srgbClr val="4D0000"/>
              </a:buClr>
              <a:buSzPct val="100000"/>
              <a:buFont typeface="Wingdings 2" panose="05020102010507070707" pitchFamily="18" charset="2"/>
              <a:buChar char="¡"/>
              <a:defRPr sz="2400" kern="1200">
                <a:solidFill>
                  <a:schemeClr val="tx2"/>
                </a:solidFill>
                <a:latin typeface="+mn-lt"/>
                <a:ea typeface="MS PGothic" panose="020B0600070205080204" pitchFamily="34" charset="-128"/>
                <a:cs typeface="MS PGothic" charset="0"/>
              </a:defRPr>
            </a:lvl2pPr>
            <a:lvl3pPr marL="808038" indent="-35083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3pPr>
            <a:lvl4pPr marL="981075" indent="-295275" algn="l" rtl="0" eaLnBrk="0" fontAlgn="base" hangingPunct="0">
              <a:spcBef>
                <a:spcPts val="600"/>
              </a:spcBef>
              <a:spcAft>
                <a:spcPct val="0"/>
              </a:spcAft>
              <a:buClr>
                <a:srgbClr val="4D0000"/>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4pPr>
            <a:lvl5pPr marL="1258888" indent="-344488" algn="l" rtl="0" eaLnBrk="0" fontAlgn="base" hangingPunct="0">
              <a:spcBef>
                <a:spcPts val="6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Inconvénients : le calcul des trimestres, les primes n’ouvrant pas de droit, les trimestres de maternité (2 au lieu de 8 dans le privé)</a:t>
            </a:r>
          </a:p>
          <a:p>
            <a:pPr marL="357188" marR="0" lvl="0" indent="-357188" algn="l" defTabSz="914400" rtl="0" eaLnBrk="1" fontAlgn="base" latinLnBrk="0" hangingPunct="1">
              <a:spcBef>
                <a:spcPts val="1200"/>
              </a:spcBef>
              <a:spcAft>
                <a:spcPct val="0"/>
              </a:spcAft>
              <a:buClr>
                <a:srgbClr val="990000"/>
              </a:buClr>
              <a:buSzPct val="100000"/>
              <a:buFont typeface="Wingdings 2" panose="05020102010507070707" pitchFamily="18" charset="2"/>
              <a:buChar char="¡"/>
              <a:tabLst/>
              <a:defRPr/>
            </a:pPr>
            <a:r>
              <a:rPr lang="fr-FR" altLang="fr-FR" sz="3200" dirty="0">
                <a:solidFill>
                  <a:srgbClr val="333333"/>
                </a:solidFill>
                <a:latin typeface="Arial"/>
              </a:rPr>
              <a:t>Avantages : reconnaissance de la pénibilité, avec départ anticipé pour les « catégories actives »</a:t>
            </a:r>
          </a:p>
        </p:txBody>
      </p:sp>
    </p:spTree>
    <p:extLst>
      <p:ext uri="{BB962C8B-B14F-4D97-AF65-F5344CB8AC3E}">
        <p14:creationId xmlns:p14="http://schemas.microsoft.com/office/powerpoint/2010/main" val="12138391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3" name="ZoneTexte 2">
            <a:extLst>
              <a:ext uri="{FF2B5EF4-FFF2-40B4-BE49-F238E27FC236}">
                <a16:creationId xmlns:a16="http://schemas.microsoft.com/office/drawing/2014/main" id="{83F10233-2E60-4B0B-8385-5D78FC6DF7B3}"/>
              </a:ext>
            </a:extLst>
          </p:cNvPr>
          <p:cNvSpPr txBox="1"/>
          <p:nvPr/>
        </p:nvSpPr>
        <p:spPr>
          <a:xfrm>
            <a:off x="3212943" y="573741"/>
            <a:ext cx="6007414" cy="830997"/>
          </a:xfrm>
          <a:prstGeom prst="rect">
            <a:avLst/>
          </a:prstGeom>
          <a:noFill/>
        </p:spPr>
        <p:txBody>
          <a:bodyPr wrap="none" rtlCol="0">
            <a:spAutoFit/>
          </a:bodyPr>
          <a:lstStyle/>
          <a:p>
            <a:r>
              <a:rPr lang="fr-FR" sz="4800" b="1" dirty="0">
                <a:solidFill>
                  <a:schemeClr val="accent2">
                    <a:lumMod val="75000"/>
                  </a:schemeClr>
                </a:solidFill>
              </a:rPr>
              <a:t>La « réforme » Macron</a:t>
            </a:r>
          </a:p>
        </p:txBody>
      </p:sp>
      <p:sp>
        <p:nvSpPr>
          <p:cNvPr id="4" name="ZoneTexte 3">
            <a:extLst>
              <a:ext uri="{FF2B5EF4-FFF2-40B4-BE49-F238E27FC236}">
                <a16:creationId xmlns:a16="http://schemas.microsoft.com/office/drawing/2014/main" id="{0BFB38C2-9C41-489C-AE4B-19A52C9D2963}"/>
              </a:ext>
            </a:extLst>
          </p:cNvPr>
          <p:cNvSpPr txBox="1"/>
          <p:nvPr/>
        </p:nvSpPr>
        <p:spPr>
          <a:xfrm>
            <a:off x="1106332" y="2457708"/>
            <a:ext cx="10083530" cy="2923877"/>
          </a:xfrm>
          <a:prstGeom prst="rect">
            <a:avLst/>
          </a:prstGeom>
          <a:noFill/>
        </p:spPr>
        <p:txBody>
          <a:bodyPr wrap="none" rtlCol="0">
            <a:spAutoFit/>
          </a:bodyPr>
          <a:lstStyle/>
          <a:p>
            <a:r>
              <a:rPr lang="fr-FR" sz="4000" b="1" dirty="0"/>
              <a:t>L’enfumage :</a:t>
            </a:r>
          </a:p>
          <a:p>
            <a:pPr marL="285750" indent="-285750">
              <a:buFont typeface="Wingdings" panose="05000000000000000000" pitchFamily="2" charset="2"/>
              <a:buChar char="v"/>
            </a:pPr>
            <a:r>
              <a:rPr lang="fr-FR" sz="3600" dirty="0"/>
              <a:t> Un système universel </a:t>
            </a:r>
          </a:p>
          <a:p>
            <a:pPr marL="285750" indent="-285750">
              <a:buFont typeface="Wingdings" panose="05000000000000000000" pitchFamily="2" charset="2"/>
              <a:buChar char="v"/>
            </a:pPr>
            <a:r>
              <a:rPr lang="fr-FR" sz="3600" dirty="0"/>
              <a:t> Juste : 1 euro cotisé ouvre le même droit à chacun</a:t>
            </a:r>
          </a:p>
          <a:p>
            <a:pPr marL="285750" indent="-285750">
              <a:buFont typeface="Wingdings" panose="05000000000000000000" pitchFamily="2" charset="2"/>
              <a:buChar char="v"/>
            </a:pPr>
            <a:r>
              <a:rPr lang="fr-FR" sz="3600" dirty="0"/>
              <a:t> Simple : chacun connait ses droits à tout moment</a:t>
            </a:r>
          </a:p>
          <a:p>
            <a:pPr marL="285750" indent="-285750">
              <a:buFont typeface="Wingdings" panose="05000000000000000000" pitchFamily="2" charset="2"/>
              <a:buChar char="v"/>
            </a:pPr>
            <a:r>
              <a:rPr lang="fr-FR" sz="3600" dirty="0"/>
              <a:t> Qui garantit l’avenir des retraites</a:t>
            </a:r>
          </a:p>
        </p:txBody>
      </p:sp>
    </p:spTree>
    <p:extLst>
      <p:ext uri="{BB962C8B-B14F-4D97-AF65-F5344CB8AC3E}">
        <p14:creationId xmlns:p14="http://schemas.microsoft.com/office/powerpoint/2010/main" val="18778047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3" name="ZoneTexte 2">
            <a:extLst>
              <a:ext uri="{FF2B5EF4-FFF2-40B4-BE49-F238E27FC236}">
                <a16:creationId xmlns:a16="http://schemas.microsoft.com/office/drawing/2014/main" id="{83F10233-2E60-4B0B-8385-5D78FC6DF7B3}"/>
              </a:ext>
            </a:extLst>
          </p:cNvPr>
          <p:cNvSpPr txBox="1"/>
          <p:nvPr/>
        </p:nvSpPr>
        <p:spPr>
          <a:xfrm>
            <a:off x="3212943" y="573741"/>
            <a:ext cx="6007414" cy="830997"/>
          </a:xfrm>
          <a:prstGeom prst="rect">
            <a:avLst/>
          </a:prstGeom>
          <a:noFill/>
        </p:spPr>
        <p:txBody>
          <a:bodyPr wrap="none" rtlCol="0">
            <a:spAutoFit/>
          </a:bodyPr>
          <a:lstStyle/>
          <a:p>
            <a:r>
              <a:rPr lang="fr-FR" sz="4800" b="1" dirty="0">
                <a:solidFill>
                  <a:schemeClr val="accent2">
                    <a:lumMod val="75000"/>
                  </a:schemeClr>
                </a:solidFill>
              </a:rPr>
              <a:t>La « réforme » Macron</a:t>
            </a:r>
          </a:p>
        </p:txBody>
      </p:sp>
      <p:sp>
        <p:nvSpPr>
          <p:cNvPr id="4" name="ZoneTexte 3">
            <a:extLst>
              <a:ext uri="{FF2B5EF4-FFF2-40B4-BE49-F238E27FC236}">
                <a16:creationId xmlns:a16="http://schemas.microsoft.com/office/drawing/2014/main" id="{0BFB38C2-9C41-489C-AE4B-19A52C9D2963}"/>
              </a:ext>
            </a:extLst>
          </p:cNvPr>
          <p:cNvSpPr txBox="1"/>
          <p:nvPr/>
        </p:nvSpPr>
        <p:spPr>
          <a:xfrm>
            <a:off x="1125383" y="2347931"/>
            <a:ext cx="10476068" cy="3477875"/>
          </a:xfrm>
          <a:prstGeom prst="rect">
            <a:avLst/>
          </a:prstGeom>
          <a:noFill/>
        </p:spPr>
        <p:txBody>
          <a:bodyPr wrap="square" rtlCol="0">
            <a:spAutoFit/>
          </a:bodyPr>
          <a:lstStyle/>
          <a:p>
            <a:r>
              <a:rPr lang="fr-FR" sz="4000" b="1" dirty="0"/>
              <a:t>Les vrais objectifs :</a:t>
            </a:r>
          </a:p>
          <a:p>
            <a:pPr marL="285750" indent="-285750">
              <a:buFont typeface="Wingdings" panose="05000000000000000000" pitchFamily="2" charset="2"/>
              <a:buChar char="v"/>
            </a:pPr>
            <a:r>
              <a:rPr lang="fr-FR" sz="3600" dirty="0"/>
              <a:t> Contenir et diminuer le « coût » des retraites alors même que le nombre de retraités va augmenter</a:t>
            </a:r>
          </a:p>
          <a:p>
            <a:pPr marL="285750" indent="-285750">
              <a:buFont typeface="Wingdings" panose="05000000000000000000" pitchFamily="2" charset="2"/>
              <a:buChar char="v"/>
            </a:pPr>
            <a:r>
              <a:rPr lang="fr-FR" sz="3600" dirty="0"/>
              <a:t> Remplacer progressivement la répartition par la capitalisation</a:t>
            </a:r>
          </a:p>
          <a:p>
            <a:pPr marL="285750" indent="-285750">
              <a:buFont typeface="Wingdings" panose="05000000000000000000" pitchFamily="2" charset="2"/>
              <a:buChar char="v"/>
            </a:pPr>
            <a:endParaRPr lang="fr-FR" sz="3600" dirty="0"/>
          </a:p>
        </p:txBody>
      </p:sp>
    </p:spTree>
    <p:extLst>
      <p:ext uri="{BB962C8B-B14F-4D97-AF65-F5344CB8AC3E}">
        <p14:creationId xmlns:p14="http://schemas.microsoft.com/office/powerpoint/2010/main" val="3027448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3" name="ZoneTexte 2">
            <a:extLst>
              <a:ext uri="{FF2B5EF4-FFF2-40B4-BE49-F238E27FC236}">
                <a16:creationId xmlns:a16="http://schemas.microsoft.com/office/drawing/2014/main" id="{83F10233-2E60-4B0B-8385-5D78FC6DF7B3}"/>
              </a:ext>
            </a:extLst>
          </p:cNvPr>
          <p:cNvSpPr txBox="1"/>
          <p:nvPr/>
        </p:nvSpPr>
        <p:spPr>
          <a:xfrm>
            <a:off x="3212943" y="573741"/>
            <a:ext cx="6007414" cy="830997"/>
          </a:xfrm>
          <a:prstGeom prst="rect">
            <a:avLst/>
          </a:prstGeom>
          <a:noFill/>
        </p:spPr>
        <p:txBody>
          <a:bodyPr wrap="none" rtlCol="0">
            <a:spAutoFit/>
          </a:bodyPr>
          <a:lstStyle/>
          <a:p>
            <a:r>
              <a:rPr lang="fr-FR" sz="4800" b="1" dirty="0">
                <a:solidFill>
                  <a:schemeClr val="accent2">
                    <a:lumMod val="75000"/>
                  </a:schemeClr>
                </a:solidFill>
              </a:rPr>
              <a:t>La « réforme » Macron</a:t>
            </a:r>
          </a:p>
        </p:txBody>
      </p:sp>
      <p:sp>
        <p:nvSpPr>
          <p:cNvPr id="4" name="ZoneTexte 3">
            <a:extLst>
              <a:ext uri="{FF2B5EF4-FFF2-40B4-BE49-F238E27FC236}">
                <a16:creationId xmlns:a16="http://schemas.microsoft.com/office/drawing/2014/main" id="{0BFB38C2-9C41-489C-AE4B-19A52C9D2963}"/>
              </a:ext>
            </a:extLst>
          </p:cNvPr>
          <p:cNvSpPr txBox="1"/>
          <p:nvPr/>
        </p:nvSpPr>
        <p:spPr>
          <a:xfrm>
            <a:off x="978616" y="1718131"/>
            <a:ext cx="10476068" cy="4585871"/>
          </a:xfrm>
          <a:prstGeom prst="rect">
            <a:avLst/>
          </a:prstGeom>
          <a:noFill/>
        </p:spPr>
        <p:txBody>
          <a:bodyPr wrap="square" rtlCol="0">
            <a:spAutoFit/>
          </a:bodyPr>
          <a:lstStyle/>
          <a:p>
            <a:r>
              <a:rPr lang="fr-FR" sz="4000" b="1" dirty="0"/>
              <a:t>Les 2 règles d’or :</a:t>
            </a:r>
          </a:p>
          <a:p>
            <a:endParaRPr lang="fr-FR" sz="3600" dirty="0"/>
          </a:p>
          <a:p>
            <a:r>
              <a:rPr lang="fr-FR" sz="3600" dirty="0"/>
              <a:t>1) Les dépenses de retraites ne dépasseront pas 14 % du PIB.</a:t>
            </a:r>
          </a:p>
          <a:p>
            <a:endParaRPr lang="fr-FR" sz="3600" dirty="0"/>
          </a:p>
          <a:p>
            <a:r>
              <a:rPr lang="fr-FR" sz="3600" dirty="0"/>
              <a:t>Comme le nombre de retraités va augmenter, chacun d’entre eux aura une retraite + petite, soit de façon relative; soit de façon absolue </a:t>
            </a:r>
          </a:p>
        </p:txBody>
      </p:sp>
    </p:spTree>
    <p:extLst>
      <p:ext uri="{BB962C8B-B14F-4D97-AF65-F5344CB8AC3E}">
        <p14:creationId xmlns:p14="http://schemas.microsoft.com/office/powerpoint/2010/main" val="378153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6" name="Rectangle 2"/>
          <p:cNvSpPr txBox="1">
            <a:spLocks noChangeArrowheads="1"/>
          </p:cNvSpPr>
          <p:nvPr/>
        </p:nvSpPr>
        <p:spPr>
          <a:xfrm>
            <a:off x="2235871" y="890011"/>
            <a:ext cx="6965950" cy="8757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5400" b="1" dirty="0">
                <a:solidFill>
                  <a:schemeClr val="accent2">
                    <a:lumMod val="50000"/>
                  </a:schemeClr>
                </a:solidFill>
                <a:latin typeface="+mn-lt"/>
                <a:ea typeface="ＭＳ Ｐゴシック" charset="0"/>
              </a:rPr>
              <a:t>LA REPARTITION</a:t>
            </a:r>
          </a:p>
        </p:txBody>
      </p:sp>
      <p:sp>
        <p:nvSpPr>
          <p:cNvPr id="9" name="AutoShape 4"/>
          <p:cNvSpPr>
            <a:spLocks noChangeArrowheads="1"/>
          </p:cNvSpPr>
          <p:nvPr/>
        </p:nvSpPr>
        <p:spPr bwMode="auto">
          <a:xfrm>
            <a:off x="3773365" y="2473006"/>
            <a:ext cx="3890962" cy="1357313"/>
          </a:xfrm>
          <a:prstGeom prst="flowChartAlternateProcess">
            <a:avLst/>
          </a:prstGeom>
          <a:solidFill>
            <a:schemeClr val="accent2"/>
          </a:solidFill>
          <a:ln>
            <a:noFill/>
          </a:ln>
          <a:effectLst/>
          <a:extLst>
            <a:ext uri="{91240B29-F687-4f45-9708-019B960494DF}">
              <a14:hiddenLine xmlns="" xmlns:a14="http://schemas.microsoft.com/office/drawing/2010/main" w="12700" cap="sq">
                <a:solidFill>
                  <a:srgbClr val="000000"/>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100000"/>
              </a:lnSpc>
              <a:spcBef>
                <a:spcPct val="0"/>
              </a:spcBef>
              <a:buClrTx/>
              <a:buFontTx/>
              <a:buNone/>
              <a:defRPr/>
            </a:pPr>
            <a:r>
              <a:rPr lang="fr-FR" sz="2400" b="1" dirty="0">
                <a:solidFill>
                  <a:schemeClr val="bg1"/>
                </a:solidFill>
                <a:latin typeface="+mn-lt"/>
                <a:ea typeface="ＭＳ Ｐゴシック" charset="0"/>
                <a:cs typeface="Times New Roman" charset="0"/>
              </a:rPr>
              <a:t>Cotisations des actifs</a:t>
            </a:r>
          </a:p>
        </p:txBody>
      </p:sp>
      <p:sp>
        <p:nvSpPr>
          <p:cNvPr id="10" name="AutoShape 5"/>
          <p:cNvSpPr>
            <a:spLocks noChangeArrowheads="1"/>
          </p:cNvSpPr>
          <p:nvPr/>
        </p:nvSpPr>
        <p:spPr bwMode="auto">
          <a:xfrm>
            <a:off x="1794419" y="4565331"/>
            <a:ext cx="3521075" cy="1260475"/>
          </a:xfrm>
          <a:prstGeom prst="flowChartAlternateProcess">
            <a:avLst/>
          </a:prstGeom>
          <a:solidFill>
            <a:srgbClr val="00B050"/>
          </a:solidFill>
          <a:ln>
            <a:noFill/>
          </a:ln>
          <a:effectLst/>
          <a:extLst>
            <a:ext uri="{91240B29-F687-4f45-9708-019B960494DF}">
              <a14:hiddenLine xmlns="" xmlns:a14="http://schemas.microsoft.com/office/drawing/2010/main" w="12700" cap="sq">
                <a:solidFill>
                  <a:srgbClr val="000000"/>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100000"/>
              </a:lnSpc>
              <a:spcBef>
                <a:spcPct val="0"/>
              </a:spcBef>
              <a:buClrTx/>
              <a:buFontTx/>
              <a:buNone/>
              <a:defRPr/>
            </a:pPr>
            <a:r>
              <a:rPr lang="fr-FR" sz="2400" b="1" dirty="0">
                <a:solidFill>
                  <a:schemeClr val="bg1"/>
                </a:solidFill>
                <a:latin typeface="+mn-lt"/>
                <a:ea typeface="ＭＳ Ｐゴシック" charset="0"/>
                <a:cs typeface="Times New Roman" charset="0"/>
              </a:rPr>
              <a:t>Constitution de leurs </a:t>
            </a:r>
          </a:p>
          <a:p>
            <a:pPr algn="ctr">
              <a:lnSpc>
                <a:spcPct val="100000"/>
              </a:lnSpc>
              <a:spcBef>
                <a:spcPct val="0"/>
              </a:spcBef>
              <a:buClrTx/>
              <a:buFontTx/>
              <a:buNone/>
              <a:defRPr/>
            </a:pPr>
            <a:r>
              <a:rPr lang="fr-FR" sz="2400" b="1" dirty="0">
                <a:solidFill>
                  <a:schemeClr val="bg1"/>
                </a:solidFill>
                <a:latin typeface="+mn-lt"/>
                <a:ea typeface="ＭＳ Ｐゴシック" charset="0"/>
                <a:cs typeface="Times New Roman" charset="0"/>
              </a:rPr>
              <a:t>futurs droits</a:t>
            </a:r>
          </a:p>
        </p:txBody>
      </p:sp>
      <p:sp>
        <p:nvSpPr>
          <p:cNvPr id="11" name="AutoShape 6"/>
          <p:cNvSpPr>
            <a:spLocks noChangeArrowheads="1"/>
          </p:cNvSpPr>
          <p:nvPr/>
        </p:nvSpPr>
        <p:spPr bwMode="auto">
          <a:xfrm>
            <a:off x="6372896" y="4565331"/>
            <a:ext cx="3522663" cy="1260475"/>
          </a:xfrm>
          <a:prstGeom prst="flowChartAlternateProcess">
            <a:avLst/>
          </a:prstGeom>
          <a:solidFill>
            <a:schemeClr val="accent1"/>
          </a:solidFill>
          <a:ln>
            <a:noFill/>
          </a:ln>
          <a:effectLst/>
          <a:extLst>
            <a:ext uri="{91240B29-F687-4f45-9708-019B960494DF}">
              <a14:hiddenLine xmlns="" xmlns:a14="http://schemas.microsoft.com/office/drawing/2010/main" w="12700" cap="sq">
                <a:solidFill>
                  <a:srgbClr val="000000"/>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200">
                <a:solidFill>
                  <a:srgbClr val="500000"/>
                </a:solidFill>
                <a:latin typeface="Comic Sans MS" panose="030F0702030302020204" pitchFamily="66" charset="0"/>
                <a:ea typeface="MS PGothic" panose="020B0600070205080204" pitchFamily="34" charset="-128"/>
              </a:defRPr>
            </a:lvl1pPr>
            <a:lvl2pPr marL="742950" indent="-285750" eaLnBrk="0" hangingPunct="0">
              <a:defRPr sz="3200">
                <a:solidFill>
                  <a:srgbClr val="500000"/>
                </a:solidFill>
                <a:latin typeface="Comic Sans MS" panose="030F0702030302020204" pitchFamily="66" charset="0"/>
                <a:ea typeface="MS PGothic" panose="020B0600070205080204" pitchFamily="34" charset="-128"/>
              </a:defRPr>
            </a:lvl2pPr>
            <a:lvl3pPr marL="1143000" indent="-228600" eaLnBrk="0" hangingPunct="0">
              <a:defRPr sz="3200">
                <a:solidFill>
                  <a:srgbClr val="500000"/>
                </a:solidFill>
                <a:latin typeface="Comic Sans MS" panose="030F0702030302020204" pitchFamily="66" charset="0"/>
                <a:ea typeface="MS PGothic" panose="020B0600070205080204" pitchFamily="34" charset="-128"/>
              </a:defRPr>
            </a:lvl3pPr>
            <a:lvl4pPr marL="1600200" indent="-228600" eaLnBrk="0" hangingPunct="0">
              <a:defRPr sz="3200">
                <a:solidFill>
                  <a:srgbClr val="500000"/>
                </a:solidFill>
                <a:latin typeface="Comic Sans MS" panose="030F0702030302020204" pitchFamily="66" charset="0"/>
                <a:ea typeface="MS PGothic" panose="020B0600070205080204" pitchFamily="34" charset="-128"/>
              </a:defRPr>
            </a:lvl4pPr>
            <a:lvl5pPr marL="2057400" indent="-228600" eaLnBrk="0" hangingPunct="0">
              <a:defRPr sz="3200">
                <a:solidFill>
                  <a:srgbClr val="500000"/>
                </a:solidFill>
                <a:latin typeface="Comic Sans MS" panose="030F0702030302020204" pitchFamily="66" charset="0"/>
                <a:ea typeface="MS PGothic" panose="020B0600070205080204" pitchFamily="34" charset="-128"/>
              </a:defRPr>
            </a:lvl5pPr>
            <a:lvl6pPr marL="25146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6pPr>
            <a:lvl7pPr marL="29718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7pPr>
            <a:lvl8pPr marL="34290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8pPr>
            <a:lvl9pPr marL="3886200" indent="-228600" eaLnBrk="0" fontAlgn="base" hangingPunct="0">
              <a:lnSpc>
                <a:spcPct val="70000"/>
              </a:lnSpc>
              <a:spcBef>
                <a:spcPct val="50000"/>
              </a:spcBef>
              <a:spcAft>
                <a:spcPct val="0"/>
              </a:spcAft>
              <a:buClr>
                <a:schemeClr val="folHlink"/>
              </a:buClr>
              <a:buFont typeface="Wingdings" panose="05000000000000000000" pitchFamily="2" charset="2"/>
              <a:buChar char="§"/>
              <a:defRPr sz="3200">
                <a:solidFill>
                  <a:srgbClr val="500000"/>
                </a:solidFill>
                <a:latin typeface="Comic Sans MS" panose="030F0702030302020204" pitchFamily="66" charset="0"/>
                <a:ea typeface="MS PGothic" panose="020B0600070205080204" pitchFamily="34" charset="-128"/>
              </a:defRPr>
            </a:lvl9pPr>
          </a:lstStyle>
          <a:p>
            <a:pPr algn="ctr" eaLnBrk="1" hangingPunct="1">
              <a:lnSpc>
                <a:spcPct val="100000"/>
              </a:lnSpc>
              <a:spcBef>
                <a:spcPct val="0"/>
              </a:spcBef>
              <a:buClrTx/>
              <a:buFontTx/>
              <a:buNone/>
            </a:pPr>
            <a:r>
              <a:rPr lang="fr-FR" altLang="fr-FR" sz="2400" b="1" dirty="0">
                <a:solidFill>
                  <a:schemeClr val="bg1"/>
                </a:solidFill>
                <a:latin typeface="Arial" panose="020B0604020202020204" pitchFamily="34" charset="0"/>
                <a:cs typeface="Times New Roman" panose="02020603050405020304" pitchFamily="18" charset="0"/>
              </a:rPr>
              <a:t>Financement des </a:t>
            </a:r>
          </a:p>
          <a:p>
            <a:pPr algn="ctr" eaLnBrk="1" hangingPunct="1">
              <a:lnSpc>
                <a:spcPct val="100000"/>
              </a:lnSpc>
              <a:spcBef>
                <a:spcPct val="0"/>
              </a:spcBef>
              <a:buClrTx/>
              <a:buFontTx/>
              <a:buNone/>
            </a:pPr>
            <a:r>
              <a:rPr lang="fr-FR" altLang="fr-FR" sz="2400" b="1" dirty="0">
                <a:solidFill>
                  <a:schemeClr val="bg1"/>
                </a:solidFill>
                <a:latin typeface="Arial" panose="020B0604020202020204" pitchFamily="34" charset="0"/>
                <a:cs typeface="Times New Roman" panose="02020603050405020304" pitchFamily="18" charset="0"/>
              </a:rPr>
              <a:t>pensions des retraités</a:t>
            </a:r>
          </a:p>
        </p:txBody>
      </p:sp>
      <p:cxnSp>
        <p:nvCxnSpPr>
          <p:cNvPr id="12" name="AutoShape 9"/>
          <p:cNvCxnSpPr>
            <a:cxnSpLocks noChangeShapeType="1"/>
            <a:stCxn id="9" idx="3"/>
          </p:cNvCxnSpPr>
          <p:nvPr/>
        </p:nvCxnSpPr>
        <p:spPr bwMode="auto">
          <a:xfrm>
            <a:off x="7664327" y="3150869"/>
            <a:ext cx="561975" cy="1414462"/>
          </a:xfrm>
          <a:prstGeom prst="bentConnector2">
            <a:avLst/>
          </a:prstGeom>
          <a:noFill/>
          <a:ln w="25400" cap="sq">
            <a:solidFill>
              <a:schemeClr val="tx1"/>
            </a:solidFill>
            <a:miter lim="800000"/>
            <a:headEnd type="none" w="sm" len="sm"/>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cxnSp>
        <p:nvCxnSpPr>
          <p:cNvPr id="14" name="Connecteur en angle 13"/>
          <p:cNvCxnSpPr>
            <a:stCxn id="9" idx="1"/>
          </p:cNvCxnSpPr>
          <p:nvPr/>
        </p:nvCxnSpPr>
        <p:spPr>
          <a:xfrm rot="10800000" flipV="1">
            <a:off x="2781837" y="3151663"/>
            <a:ext cx="991528" cy="1413668"/>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6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9F62BB5-F89B-4F2B-9139-64F49B5BFF82}"/>
              </a:ext>
            </a:extLst>
          </p:cNvPr>
          <p:cNvPicPr>
            <a:picLocks noChangeAspect="1"/>
          </p:cNvPicPr>
          <p:nvPr/>
        </p:nvPicPr>
        <p:blipFill>
          <a:blip r:embed="rId2"/>
          <a:stretch>
            <a:fillRect/>
          </a:stretch>
        </p:blipFill>
        <p:spPr>
          <a:xfrm>
            <a:off x="1613644" y="53790"/>
            <a:ext cx="8238394" cy="6858000"/>
          </a:xfrm>
          <a:prstGeom prst="rect">
            <a:avLst/>
          </a:prstGeom>
        </p:spPr>
      </p:pic>
    </p:spTree>
    <p:extLst>
      <p:ext uri="{BB962C8B-B14F-4D97-AF65-F5344CB8AC3E}">
        <p14:creationId xmlns:p14="http://schemas.microsoft.com/office/powerpoint/2010/main" val="32984848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3" name="ZoneTexte 2">
            <a:extLst>
              <a:ext uri="{FF2B5EF4-FFF2-40B4-BE49-F238E27FC236}">
                <a16:creationId xmlns:a16="http://schemas.microsoft.com/office/drawing/2014/main" id="{83F10233-2E60-4B0B-8385-5D78FC6DF7B3}"/>
              </a:ext>
            </a:extLst>
          </p:cNvPr>
          <p:cNvSpPr txBox="1"/>
          <p:nvPr/>
        </p:nvSpPr>
        <p:spPr>
          <a:xfrm>
            <a:off x="3212943" y="573741"/>
            <a:ext cx="6007414" cy="830997"/>
          </a:xfrm>
          <a:prstGeom prst="rect">
            <a:avLst/>
          </a:prstGeom>
          <a:noFill/>
        </p:spPr>
        <p:txBody>
          <a:bodyPr wrap="none" rtlCol="0">
            <a:spAutoFit/>
          </a:bodyPr>
          <a:lstStyle/>
          <a:p>
            <a:r>
              <a:rPr lang="fr-FR" sz="4800" b="1" dirty="0">
                <a:solidFill>
                  <a:schemeClr val="accent2">
                    <a:lumMod val="75000"/>
                  </a:schemeClr>
                </a:solidFill>
              </a:rPr>
              <a:t>La « réforme » Macron</a:t>
            </a:r>
          </a:p>
        </p:txBody>
      </p:sp>
      <p:sp>
        <p:nvSpPr>
          <p:cNvPr id="4" name="ZoneTexte 3">
            <a:extLst>
              <a:ext uri="{FF2B5EF4-FFF2-40B4-BE49-F238E27FC236}">
                <a16:creationId xmlns:a16="http://schemas.microsoft.com/office/drawing/2014/main" id="{0BFB38C2-9C41-489C-AE4B-19A52C9D2963}"/>
              </a:ext>
            </a:extLst>
          </p:cNvPr>
          <p:cNvSpPr txBox="1"/>
          <p:nvPr/>
        </p:nvSpPr>
        <p:spPr>
          <a:xfrm>
            <a:off x="978616" y="1718131"/>
            <a:ext cx="10476068" cy="4585871"/>
          </a:xfrm>
          <a:prstGeom prst="rect">
            <a:avLst/>
          </a:prstGeom>
          <a:noFill/>
        </p:spPr>
        <p:txBody>
          <a:bodyPr wrap="square" rtlCol="0">
            <a:spAutoFit/>
          </a:bodyPr>
          <a:lstStyle/>
          <a:p>
            <a:r>
              <a:rPr lang="fr-FR" sz="4000" b="1" dirty="0"/>
              <a:t>Les 2 règles d’or :</a:t>
            </a:r>
          </a:p>
          <a:p>
            <a:endParaRPr lang="fr-FR" sz="3600" dirty="0"/>
          </a:p>
          <a:p>
            <a:r>
              <a:rPr lang="fr-FR" sz="3600" dirty="0"/>
              <a:t>2) Les cotisations ne pourront plus augmenter. (28 % est le maxi)</a:t>
            </a:r>
          </a:p>
          <a:p>
            <a:endParaRPr lang="fr-FR" sz="3600" dirty="0"/>
          </a:p>
          <a:p>
            <a:r>
              <a:rPr lang="fr-FR" sz="3600" dirty="0"/>
              <a:t>Il s’agit donc d’un système à cotisations définies. Pour équilibrer le système, il n’y aura que 2 paramètres : </a:t>
            </a:r>
            <a:r>
              <a:rPr lang="fr-FR" sz="3600" dirty="0" err="1"/>
              <a:t>l’age</a:t>
            </a:r>
            <a:r>
              <a:rPr lang="fr-FR" sz="3600" dirty="0"/>
              <a:t> de départ et le niveau des pensions</a:t>
            </a:r>
          </a:p>
        </p:txBody>
      </p:sp>
    </p:spTree>
    <p:extLst>
      <p:ext uri="{BB962C8B-B14F-4D97-AF65-F5344CB8AC3E}">
        <p14:creationId xmlns:p14="http://schemas.microsoft.com/office/powerpoint/2010/main" val="10621939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a:latin typeface="Garamond" panose="02020404030301010803" pitchFamily="18" charset="0"/>
                <a:cs typeface="Times New Roman" panose="02020603050405020304" pitchFamily="18" charset="0"/>
              </a:rPr>
            </a:br>
            <a:endParaRPr lang="en-GB" altLang="fr-FR" sz="440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3" name="ZoneTexte 2">
            <a:extLst>
              <a:ext uri="{FF2B5EF4-FFF2-40B4-BE49-F238E27FC236}">
                <a16:creationId xmlns:a16="http://schemas.microsoft.com/office/drawing/2014/main" id="{83F10233-2E60-4B0B-8385-5D78FC6DF7B3}"/>
              </a:ext>
            </a:extLst>
          </p:cNvPr>
          <p:cNvSpPr txBox="1"/>
          <p:nvPr/>
        </p:nvSpPr>
        <p:spPr>
          <a:xfrm>
            <a:off x="3212943" y="573741"/>
            <a:ext cx="5523243" cy="830997"/>
          </a:xfrm>
          <a:prstGeom prst="rect">
            <a:avLst/>
          </a:prstGeom>
          <a:noFill/>
        </p:spPr>
        <p:txBody>
          <a:bodyPr wrap="none" rtlCol="0">
            <a:spAutoFit/>
          </a:bodyPr>
          <a:lstStyle/>
          <a:p>
            <a:r>
              <a:rPr lang="fr-FR" sz="4800" b="1" dirty="0">
                <a:solidFill>
                  <a:schemeClr val="accent2">
                    <a:lumMod val="75000"/>
                  </a:schemeClr>
                </a:solidFill>
              </a:rPr>
              <a:t>La retraite par points</a:t>
            </a:r>
          </a:p>
        </p:txBody>
      </p:sp>
      <p:sp>
        <p:nvSpPr>
          <p:cNvPr id="4" name="ZoneTexte 3">
            <a:extLst>
              <a:ext uri="{FF2B5EF4-FFF2-40B4-BE49-F238E27FC236}">
                <a16:creationId xmlns:a16="http://schemas.microsoft.com/office/drawing/2014/main" id="{0BFB38C2-9C41-489C-AE4B-19A52C9D2963}"/>
              </a:ext>
            </a:extLst>
          </p:cNvPr>
          <p:cNvSpPr txBox="1"/>
          <p:nvPr/>
        </p:nvSpPr>
        <p:spPr>
          <a:xfrm>
            <a:off x="1107453" y="1559037"/>
            <a:ext cx="10476068" cy="5078313"/>
          </a:xfrm>
          <a:prstGeom prst="rect">
            <a:avLst/>
          </a:prstGeom>
          <a:noFill/>
        </p:spPr>
        <p:txBody>
          <a:bodyPr wrap="square" rtlCol="0">
            <a:spAutoFit/>
          </a:bodyPr>
          <a:lstStyle/>
          <a:p>
            <a:pPr marL="285750" indent="-285750">
              <a:buFont typeface="Wingdings" panose="05000000000000000000" pitchFamily="2" charset="2"/>
              <a:buChar char="v"/>
            </a:pPr>
            <a:r>
              <a:rPr lang="fr-FR" sz="3600" dirty="0"/>
              <a:t> Des 25 meilleures années (ou 6 derniers mois) à toute la carrière.</a:t>
            </a:r>
          </a:p>
          <a:p>
            <a:endParaRPr lang="fr-FR" sz="3600" dirty="0"/>
          </a:p>
          <a:p>
            <a:r>
              <a:rPr lang="fr-FR" sz="3600" dirty="0"/>
              <a:t>La prise en compte des mauvaises années va tirer les retraites vers le bas (comme lors du passage de 10 à 25 ans). Tout le monde sera perdant</a:t>
            </a:r>
          </a:p>
          <a:p>
            <a:r>
              <a:rPr lang="fr-FR" sz="3600" dirty="0"/>
              <a:t>Les carrières hachées, les carrières ascendantes, seront encore plus pénalisées !</a:t>
            </a:r>
          </a:p>
          <a:p>
            <a:pPr marL="285750" indent="-285750">
              <a:buFont typeface="Wingdings" panose="05000000000000000000" pitchFamily="2" charset="2"/>
              <a:buChar char="v"/>
            </a:pPr>
            <a:endParaRPr lang="fr-FR" sz="3600" dirty="0"/>
          </a:p>
        </p:txBody>
      </p:sp>
    </p:spTree>
    <p:extLst>
      <p:ext uri="{BB962C8B-B14F-4D97-AF65-F5344CB8AC3E}">
        <p14:creationId xmlns:p14="http://schemas.microsoft.com/office/powerpoint/2010/main" val="7768987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dirty="0">
                <a:latin typeface="Garamond" panose="02020404030301010803" pitchFamily="18" charset="0"/>
                <a:cs typeface="Times New Roman" panose="02020603050405020304" pitchFamily="18" charset="0"/>
              </a:rPr>
            </a:br>
            <a:endParaRPr lang="en-GB" altLang="fr-FR" sz="4400" dirty="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3" name="ZoneTexte 2">
            <a:extLst>
              <a:ext uri="{FF2B5EF4-FFF2-40B4-BE49-F238E27FC236}">
                <a16:creationId xmlns:a16="http://schemas.microsoft.com/office/drawing/2014/main" id="{83F10233-2E60-4B0B-8385-5D78FC6DF7B3}"/>
              </a:ext>
            </a:extLst>
          </p:cNvPr>
          <p:cNvSpPr txBox="1"/>
          <p:nvPr/>
        </p:nvSpPr>
        <p:spPr>
          <a:xfrm>
            <a:off x="3212943" y="573741"/>
            <a:ext cx="5523243" cy="830997"/>
          </a:xfrm>
          <a:prstGeom prst="rect">
            <a:avLst/>
          </a:prstGeom>
          <a:noFill/>
        </p:spPr>
        <p:txBody>
          <a:bodyPr wrap="none" rtlCol="0">
            <a:spAutoFit/>
          </a:bodyPr>
          <a:lstStyle/>
          <a:p>
            <a:r>
              <a:rPr lang="fr-FR" sz="4800" b="1" dirty="0">
                <a:solidFill>
                  <a:schemeClr val="accent2">
                    <a:lumMod val="75000"/>
                  </a:schemeClr>
                </a:solidFill>
              </a:rPr>
              <a:t>La retraite par points</a:t>
            </a:r>
          </a:p>
        </p:txBody>
      </p:sp>
      <p:sp>
        <p:nvSpPr>
          <p:cNvPr id="4" name="ZoneTexte 3">
            <a:extLst>
              <a:ext uri="{FF2B5EF4-FFF2-40B4-BE49-F238E27FC236}">
                <a16:creationId xmlns:a16="http://schemas.microsoft.com/office/drawing/2014/main" id="{0BFB38C2-9C41-489C-AE4B-19A52C9D2963}"/>
              </a:ext>
            </a:extLst>
          </p:cNvPr>
          <p:cNvSpPr txBox="1"/>
          <p:nvPr/>
        </p:nvSpPr>
        <p:spPr>
          <a:xfrm>
            <a:off x="1107453" y="1559037"/>
            <a:ext cx="10476068" cy="5509200"/>
          </a:xfrm>
          <a:prstGeom prst="rect">
            <a:avLst/>
          </a:prstGeom>
          <a:noFill/>
        </p:spPr>
        <p:txBody>
          <a:bodyPr wrap="square" rtlCol="0">
            <a:spAutoFit/>
          </a:bodyPr>
          <a:lstStyle/>
          <a:p>
            <a:pPr marL="285750" indent="-285750">
              <a:buFont typeface="Wingdings" panose="05000000000000000000" pitchFamily="2" charset="2"/>
              <a:buChar char="v"/>
            </a:pPr>
            <a:r>
              <a:rPr lang="fr-FR" sz="3600" dirty="0"/>
              <a:t> Les points de solidarité (article 42)</a:t>
            </a:r>
          </a:p>
          <a:p>
            <a:r>
              <a:rPr lang="fr-FR" sz="2800" dirty="0"/>
              <a:t>Des points « gratuits » de solidarité (financés par 10% de la cotisation qui n’ouvrent pas de droits directs) sont attribués :</a:t>
            </a:r>
          </a:p>
          <a:p>
            <a:pPr marL="457200" indent="-457200">
              <a:buFont typeface="Wingdings" panose="05000000000000000000" pitchFamily="2" charset="2"/>
              <a:buChar char="q"/>
            </a:pPr>
            <a:r>
              <a:rPr lang="fr-FR" sz="2800" dirty="0"/>
              <a:t>Pour le congé maternité et le congé parental</a:t>
            </a:r>
          </a:p>
          <a:p>
            <a:pPr marL="457200" indent="-457200">
              <a:buFont typeface="Wingdings" panose="05000000000000000000" pitchFamily="2" charset="2"/>
              <a:buChar char="q"/>
            </a:pPr>
            <a:r>
              <a:rPr lang="fr-FR" sz="2800" dirty="0"/>
              <a:t>Pour l’invalidité</a:t>
            </a:r>
          </a:p>
          <a:p>
            <a:pPr marL="457200" indent="-457200">
              <a:buFont typeface="Wingdings" panose="05000000000000000000" pitchFamily="2" charset="2"/>
              <a:buChar char="q"/>
            </a:pPr>
            <a:r>
              <a:rPr lang="fr-FR" sz="2800" dirty="0"/>
              <a:t>Pour les arrêts-maladie de + de 30 jours</a:t>
            </a:r>
          </a:p>
          <a:p>
            <a:pPr marL="457200" indent="-457200">
              <a:buFont typeface="Wingdings" panose="05000000000000000000" pitchFamily="2" charset="2"/>
              <a:buChar char="q"/>
            </a:pPr>
            <a:r>
              <a:rPr lang="fr-FR" sz="2800" dirty="0"/>
              <a:t>Pour le chômage (sur la base du montant des indemnités)</a:t>
            </a:r>
          </a:p>
          <a:p>
            <a:r>
              <a:rPr lang="fr-FR" sz="2800" dirty="0"/>
              <a:t>Ces points de solidarité sont censés compenser en partie le fait que ces périodes entrent désormais dans le calcul alors qu’actuellement elles sont validées mais n’impactent pas le montant de la retraite si elles ne sont pas dans les 25 meilleures années.</a:t>
            </a:r>
          </a:p>
          <a:p>
            <a:pPr marL="285750" indent="-285750">
              <a:buFont typeface="Wingdings" panose="05000000000000000000" pitchFamily="2" charset="2"/>
              <a:buChar char="v"/>
            </a:pPr>
            <a:endParaRPr lang="fr-FR" sz="3600" dirty="0"/>
          </a:p>
        </p:txBody>
      </p:sp>
    </p:spTree>
    <p:extLst>
      <p:ext uri="{BB962C8B-B14F-4D97-AF65-F5344CB8AC3E}">
        <p14:creationId xmlns:p14="http://schemas.microsoft.com/office/powerpoint/2010/main" val="32123463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dirty="0">
                <a:latin typeface="Garamond" panose="02020404030301010803" pitchFamily="18" charset="0"/>
                <a:cs typeface="Times New Roman" panose="02020603050405020304" pitchFamily="18" charset="0"/>
              </a:rPr>
            </a:br>
            <a:endParaRPr lang="en-GB" altLang="fr-FR" sz="4400" dirty="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3" name="ZoneTexte 2">
            <a:extLst>
              <a:ext uri="{FF2B5EF4-FFF2-40B4-BE49-F238E27FC236}">
                <a16:creationId xmlns:a16="http://schemas.microsoft.com/office/drawing/2014/main" id="{83F10233-2E60-4B0B-8385-5D78FC6DF7B3}"/>
              </a:ext>
            </a:extLst>
          </p:cNvPr>
          <p:cNvSpPr txBox="1"/>
          <p:nvPr/>
        </p:nvSpPr>
        <p:spPr>
          <a:xfrm>
            <a:off x="3212943" y="573741"/>
            <a:ext cx="5523243" cy="830997"/>
          </a:xfrm>
          <a:prstGeom prst="rect">
            <a:avLst/>
          </a:prstGeom>
          <a:noFill/>
        </p:spPr>
        <p:txBody>
          <a:bodyPr wrap="none" rtlCol="0">
            <a:spAutoFit/>
          </a:bodyPr>
          <a:lstStyle/>
          <a:p>
            <a:r>
              <a:rPr lang="fr-FR" sz="4800" b="1" dirty="0">
                <a:solidFill>
                  <a:schemeClr val="accent2">
                    <a:lumMod val="75000"/>
                  </a:schemeClr>
                </a:solidFill>
              </a:rPr>
              <a:t>La retraite par points</a:t>
            </a:r>
          </a:p>
        </p:txBody>
      </p:sp>
      <p:sp>
        <p:nvSpPr>
          <p:cNvPr id="4" name="ZoneTexte 3">
            <a:extLst>
              <a:ext uri="{FF2B5EF4-FFF2-40B4-BE49-F238E27FC236}">
                <a16:creationId xmlns:a16="http://schemas.microsoft.com/office/drawing/2014/main" id="{0BFB38C2-9C41-489C-AE4B-19A52C9D2963}"/>
              </a:ext>
            </a:extLst>
          </p:cNvPr>
          <p:cNvSpPr txBox="1"/>
          <p:nvPr/>
        </p:nvSpPr>
        <p:spPr>
          <a:xfrm>
            <a:off x="1107453" y="1559037"/>
            <a:ext cx="10476068" cy="1200329"/>
          </a:xfrm>
          <a:prstGeom prst="rect">
            <a:avLst/>
          </a:prstGeom>
          <a:noFill/>
        </p:spPr>
        <p:txBody>
          <a:bodyPr wrap="square" rtlCol="0">
            <a:spAutoFit/>
          </a:bodyPr>
          <a:lstStyle/>
          <a:p>
            <a:pPr marL="285750" indent="-285750">
              <a:buFont typeface="Wingdings" panose="05000000000000000000" pitchFamily="2" charset="2"/>
              <a:buChar char="v"/>
            </a:pPr>
            <a:r>
              <a:rPr lang="fr-FR" sz="3600" dirty="0"/>
              <a:t> Le prix et la valeur du point (article 9 de la loi)</a:t>
            </a:r>
          </a:p>
          <a:p>
            <a:pPr marL="285750" indent="-285750">
              <a:buFont typeface="Wingdings" panose="05000000000000000000" pitchFamily="2" charset="2"/>
              <a:buChar char="v"/>
            </a:pPr>
            <a:endParaRPr lang="fr-FR" sz="3600" dirty="0"/>
          </a:p>
        </p:txBody>
      </p:sp>
      <p:pic>
        <p:nvPicPr>
          <p:cNvPr id="2" name="Image 1">
            <a:extLst>
              <a:ext uri="{FF2B5EF4-FFF2-40B4-BE49-F238E27FC236}">
                <a16:creationId xmlns:a16="http://schemas.microsoft.com/office/drawing/2014/main" id="{80504088-05D9-4019-904A-2B1BA13C96D0}"/>
              </a:ext>
            </a:extLst>
          </p:cNvPr>
          <p:cNvPicPr>
            <a:picLocks noChangeAspect="1"/>
          </p:cNvPicPr>
          <p:nvPr/>
        </p:nvPicPr>
        <p:blipFill>
          <a:blip r:embed="rId4"/>
          <a:stretch>
            <a:fillRect/>
          </a:stretch>
        </p:blipFill>
        <p:spPr>
          <a:xfrm>
            <a:off x="201927" y="2257354"/>
            <a:ext cx="11738552" cy="2068221"/>
          </a:xfrm>
          <a:prstGeom prst="rect">
            <a:avLst/>
          </a:prstGeom>
        </p:spPr>
      </p:pic>
      <p:pic>
        <p:nvPicPr>
          <p:cNvPr id="5" name="Image 4">
            <a:extLst>
              <a:ext uri="{FF2B5EF4-FFF2-40B4-BE49-F238E27FC236}">
                <a16:creationId xmlns:a16="http://schemas.microsoft.com/office/drawing/2014/main" id="{1BFB1E04-82F2-4DF1-A888-9DA4E464FC77}"/>
              </a:ext>
            </a:extLst>
          </p:cNvPr>
          <p:cNvPicPr>
            <a:picLocks noChangeAspect="1"/>
          </p:cNvPicPr>
          <p:nvPr/>
        </p:nvPicPr>
        <p:blipFill>
          <a:blip r:embed="rId5"/>
          <a:stretch>
            <a:fillRect/>
          </a:stretch>
        </p:blipFill>
        <p:spPr>
          <a:xfrm>
            <a:off x="251521" y="4306185"/>
            <a:ext cx="11672036" cy="1978074"/>
          </a:xfrm>
          <a:prstGeom prst="rect">
            <a:avLst/>
          </a:prstGeom>
        </p:spPr>
      </p:pic>
    </p:spTree>
    <p:extLst>
      <p:ext uri="{BB962C8B-B14F-4D97-AF65-F5344CB8AC3E}">
        <p14:creationId xmlns:p14="http://schemas.microsoft.com/office/powerpoint/2010/main" val="13784171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dirty="0">
                <a:latin typeface="Garamond" panose="02020404030301010803" pitchFamily="18" charset="0"/>
                <a:cs typeface="Times New Roman" panose="02020603050405020304" pitchFamily="18" charset="0"/>
              </a:rPr>
            </a:br>
            <a:endParaRPr lang="en-GB" altLang="fr-FR" sz="4400" dirty="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3" name="ZoneTexte 2">
            <a:extLst>
              <a:ext uri="{FF2B5EF4-FFF2-40B4-BE49-F238E27FC236}">
                <a16:creationId xmlns:a16="http://schemas.microsoft.com/office/drawing/2014/main" id="{83F10233-2E60-4B0B-8385-5D78FC6DF7B3}"/>
              </a:ext>
            </a:extLst>
          </p:cNvPr>
          <p:cNvSpPr txBox="1"/>
          <p:nvPr/>
        </p:nvSpPr>
        <p:spPr>
          <a:xfrm>
            <a:off x="3212943" y="573741"/>
            <a:ext cx="5523243" cy="830997"/>
          </a:xfrm>
          <a:prstGeom prst="rect">
            <a:avLst/>
          </a:prstGeom>
          <a:noFill/>
        </p:spPr>
        <p:txBody>
          <a:bodyPr wrap="none" rtlCol="0">
            <a:spAutoFit/>
          </a:bodyPr>
          <a:lstStyle/>
          <a:p>
            <a:r>
              <a:rPr lang="fr-FR" sz="4800" b="1" dirty="0">
                <a:solidFill>
                  <a:schemeClr val="accent2">
                    <a:lumMod val="75000"/>
                  </a:schemeClr>
                </a:solidFill>
              </a:rPr>
              <a:t>La retraite par points</a:t>
            </a:r>
          </a:p>
        </p:txBody>
      </p:sp>
      <p:sp>
        <p:nvSpPr>
          <p:cNvPr id="4" name="ZoneTexte 3">
            <a:extLst>
              <a:ext uri="{FF2B5EF4-FFF2-40B4-BE49-F238E27FC236}">
                <a16:creationId xmlns:a16="http://schemas.microsoft.com/office/drawing/2014/main" id="{0BFB38C2-9C41-489C-AE4B-19A52C9D2963}"/>
              </a:ext>
            </a:extLst>
          </p:cNvPr>
          <p:cNvSpPr txBox="1"/>
          <p:nvPr/>
        </p:nvSpPr>
        <p:spPr>
          <a:xfrm>
            <a:off x="1107453" y="1559037"/>
            <a:ext cx="10476068" cy="1200329"/>
          </a:xfrm>
          <a:prstGeom prst="rect">
            <a:avLst/>
          </a:prstGeom>
          <a:noFill/>
        </p:spPr>
        <p:txBody>
          <a:bodyPr wrap="square" rtlCol="0">
            <a:spAutoFit/>
          </a:bodyPr>
          <a:lstStyle/>
          <a:p>
            <a:pPr marL="285750" indent="-285750">
              <a:buFont typeface="Wingdings" panose="05000000000000000000" pitchFamily="2" charset="2"/>
              <a:buChar char="v"/>
            </a:pPr>
            <a:r>
              <a:rPr lang="fr-FR" sz="3600" dirty="0"/>
              <a:t> L’âge d’équilibre (article 10 de la loi)</a:t>
            </a:r>
          </a:p>
          <a:p>
            <a:pPr marL="285750" indent="-285750">
              <a:buFont typeface="Wingdings" panose="05000000000000000000" pitchFamily="2" charset="2"/>
              <a:buChar char="v"/>
            </a:pPr>
            <a:endParaRPr lang="fr-FR" sz="3600" dirty="0"/>
          </a:p>
        </p:txBody>
      </p:sp>
      <p:pic>
        <p:nvPicPr>
          <p:cNvPr id="7" name="Image 6">
            <a:extLst>
              <a:ext uri="{FF2B5EF4-FFF2-40B4-BE49-F238E27FC236}">
                <a16:creationId xmlns:a16="http://schemas.microsoft.com/office/drawing/2014/main" id="{14C08B99-18E2-4A7A-AC39-8545CF834622}"/>
              </a:ext>
            </a:extLst>
          </p:cNvPr>
          <p:cNvPicPr>
            <a:picLocks noChangeAspect="1"/>
          </p:cNvPicPr>
          <p:nvPr/>
        </p:nvPicPr>
        <p:blipFill>
          <a:blip r:embed="rId4"/>
          <a:stretch>
            <a:fillRect/>
          </a:stretch>
        </p:blipFill>
        <p:spPr>
          <a:xfrm>
            <a:off x="106460" y="2258797"/>
            <a:ext cx="12059091" cy="1492892"/>
          </a:xfrm>
          <a:prstGeom prst="rect">
            <a:avLst/>
          </a:prstGeom>
        </p:spPr>
      </p:pic>
      <p:pic>
        <p:nvPicPr>
          <p:cNvPr id="8" name="Image 7">
            <a:extLst>
              <a:ext uri="{FF2B5EF4-FFF2-40B4-BE49-F238E27FC236}">
                <a16:creationId xmlns:a16="http://schemas.microsoft.com/office/drawing/2014/main" id="{8EB08062-4E4F-45F2-887C-49FBA4ADD3AE}"/>
              </a:ext>
            </a:extLst>
          </p:cNvPr>
          <p:cNvPicPr>
            <a:picLocks noChangeAspect="1"/>
          </p:cNvPicPr>
          <p:nvPr/>
        </p:nvPicPr>
        <p:blipFill>
          <a:blip r:embed="rId5"/>
          <a:stretch>
            <a:fillRect/>
          </a:stretch>
        </p:blipFill>
        <p:spPr>
          <a:xfrm>
            <a:off x="267748" y="3814740"/>
            <a:ext cx="11619451" cy="1833025"/>
          </a:xfrm>
          <a:prstGeom prst="rect">
            <a:avLst/>
          </a:prstGeom>
        </p:spPr>
      </p:pic>
    </p:spTree>
    <p:extLst>
      <p:ext uri="{BB962C8B-B14F-4D97-AF65-F5344CB8AC3E}">
        <p14:creationId xmlns:p14="http://schemas.microsoft.com/office/powerpoint/2010/main" val="22067335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dirty="0">
                <a:latin typeface="Garamond" panose="02020404030301010803" pitchFamily="18" charset="0"/>
                <a:cs typeface="Times New Roman" panose="02020603050405020304" pitchFamily="18" charset="0"/>
              </a:rPr>
            </a:br>
            <a:endParaRPr lang="en-GB" altLang="fr-FR" sz="4400" dirty="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3" name="ZoneTexte 2">
            <a:extLst>
              <a:ext uri="{FF2B5EF4-FFF2-40B4-BE49-F238E27FC236}">
                <a16:creationId xmlns:a16="http://schemas.microsoft.com/office/drawing/2014/main" id="{83F10233-2E60-4B0B-8385-5D78FC6DF7B3}"/>
              </a:ext>
            </a:extLst>
          </p:cNvPr>
          <p:cNvSpPr txBox="1"/>
          <p:nvPr/>
        </p:nvSpPr>
        <p:spPr>
          <a:xfrm>
            <a:off x="3212943" y="573741"/>
            <a:ext cx="5523243" cy="830997"/>
          </a:xfrm>
          <a:prstGeom prst="rect">
            <a:avLst/>
          </a:prstGeom>
          <a:noFill/>
        </p:spPr>
        <p:txBody>
          <a:bodyPr wrap="none" rtlCol="0">
            <a:spAutoFit/>
          </a:bodyPr>
          <a:lstStyle/>
          <a:p>
            <a:r>
              <a:rPr lang="fr-FR" sz="4800" b="1" dirty="0">
                <a:solidFill>
                  <a:schemeClr val="accent2">
                    <a:lumMod val="75000"/>
                  </a:schemeClr>
                </a:solidFill>
              </a:rPr>
              <a:t>La retraite par points</a:t>
            </a:r>
          </a:p>
        </p:txBody>
      </p:sp>
      <p:sp>
        <p:nvSpPr>
          <p:cNvPr id="4" name="ZoneTexte 3">
            <a:extLst>
              <a:ext uri="{FF2B5EF4-FFF2-40B4-BE49-F238E27FC236}">
                <a16:creationId xmlns:a16="http://schemas.microsoft.com/office/drawing/2014/main" id="{0BFB38C2-9C41-489C-AE4B-19A52C9D2963}"/>
              </a:ext>
            </a:extLst>
          </p:cNvPr>
          <p:cNvSpPr txBox="1"/>
          <p:nvPr/>
        </p:nvSpPr>
        <p:spPr>
          <a:xfrm>
            <a:off x="1107453" y="1559037"/>
            <a:ext cx="10476068" cy="1200329"/>
          </a:xfrm>
          <a:prstGeom prst="rect">
            <a:avLst/>
          </a:prstGeom>
          <a:noFill/>
        </p:spPr>
        <p:txBody>
          <a:bodyPr wrap="square" rtlCol="0">
            <a:spAutoFit/>
          </a:bodyPr>
          <a:lstStyle/>
          <a:p>
            <a:pPr marL="285750" indent="-285750">
              <a:buFont typeface="Wingdings" panose="05000000000000000000" pitchFamily="2" charset="2"/>
              <a:buChar char="v"/>
            </a:pPr>
            <a:r>
              <a:rPr lang="fr-FR" sz="3600" dirty="0"/>
              <a:t> L’âge d’équilibre (article 10 de la loi) -suite</a:t>
            </a:r>
          </a:p>
          <a:p>
            <a:pPr marL="285750" indent="-285750">
              <a:buFont typeface="Wingdings" panose="05000000000000000000" pitchFamily="2" charset="2"/>
              <a:buChar char="v"/>
            </a:pPr>
            <a:endParaRPr lang="fr-FR" sz="3600" dirty="0"/>
          </a:p>
        </p:txBody>
      </p:sp>
      <p:pic>
        <p:nvPicPr>
          <p:cNvPr id="2" name="Image 1">
            <a:extLst>
              <a:ext uri="{FF2B5EF4-FFF2-40B4-BE49-F238E27FC236}">
                <a16:creationId xmlns:a16="http://schemas.microsoft.com/office/drawing/2014/main" id="{C23F91E2-0CD3-49FC-B776-6BB5B592211C}"/>
              </a:ext>
            </a:extLst>
          </p:cNvPr>
          <p:cNvPicPr>
            <a:picLocks noChangeAspect="1"/>
          </p:cNvPicPr>
          <p:nvPr/>
        </p:nvPicPr>
        <p:blipFill>
          <a:blip r:embed="rId4"/>
          <a:stretch>
            <a:fillRect/>
          </a:stretch>
        </p:blipFill>
        <p:spPr>
          <a:xfrm>
            <a:off x="471160" y="2288354"/>
            <a:ext cx="11249679" cy="942024"/>
          </a:xfrm>
          <a:prstGeom prst="rect">
            <a:avLst/>
          </a:prstGeom>
        </p:spPr>
      </p:pic>
      <p:pic>
        <p:nvPicPr>
          <p:cNvPr id="5" name="Image 4">
            <a:extLst>
              <a:ext uri="{FF2B5EF4-FFF2-40B4-BE49-F238E27FC236}">
                <a16:creationId xmlns:a16="http://schemas.microsoft.com/office/drawing/2014/main" id="{1FF07D34-066F-4293-8B4A-4F8AF1A22A88}"/>
              </a:ext>
            </a:extLst>
          </p:cNvPr>
          <p:cNvPicPr>
            <a:picLocks noChangeAspect="1"/>
          </p:cNvPicPr>
          <p:nvPr/>
        </p:nvPicPr>
        <p:blipFill>
          <a:blip r:embed="rId5"/>
          <a:stretch>
            <a:fillRect/>
          </a:stretch>
        </p:blipFill>
        <p:spPr>
          <a:xfrm>
            <a:off x="471161" y="3330209"/>
            <a:ext cx="11720840" cy="1052599"/>
          </a:xfrm>
          <a:prstGeom prst="rect">
            <a:avLst/>
          </a:prstGeom>
        </p:spPr>
      </p:pic>
      <p:sp>
        <p:nvSpPr>
          <p:cNvPr id="7" name="ZoneTexte 6">
            <a:extLst>
              <a:ext uri="{FF2B5EF4-FFF2-40B4-BE49-F238E27FC236}">
                <a16:creationId xmlns:a16="http://schemas.microsoft.com/office/drawing/2014/main" id="{446B5D41-F34C-4F5E-B99E-600A661E13F0}"/>
              </a:ext>
            </a:extLst>
          </p:cNvPr>
          <p:cNvSpPr txBox="1"/>
          <p:nvPr/>
        </p:nvSpPr>
        <p:spPr>
          <a:xfrm>
            <a:off x="1775454" y="4563925"/>
            <a:ext cx="9178295" cy="1569660"/>
          </a:xfrm>
          <a:prstGeom prst="rect">
            <a:avLst/>
          </a:prstGeom>
          <a:noFill/>
        </p:spPr>
        <p:txBody>
          <a:bodyPr wrap="square" rtlCol="0">
            <a:spAutoFit/>
          </a:bodyPr>
          <a:lstStyle/>
          <a:p>
            <a:r>
              <a:rPr lang="fr-FR" sz="2400" b="1" dirty="0"/>
              <a:t>Comme l’espérance de vie n’est pas la même pour tous , l’âge d’équilibre pénalise encore plus les catégories dont l’espérance de vie est la plus faible et qui ont donc un « droit égal » à toucher moins pendant 8 ou 10 ans de moins !!</a:t>
            </a:r>
          </a:p>
        </p:txBody>
      </p:sp>
    </p:spTree>
    <p:extLst>
      <p:ext uri="{BB962C8B-B14F-4D97-AF65-F5344CB8AC3E}">
        <p14:creationId xmlns:p14="http://schemas.microsoft.com/office/powerpoint/2010/main" val="34098039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9303D51-D94F-42AA-AB82-F29BCFF6B33F}"/>
              </a:ext>
            </a:extLst>
          </p:cNvPr>
          <p:cNvPicPr>
            <a:picLocks noChangeAspect="1"/>
          </p:cNvPicPr>
          <p:nvPr/>
        </p:nvPicPr>
        <p:blipFill>
          <a:blip r:embed="rId3"/>
          <a:stretch>
            <a:fillRect/>
          </a:stretch>
        </p:blipFill>
        <p:spPr>
          <a:xfrm>
            <a:off x="170095" y="1165412"/>
            <a:ext cx="12078325" cy="5545577"/>
          </a:xfrm>
          <a:prstGeom prst="rect">
            <a:avLst/>
          </a:prstGeom>
        </p:spPr>
      </p:pic>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dirty="0">
                <a:latin typeface="Garamond" panose="02020404030301010803" pitchFamily="18" charset="0"/>
                <a:cs typeface="Times New Roman" panose="02020603050405020304" pitchFamily="18" charset="0"/>
              </a:rPr>
            </a:br>
            <a:endParaRPr lang="en-GB" altLang="fr-FR" sz="4400" dirty="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3" name="ZoneTexte 2">
            <a:extLst>
              <a:ext uri="{FF2B5EF4-FFF2-40B4-BE49-F238E27FC236}">
                <a16:creationId xmlns:a16="http://schemas.microsoft.com/office/drawing/2014/main" id="{83F10233-2E60-4B0B-8385-5D78FC6DF7B3}"/>
              </a:ext>
            </a:extLst>
          </p:cNvPr>
          <p:cNvSpPr txBox="1"/>
          <p:nvPr/>
        </p:nvSpPr>
        <p:spPr>
          <a:xfrm>
            <a:off x="3334378" y="147011"/>
            <a:ext cx="5523243" cy="830997"/>
          </a:xfrm>
          <a:prstGeom prst="rect">
            <a:avLst/>
          </a:prstGeom>
          <a:noFill/>
        </p:spPr>
        <p:txBody>
          <a:bodyPr wrap="none" rtlCol="0">
            <a:spAutoFit/>
          </a:bodyPr>
          <a:lstStyle/>
          <a:p>
            <a:r>
              <a:rPr lang="fr-FR" sz="4800" b="1" dirty="0">
                <a:solidFill>
                  <a:schemeClr val="accent2">
                    <a:lumMod val="75000"/>
                  </a:schemeClr>
                </a:solidFill>
              </a:rPr>
              <a:t>La retraite par points</a:t>
            </a:r>
          </a:p>
        </p:txBody>
      </p:sp>
      <p:sp>
        <p:nvSpPr>
          <p:cNvPr id="4" name="ZoneTexte 3">
            <a:extLst>
              <a:ext uri="{FF2B5EF4-FFF2-40B4-BE49-F238E27FC236}">
                <a16:creationId xmlns:a16="http://schemas.microsoft.com/office/drawing/2014/main" id="{0BFB38C2-9C41-489C-AE4B-19A52C9D2963}"/>
              </a:ext>
            </a:extLst>
          </p:cNvPr>
          <p:cNvSpPr txBox="1"/>
          <p:nvPr/>
        </p:nvSpPr>
        <p:spPr>
          <a:xfrm>
            <a:off x="1143312" y="1319544"/>
            <a:ext cx="10476068" cy="1200329"/>
          </a:xfrm>
          <a:prstGeom prst="rect">
            <a:avLst/>
          </a:prstGeom>
          <a:noFill/>
        </p:spPr>
        <p:txBody>
          <a:bodyPr wrap="square" rtlCol="0">
            <a:spAutoFit/>
          </a:bodyPr>
          <a:lstStyle/>
          <a:p>
            <a:pPr marL="285750" indent="-285750">
              <a:buFont typeface="Wingdings" panose="05000000000000000000" pitchFamily="2" charset="2"/>
              <a:buChar char="v"/>
            </a:pPr>
            <a:r>
              <a:rPr lang="fr-FR" sz="3600" dirty="0"/>
              <a:t> L’âge d’équilibre et carrière longue –suite 2</a:t>
            </a:r>
          </a:p>
          <a:p>
            <a:pPr marL="285750" indent="-285750">
              <a:buFont typeface="Wingdings" panose="05000000000000000000" pitchFamily="2" charset="2"/>
              <a:buChar char="v"/>
            </a:pPr>
            <a:endParaRPr lang="fr-FR" sz="3600" dirty="0"/>
          </a:p>
        </p:txBody>
      </p:sp>
    </p:spTree>
    <p:extLst>
      <p:ext uri="{BB962C8B-B14F-4D97-AF65-F5344CB8AC3E}">
        <p14:creationId xmlns:p14="http://schemas.microsoft.com/office/powerpoint/2010/main" val="35392377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dirty="0">
                <a:latin typeface="Garamond" panose="02020404030301010803" pitchFamily="18" charset="0"/>
                <a:cs typeface="Times New Roman" panose="02020603050405020304" pitchFamily="18" charset="0"/>
              </a:rPr>
            </a:br>
            <a:endParaRPr lang="en-GB" altLang="fr-FR" sz="4400" dirty="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3" name="ZoneTexte 2">
            <a:extLst>
              <a:ext uri="{FF2B5EF4-FFF2-40B4-BE49-F238E27FC236}">
                <a16:creationId xmlns:a16="http://schemas.microsoft.com/office/drawing/2014/main" id="{83F10233-2E60-4B0B-8385-5D78FC6DF7B3}"/>
              </a:ext>
            </a:extLst>
          </p:cNvPr>
          <p:cNvSpPr txBox="1"/>
          <p:nvPr/>
        </p:nvSpPr>
        <p:spPr>
          <a:xfrm>
            <a:off x="3212943" y="573741"/>
            <a:ext cx="5523243" cy="830997"/>
          </a:xfrm>
          <a:prstGeom prst="rect">
            <a:avLst/>
          </a:prstGeom>
          <a:noFill/>
        </p:spPr>
        <p:txBody>
          <a:bodyPr wrap="none" rtlCol="0">
            <a:spAutoFit/>
          </a:bodyPr>
          <a:lstStyle/>
          <a:p>
            <a:r>
              <a:rPr lang="fr-FR" sz="4800" b="1" dirty="0">
                <a:solidFill>
                  <a:schemeClr val="accent2">
                    <a:lumMod val="75000"/>
                  </a:schemeClr>
                </a:solidFill>
              </a:rPr>
              <a:t>La retraite par points</a:t>
            </a:r>
          </a:p>
        </p:txBody>
      </p:sp>
      <p:sp>
        <p:nvSpPr>
          <p:cNvPr id="4" name="ZoneTexte 3">
            <a:extLst>
              <a:ext uri="{FF2B5EF4-FFF2-40B4-BE49-F238E27FC236}">
                <a16:creationId xmlns:a16="http://schemas.microsoft.com/office/drawing/2014/main" id="{0BFB38C2-9C41-489C-AE4B-19A52C9D2963}"/>
              </a:ext>
            </a:extLst>
          </p:cNvPr>
          <p:cNvSpPr txBox="1"/>
          <p:nvPr/>
        </p:nvSpPr>
        <p:spPr>
          <a:xfrm>
            <a:off x="1107453" y="1559037"/>
            <a:ext cx="10476068" cy="1200329"/>
          </a:xfrm>
          <a:prstGeom prst="rect">
            <a:avLst/>
          </a:prstGeom>
          <a:noFill/>
        </p:spPr>
        <p:txBody>
          <a:bodyPr wrap="square" rtlCol="0">
            <a:spAutoFit/>
          </a:bodyPr>
          <a:lstStyle/>
          <a:p>
            <a:pPr marL="285750" indent="-285750">
              <a:buFont typeface="Wingdings" panose="05000000000000000000" pitchFamily="2" charset="2"/>
              <a:buChar char="v"/>
            </a:pPr>
            <a:r>
              <a:rPr lang="fr-FR" sz="3600" dirty="0"/>
              <a:t> </a:t>
            </a:r>
            <a:r>
              <a:rPr lang="fr-FR" sz="3600" b="1" dirty="0"/>
              <a:t>L’évolution des pensions de retraites </a:t>
            </a:r>
            <a:r>
              <a:rPr lang="fr-FR" sz="3600" dirty="0"/>
              <a:t>(article 11)</a:t>
            </a:r>
          </a:p>
          <a:p>
            <a:pPr marL="285750" indent="-285750">
              <a:buFont typeface="Wingdings" panose="05000000000000000000" pitchFamily="2" charset="2"/>
              <a:buChar char="v"/>
            </a:pPr>
            <a:endParaRPr lang="fr-FR" sz="3600" dirty="0"/>
          </a:p>
        </p:txBody>
      </p:sp>
      <p:pic>
        <p:nvPicPr>
          <p:cNvPr id="7" name="Image 6">
            <a:extLst>
              <a:ext uri="{FF2B5EF4-FFF2-40B4-BE49-F238E27FC236}">
                <a16:creationId xmlns:a16="http://schemas.microsoft.com/office/drawing/2014/main" id="{8DF761EC-C404-4624-B76A-5C88605CEE78}"/>
              </a:ext>
            </a:extLst>
          </p:cNvPr>
          <p:cNvPicPr>
            <a:picLocks noChangeAspect="1"/>
          </p:cNvPicPr>
          <p:nvPr/>
        </p:nvPicPr>
        <p:blipFill>
          <a:blip r:embed="rId4"/>
          <a:stretch>
            <a:fillRect/>
          </a:stretch>
        </p:blipFill>
        <p:spPr>
          <a:xfrm>
            <a:off x="228532" y="2164016"/>
            <a:ext cx="11940139" cy="3501676"/>
          </a:xfrm>
          <a:prstGeom prst="rect">
            <a:avLst/>
          </a:prstGeom>
        </p:spPr>
      </p:pic>
    </p:spTree>
    <p:extLst>
      <p:ext uri="{BB962C8B-B14F-4D97-AF65-F5344CB8AC3E}">
        <p14:creationId xmlns:p14="http://schemas.microsoft.com/office/powerpoint/2010/main" val="11078734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3733800" y="3429000"/>
            <a:ext cx="4965700" cy="1398588"/>
          </a:xfrm>
        </p:spPr>
        <p:txBody>
          <a:bodyPr/>
          <a:lstStyle/>
          <a:p>
            <a:pPr algn="ctr">
              <a:spcAft>
                <a:spcPts val="1200"/>
              </a:spcAft>
            </a:pPr>
            <a:br>
              <a:rPr lang="en-GB" altLang="fr-FR" sz="4400" dirty="0">
                <a:latin typeface="Garamond" panose="02020404030301010803" pitchFamily="18" charset="0"/>
                <a:cs typeface="Times New Roman" panose="02020603050405020304" pitchFamily="18" charset="0"/>
              </a:rPr>
            </a:br>
            <a:endParaRPr lang="en-GB" altLang="fr-FR" sz="4400" dirty="0">
              <a:latin typeface="Garamond" panose="02020404030301010803" pitchFamily="18"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0" y="5825806"/>
            <a:ext cx="633987" cy="942025"/>
          </a:xfrm>
          <a:prstGeom prst="rect">
            <a:avLst/>
          </a:prstGeom>
        </p:spPr>
      </p:pic>
      <p:sp>
        <p:nvSpPr>
          <p:cNvPr id="3" name="ZoneTexte 2">
            <a:extLst>
              <a:ext uri="{FF2B5EF4-FFF2-40B4-BE49-F238E27FC236}">
                <a16:creationId xmlns:a16="http://schemas.microsoft.com/office/drawing/2014/main" id="{83F10233-2E60-4B0B-8385-5D78FC6DF7B3}"/>
              </a:ext>
            </a:extLst>
          </p:cNvPr>
          <p:cNvSpPr txBox="1"/>
          <p:nvPr/>
        </p:nvSpPr>
        <p:spPr>
          <a:xfrm>
            <a:off x="3212943" y="573741"/>
            <a:ext cx="5523243" cy="830997"/>
          </a:xfrm>
          <a:prstGeom prst="rect">
            <a:avLst/>
          </a:prstGeom>
          <a:noFill/>
        </p:spPr>
        <p:txBody>
          <a:bodyPr wrap="none" rtlCol="0">
            <a:spAutoFit/>
          </a:bodyPr>
          <a:lstStyle/>
          <a:p>
            <a:r>
              <a:rPr lang="fr-FR" sz="4800" b="1" dirty="0">
                <a:solidFill>
                  <a:schemeClr val="accent2">
                    <a:lumMod val="75000"/>
                  </a:schemeClr>
                </a:solidFill>
              </a:rPr>
              <a:t>La retraite par points</a:t>
            </a:r>
          </a:p>
        </p:txBody>
      </p:sp>
      <p:sp>
        <p:nvSpPr>
          <p:cNvPr id="4" name="ZoneTexte 3">
            <a:extLst>
              <a:ext uri="{FF2B5EF4-FFF2-40B4-BE49-F238E27FC236}">
                <a16:creationId xmlns:a16="http://schemas.microsoft.com/office/drawing/2014/main" id="{0BFB38C2-9C41-489C-AE4B-19A52C9D2963}"/>
              </a:ext>
            </a:extLst>
          </p:cNvPr>
          <p:cNvSpPr txBox="1"/>
          <p:nvPr/>
        </p:nvSpPr>
        <p:spPr>
          <a:xfrm>
            <a:off x="1107453" y="1559037"/>
            <a:ext cx="10476068" cy="3231654"/>
          </a:xfrm>
          <a:prstGeom prst="rect">
            <a:avLst/>
          </a:prstGeom>
          <a:noFill/>
        </p:spPr>
        <p:txBody>
          <a:bodyPr wrap="square" rtlCol="0">
            <a:spAutoFit/>
          </a:bodyPr>
          <a:lstStyle/>
          <a:p>
            <a:pPr marL="285750" indent="-285750">
              <a:buFont typeface="Wingdings" panose="05000000000000000000" pitchFamily="2" charset="2"/>
              <a:buChar char="v"/>
            </a:pPr>
            <a:r>
              <a:rPr lang="fr-FR" sz="3600" dirty="0"/>
              <a:t> </a:t>
            </a:r>
            <a:r>
              <a:rPr lang="fr-FR" sz="3200" b="1" dirty="0"/>
              <a:t>Le minimum de pension à 1000 €</a:t>
            </a:r>
          </a:p>
          <a:p>
            <a:r>
              <a:rPr lang="fr-FR" sz="3200" dirty="0"/>
              <a:t>L’article 41 précise que cela ne concerne que ceux qui ont une « carrière complète » (??) et n’indique pas si cela concerne seulement les nouveaux retraités (à partir de 2022) ou si les retraités actuels seront </a:t>
            </a:r>
            <a:r>
              <a:rPr lang="fr-FR" sz="3600" dirty="0"/>
              <a:t>concernés.</a:t>
            </a:r>
          </a:p>
          <a:p>
            <a:pPr marL="285750" indent="-285750">
              <a:buFont typeface="Wingdings" panose="05000000000000000000" pitchFamily="2" charset="2"/>
              <a:buChar char="v"/>
            </a:pPr>
            <a:endParaRPr lang="fr-FR" sz="3600" dirty="0"/>
          </a:p>
        </p:txBody>
      </p:sp>
      <p:pic>
        <p:nvPicPr>
          <p:cNvPr id="2" name="Image 1">
            <a:extLst>
              <a:ext uri="{FF2B5EF4-FFF2-40B4-BE49-F238E27FC236}">
                <a16:creationId xmlns:a16="http://schemas.microsoft.com/office/drawing/2014/main" id="{457F35E4-8FF8-4D2F-A9D0-F1677900B9ED}"/>
              </a:ext>
            </a:extLst>
          </p:cNvPr>
          <p:cNvPicPr>
            <a:picLocks noChangeAspect="1"/>
          </p:cNvPicPr>
          <p:nvPr/>
        </p:nvPicPr>
        <p:blipFill>
          <a:blip r:embed="rId4"/>
          <a:stretch>
            <a:fillRect/>
          </a:stretch>
        </p:blipFill>
        <p:spPr>
          <a:xfrm>
            <a:off x="107579" y="4525474"/>
            <a:ext cx="11994776" cy="1971904"/>
          </a:xfrm>
          <a:prstGeom prst="rect">
            <a:avLst/>
          </a:prstGeom>
        </p:spPr>
      </p:pic>
    </p:spTree>
    <p:extLst>
      <p:ext uri="{BB962C8B-B14F-4D97-AF65-F5344CB8AC3E}">
        <p14:creationId xmlns:p14="http://schemas.microsoft.com/office/powerpoint/2010/main" val="37113057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GICT-CGT">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12945</Words>
  <Application>Microsoft Office PowerPoint</Application>
  <PresentationFormat>Grand écran</PresentationFormat>
  <Paragraphs>1182</Paragraphs>
  <Slides>101</Slides>
  <Notes>96</Notes>
  <HiddenSlides>0</HiddenSlides>
  <MMClips>0</MMClips>
  <ScaleCrop>false</ScaleCrop>
  <HeadingPairs>
    <vt:vector size="8" baseType="variant">
      <vt:variant>
        <vt:lpstr>Polices utilisées</vt:lpstr>
      </vt:variant>
      <vt:variant>
        <vt:i4>9</vt:i4>
      </vt:variant>
      <vt:variant>
        <vt:lpstr>Thème</vt:lpstr>
      </vt:variant>
      <vt:variant>
        <vt:i4>3</vt:i4>
      </vt:variant>
      <vt:variant>
        <vt:lpstr>Serveurs OLE incorporés</vt:lpstr>
      </vt:variant>
      <vt:variant>
        <vt:i4>1</vt:i4>
      </vt:variant>
      <vt:variant>
        <vt:lpstr>Titres des diapositives</vt:lpstr>
      </vt:variant>
      <vt:variant>
        <vt:i4>101</vt:i4>
      </vt:variant>
    </vt:vector>
  </HeadingPairs>
  <TitlesOfParts>
    <vt:vector size="114" baseType="lpstr">
      <vt:lpstr>Arial</vt:lpstr>
      <vt:lpstr>Calibri</vt:lpstr>
      <vt:lpstr>Calibri Light</vt:lpstr>
      <vt:lpstr>Comic Sans MS</vt:lpstr>
      <vt:lpstr>Garamond</vt:lpstr>
      <vt:lpstr>Tahoma</vt:lpstr>
      <vt:lpstr>Times New Roman</vt:lpstr>
      <vt:lpstr>Wingdings</vt:lpstr>
      <vt:lpstr>Wingdings 2</vt:lpstr>
      <vt:lpstr>Thème Office</vt:lpstr>
      <vt:lpstr>UGICT-CGT</vt:lpstr>
      <vt:lpstr>1_Thème Office</vt:lpstr>
      <vt:lpstr>Microsoft Excel Chart</vt:lpstr>
      <vt:lpstr>Présentation PowerPoint</vt:lpstr>
      <vt:lpstr> </vt:lpstr>
      <vt:lpstr> </vt:lpstr>
      <vt:lpstr> </vt:lpstr>
      <vt:lpstr> </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 </vt:lpstr>
      <vt:lpstr> Age de départ</vt:lpstr>
      <vt:lpstr> Age de départ</vt:lpstr>
      <vt:lpstr> Age de départ</vt:lpstr>
      <vt:lpstr> </vt:lpstr>
      <vt:lpstr> </vt:lpstr>
      <vt:lpstr> </vt:lpstr>
      <vt:lpstr> </vt:lpstr>
      <vt:lpstr> </vt:lpstr>
      <vt:lpstr>Présentation PowerPoint</vt:lpstr>
      <vt:lpstr>Présentation PowerPoint</vt:lpstr>
      <vt:lpstr>Présentation PowerPoint</vt:lpstr>
      <vt:lpstr> </vt:lpstr>
      <vt:lpstr> </vt:lpstr>
      <vt:lpstr> </vt:lpstr>
      <vt:lpstr> </vt:lpstr>
      <vt:lpstr>Présentation PowerPoint</vt:lpstr>
      <vt:lpstr> </vt:lpstr>
      <vt:lpstr> </vt:lpstr>
      <vt:lpstr> </vt:lpstr>
      <vt:lpstr> </vt:lpstr>
      <vt:lpstr> </vt:lpstr>
      <vt:lpstr> </vt:lpstr>
      <vt:lpstr> </vt:lpstr>
      <vt:lpstr> </vt:lpstr>
      <vt:lpstr>Présentation PowerPoint</vt:lpstr>
      <vt:lpstr> </vt:lpstr>
      <vt:lpstr> </vt:lpstr>
      <vt:lpstr> </vt:lpstr>
      <vt:lpstr> </vt:lpstr>
      <vt:lpstr> </vt:lpstr>
      <vt:lpstr> </vt:lpstr>
      <vt:lpstr> </vt:lpstr>
      <vt:lpstr> </vt:lpstr>
      <vt:lpstr> </vt:lpstr>
      <vt:lpstr> </vt:lpstr>
      <vt:lpstr>Présentation PowerPoint</vt:lpstr>
      <vt:lpstr>Présentation PowerPoint</vt:lpstr>
      <vt:lpstr>Présentation PowerPoint</vt:lpstr>
      <vt:lpstr> </vt:lpstr>
      <vt:lpstr>La revalorisation des salaires portés au compte</vt:lpstr>
      <vt:lpstr> </vt:lpstr>
      <vt:lpstr>L’effet de structure</vt:lpstr>
      <vt:lpstr>Evolution salaire moyen / prix</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Présentation PowerPoint</vt:lpstr>
      <vt:lpstr>Présentation PowerPoint</vt:lpstr>
      <vt:lpstr> </vt:lpstr>
      <vt:lpstr> </vt:lpstr>
      <vt:lpstr> </vt:lpstr>
      <vt:lpstr> </vt:lpstr>
      <vt:lpstr>Présentation PowerPoint</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BRUNO LEMERLE</dc:creator>
  <cp:lastModifiedBy>BRUNO LEMERLE</cp:lastModifiedBy>
  <cp:revision>1</cp:revision>
  <dcterms:created xsi:type="dcterms:W3CDTF">2020-02-20T09:31:23Z</dcterms:created>
  <dcterms:modified xsi:type="dcterms:W3CDTF">2020-02-20T17:42:35Z</dcterms:modified>
</cp:coreProperties>
</file>